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8" r:id="rId4"/>
    <p:sldId id="271" r:id="rId5"/>
    <p:sldId id="273" r:id="rId6"/>
    <p:sldId id="274" r:id="rId7"/>
    <p:sldId id="275" r:id="rId8"/>
    <p:sldId id="276" r:id="rId9"/>
    <p:sldId id="277" r:id="rId10"/>
    <p:sldId id="259" r:id="rId11"/>
    <p:sldId id="258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8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D74F9-598E-4C3B-87EB-78053A0C5C8D}" type="datetimeFigureOut">
              <a:rPr lang="cs-CZ" smtClean="0"/>
              <a:pPr/>
              <a:t>14.11.2013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80C4-CAEC-4B6A-A755-F5DDE14886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D74F9-598E-4C3B-87EB-78053A0C5C8D}" type="datetimeFigureOut">
              <a:rPr lang="cs-CZ" smtClean="0"/>
              <a:pPr/>
              <a:t>14.11.2013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80C4-CAEC-4B6A-A755-F5DDE14886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D74F9-598E-4C3B-87EB-78053A0C5C8D}" type="datetimeFigureOut">
              <a:rPr lang="cs-CZ" smtClean="0"/>
              <a:pPr/>
              <a:t>14.11.2013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80C4-CAEC-4B6A-A755-F5DDE14886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D74F9-598E-4C3B-87EB-78053A0C5C8D}" type="datetimeFigureOut">
              <a:rPr lang="cs-CZ" smtClean="0"/>
              <a:pPr/>
              <a:t>14.11.2013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80C4-CAEC-4B6A-A755-F5DDE14886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D74F9-598E-4C3B-87EB-78053A0C5C8D}" type="datetimeFigureOut">
              <a:rPr lang="cs-CZ" smtClean="0"/>
              <a:pPr/>
              <a:t>14.11.2013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80C4-CAEC-4B6A-A755-F5DDE14886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D74F9-598E-4C3B-87EB-78053A0C5C8D}" type="datetimeFigureOut">
              <a:rPr lang="cs-CZ" smtClean="0"/>
              <a:pPr/>
              <a:t>14.11.2013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80C4-CAEC-4B6A-A755-F5DDE14886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D74F9-598E-4C3B-87EB-78053A0C5C8D}" type="datetimeFigureOut">
              <a:rPr lang="cs-CZ" smtClean="0"/>
              <a:pPr/>
              <a:t>14.11.2013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80C4-CAEC-4B6A-A755-F5DDE14886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D74F9-598E-4C3B-87EB-78053A0C5C8D}" type="datetimeFigureOut">
              <a:rPr lang="cs-CZ" smtClean="0"/>
              <a:pPr/>
              <a:t>14.11.2013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80C4-CAEC-4B6A-A755-F5DDE14886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D74F9-598E-4C3B-87EB-78053A0C5C8D}" type="datetimeFigureOut">
              <a:rPr lang="cs-CZ" smtClean="0"/>
              <a:pPr/>
              <a:t>14.11.2013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80C4-CAEC-4B6A-A755-F5DDE14886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D74F9-598E-4C3B-87EB-78053A0C5C8D}" type="datetimeFigureOut">
              <a:rPr lang="cs-CZ" smtClean="0"/>
              <a:pPr/>
              <a:t>14.11.2013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80C4-CAEC-4B6A-A755-F5DDE14886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D74F9-598E-4C3B-87EB-78053A0C5C8D}" type="datetimeFigureOut">
              <a:rPr lang="cs-CZ" smtClean="0"/>
              <a:pPr/>
              <a:t>14.11.2013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80C4-CAEC-4B6A-A755-F5DDE14886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D74F9-598E-4C3B-87EB-78053A0C5C8D}" type="datetimeFigureOut">
              <a:rPr lang="cs-CZ" smtClean="0"/>
              <a:pPr/>
              <a:t>14.11.2013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8680C4-CAEC-4B6A-A755-F5DDE14886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gi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208596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13.11. 2013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VY_32_INOVACE_7A_AJ7_03_will for the future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future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slova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        the future, will</a:t>
            </a:r>
            <a:endParaRPr lang="cs-CZ" sz="2400" cap="all" dirty="0">
              <a:ln w="0"/>
              <a:solidFill>
                <a:schemeClr val="tx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79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2283702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1" dirty="0" smtClean="0"/>
              <a:t>Vyjádření budoucího času pomocí “WILL”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Žáci se naučí, kdy a jak používat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„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will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“</a:t>
            </a: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Věty na procvičení 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551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9646" y="188640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 angličtině vlastně neexistuje něco jako 'budoucí čas', je jen několik způsobů </a:t>
            </a:r>
            <a:r>
              <a:rPr lang="cs-CZ" sz="2400" b="1" dirty="0"/>
              <a:t>vyjádření budoucnosti</a:t>
            </a:r>
            <a:r>
              <a:rPr lang="cs-CZ" sz="2400" dirty="0"/>
              <a:t>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698120" y="1621249"/>
            <a:ext cx="173797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WILL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3143248"/>
            <a:ext cx="792088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/>
              <a:t>Toto sloveso má </a:t>
            </a:r>
            <a:r>
              <a:rPr lang="cs-CZ" sz="2400" b="1" dirty="0"/>
              <a:t>pro všechny osoby stejný tvar</a:t>
            </a:r>
            <a:r>
              <a:rPr lang="cs-CZ" sz="2400" dirty="0"/>
              <a:t> a následuje za ním vždy základní tvar významového slovesa</a:t>
            </a:r>
            <a:r>
              <a:rPr lang="cs-CZ" sz="2400" dirty="0" smtClean="0"/>
              <a:t>.</a:t>
            </a:r>
          </a:p>
          <a:p>
            <a:endParaRPr lang="cs-CZ" sz="2000" dirty="0" smtClean="0"/>
          </a:p>
          <a:p>
            <a:r>
              <a:rPr lang="cs-CZ" sz="2400" b="1" dirty="0" smtClean="0"/>
              <a:t>I </a:t>
            </a:r>
            <a:r>
              <a:rPr lang="cs-CZ" sz="2400" b="1" dirty="0"/>
              <a:t>will go</a:t>
            </a:r>
            <a:r>
              <a:rPr lang="cs-CZ" sz="2400" dirty="0"/>
              <a:t> </a:t>
            </a:r>
            <a:r>
              <a:rPr lang="cs-CZ" sz="2400" dirty="0"/>
              <a:t> </a:t>
            </a:r>
            <a:r>
              <a:rPr lang="cs-CZ" sz="2400" dirty="0" smtClean="0"/>
              <a:t>                     </a:t>
            </a:r>
            <a:r>
              <a:rPr lang="cs-CZ" sz="2400" dirty="0" smtClean="0"/>
              <a:t>půjdu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/>
              <a:t>you will go</a:t>
            </a:r>
            <a:r>
              <a:rPr lang="cs-CZ" sz="2400" dirty="0"/>
              <a:t> </a:t>
            </a:r>
            <a:r>
              <a:rPr lang="cs-CZ" sz="2400" dirty="0" smtClean="0"/>
              <a:t>                půjdeš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/>
              <a:t>he/she/it </a:t>
            </a:r>
            <a:r>
              <a:rPr lang="cs-CZ" sz="2400" b="1" dirty="0"/>
              <a:t>will</a:t>
            </a:r>
            <a:r>
              <a:rPr lang="cs-CZ" sz="2400" b="1" dirty="0"/>
              <a:t> </a:t>
            </a:r>
            <a:r>
              <a:rPr lang="cs-CZ" sz="2400" b="1" dirty="0" smtClean="0"/>
              <a:t>           </a:t>
            </a:r>
            <a:r>
              <a:rPr lang="cs-CZ" sz="2400" dirty="0" smtClean="0"/>
              <a:t>půjdeme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/>
              <a:t>you will go</a:t>
            </a:r>
            <a:r>
              <a:rPr lang="cs-CZ" sz="2400" dirty="0"/>
              <a:t> </a:t>
            </a:r>
            <a:r>
              <a:rPr lang="cs-CZ" sz="2400" dirty="0"/>
              <a:t> </a:t>
            </a:r>
            <a:r>
              <a:rPr lang="cs-CZ" sz="2400" dirty="0" smtClean="0"/>
              <a:t>               </a:t>
            </a:r>
            <a:r>
              <a:rPr lang="cs-CZ" sz="2400" dirty="0" smtClean="0"/>
              <a:t>půjdete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/>
              <a:t>they will go</a:t>
            </a:r>
            <a:r>
              <a:rPr lang="cs-CZ" sz="2400" dirty="0"/>
              <a:t> </a:t>
            </a:r>
            <a:r>
              <a:rPr lang="cs-CZ" sz="2400" dirty="0" smtClean="0"/>
              <a:t>               </a:t>
            </a:r>
            <a:r>
              <a:rPr lang="cs-CZ" sz="2400" dirty="0"/>
              <a:t>půjdou</a:t>
            </a:r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47718" y="1019637"/>
            <a:ext cx="77287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Dnes se podíváme na </a:t>
            </a:r>
            <a:r>
              <a:rPr lang="cs-CZ" sz="2400" b="1" dirty="0"/>
              <a:t>budoucí čas </a:t>
            </a:r>
            <a:r>
              <a:rPr lang="cs-CZ" sz="2400" dirty="0"/>
              <a:t>tvořený pomocí </a:t>
            </a:r>
            <a:r>
              <a:rPr lang="cs-CZ" sz="2400" dirty="0" smtClean="0"/>
              <a:t>slovesa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0092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4345050" y="1913384"/>
            <a:ext cx="2963254" cy="1614166"/>
          </a:xfrm>
          <a:prstGeom prst="cloudCallout">
            <a:avLst>
              <a:gd name="adj1" fmla="val -53855"/>
              <a:gd name="adj2" fmla="val 572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1" name="Picture 3" descr="C:\Users\Uživatel\AppData\Local\Microsoft\Windows\Temporary Internet Files\Content.IE5\ZN8HDXI6\MC9003610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02" y="3284984"/>
            <a:ext cx="3654448" cy="3417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20072" y="4132466"/>
            <a:ext cx="3763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I‘</a:t>
            </a:r>
            <a:r>
              <a:rPr lang="cs-CZ" sz="3200" b="1" i="1" dirty="0" smtClean="0"/>
              <a:t>ll</a:t>
            </a:r>
            <a:r>
              <a:rPr lang="cs-CZ" sz="3200" i="1" dirty="0" smtClean="0"/>
              <a:t> love you forever.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0"/>
            <a:ext cx="866474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Pomocné sloveso </a:t>
            </a:r>
            <a:r>
              <a:rPr lang="cs-CZ" sz="2800" b="1" dirty="0">
                <a:solidFill>
                  <a:srgbClr val="FF0000"/>
                </a:solidFill>
              </a:rPr>
              <a:t>WILL</a:t>
            </a:r>
            <a:r>
              <a:rPr lang="cs-CZ" sz="2800" dirty="0"/>
              <a:t> obvykle v mluvené angličtině zkracujeme </a:t>
            </a:r>
            <a:r>
              <a:rPr lang="cs-CZ" sz="2800" dirty="0" smtClean="0"/>
              <a:t>na </a:t>
            </a:r>
            <a:r>
              <a:rPr lang="cs-CZ" sz="2800" b="1" dirty="0" smtClean="0"/>
              <a:t>'LL.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I </a:t>
            </a:r>
            <a:r>
              <a:rPr lang="cs-CZ" sz="2800" b="1" dirty="0" err="1" smtClean="0"/>
              <a:t>will</a:t>
            </a:r>
            <a:r>
              <a:rPr lang="cs-CZ" sz="2800" b="1" dirty="0" smtClean="0"/>
              <a:t> </a:t>
            </a:r>
            <a:r>
              <a:rPr lang="cs-CZ" sz="2800" b="1" dirty="0" smtClean="0"/>
              <a:t>       =    </a:t>
            </a:r>
            <a:r>
              <a:rPr lang="cs-CZ" sz="2800" dirty="0" err="1" smtClean="0"/>
              <a:t>I</a:t>
            </a:r>
            <a:r>
              <a:rPr lang="cs-CZ" sz="2800" b="1" dirty="0" err="1" smtClean="0"/>
              <a:t>‘ll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you </a:t>
            </a:r>
            <a:r>
              <a:rPr lang="cs-CZ" sz="2800" b="1" dirty="0" err="1" smtClean="0"/>
              <a:t>will</a:t>
            </a:r>
            <a:r>
              <a:rPr lang="cs-CZ" sz="2800" dirty="0" smtClean="0"/>
              <a:t>  </a:t>
            </a:r>
            <a:r>
              <a:rPr lang="cs-CZ" sz="2800" dirty="0" smtClean="0"/>
              <a:t> </a:t>
            </a:r>
            <a:r>
              <a:rPr lang="cs-CZ" sz="2800" b="1" dirty="0" smtClean="0"/>
              <a:t>=</a:t>
            </a:r>
            <a:r>
              <a:rPr lang="cs-CZ" sz="2800" dirty="0" smtClean="0"/>
              <a:t>   </a:t>
            </a:r>
            <a:r>
              <a:rPr lang="cs-CZ" sz="2800" dirty="0" smtClean="0"/>
              <a:t>you</a:t>
            </a:r>
            <a:r>
              <a:rPr lang="cs-CZ" sz="2800" b="1" dirty="0" smtClean="0"/>
              <a:t>‘ll </a:t>
            </a:r>
            <a:r>
              <a:rPr lang="cs-CZ" sz="2800" dirty="0" smtClean="0"/>
              <a:t> </a:t>
            </a:r>
            <a:br>
              <a:rPr lang="cs-CZ" sz="2800" dirty="0" smtClean="0"/>
            </a:br>
            <a:r>
              <a:rPr lang="cs-CZ" sz="2800" dirty="0" smtClean="0"/>
              <a:t>he </a:t>
            </a:r>
            <a:r>
              <a:rPr lang="cs-CZ" sz="2800" b="1" dirty="0" err="1" smtClean="0"/>
              <a:t>will</a:t>
            </a:r>
            <a:r>
              <a:rPr lang="cs-CZ" sz="2800" b="1" dirty="0" smtClean="0"/>
              <a:t> </a:t>
            </a:r>
            <a:r>
              <a:rPr lang="cs-CZ" sz="2800" b="1" dirty="0" smtClean="0"/>
              <a:t>   </a:t>
            </a:r>
            <a:r>
              <a:rPr lang="cs-CZ" sz="2800" dirty="0" smtClean="0"/>
              <a:t> </a:t>
            </a:r>
            <a:r>
              <a:rPr lang="cs-CZ" sz="2800" b="1" dirty="0" smtClean="0"/>
              <a:t>=    </a:t>
            </a:r>
            <a:r>
              <a:rPr lang="cs-CZ" sz="2800" dirty="0" err="1" smtClean="0"/>
              <a:t>he</a:t>
            </a:r>
            <a:r>
              <a:rPr lang="cs-CZ" sz="2800" b="1" dirty="0" err="1" smtClean="0"/>
              <a:t>‘ll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i="1" dirty="0" smtClean="0"/>
              <a:t>atd.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49594" y="4655686"/>
            <a:ext cx="4638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Senekova\AppData\Local\Microsoft\Windows\Temporary Internet Files\Content.IE5\FNA8QZZ3\MP9004490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617" y="2196462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3252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48664"/>
            <a:ext cx="87129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Právě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se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rozhodujeme. </a:t>
            </a:r>
          </a:p>
          <a:p>
            <a:pPr marL="342900" indent="-342900"/>
            <a:endParaRPr lang="cs-CZ" dirty="0"/>
          </a:p>
        </p:txBody>
      </p:sp>
      <p:pic>
        <p:nvPicPr>
          <p:cNvPr id="3079" name="Picture 7" descr="C:\Users\Senekova\AppData\Local\Microsoft\Windows\Temporary Internet Files\Content.IE5\TBCPX07W\MC9002405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21708"/>
            <a:ext cx="3018475" cy="306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Senekova\AppData\Local\Microsoft\Windows\Temporary Internet Files\Content.IE5\OAZ7CW2P\MC9003013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1793947" y="2879070"/>
            <a:ext cx="1656184" cy="327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427984" y="1942965"/>
            <a:ext cx="3312368" cy="936105"/>
          </a:xfrm>
          <a:prstGeom prst="wedgeRoundRectCallout">
            <a:avLst>
              <a:gd name="adj1" fmla="val 56093"/>
              <a:gd name="adj2" fmla="val 14066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Which one do you want? </a:t>
            </a:r>
          </a:p>
        </p:txBody>
      </p:sp>
      <p:sp>
        <p:nvSpPr>
          <p:cNvPr id="6" name="Zaoblený obdélníkový popisek 5"/>
          <p:cNvSpPr/>
          <p:nvPr/>
        </p:nvSpPr>
        <p:spPr>
          <a:xfrm>
            <a:off x="3779912" y="3053656"/>
            <a:ext cx="2304256" cy="936104"/>
          </a:xfrm>
          <a:prstGeom prst="wedgeRoundRectCallout">
            <a:avLst>
              <a:gd name="adj1" fmla="val -68587"/>
              <a:gd name="adj2" fmla="val 4428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I'll </a:t>
            </a:r>
            <a:r>
              <a:rPr lang="cs-CZ" sz="2000" b="1" dirty="0">
                <a:solidFill>
                  <a:schemeClr val="tx1"/>
                </a:solidFill>
              </a:rPr>
              <a:t>take </a:t>
            </a:r>
            <a:r>
              <a:rPr lang="cs-CZ" sz="2000" dirty="0">
                <a:solidFill>
                  <a:schemeClr val="tx1"/>
                </a:solidFill>
              </a:rPr>
              <a:t>the blue one.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23528" y="116632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Budoucnost s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WILL</a:t>
            </a:r>
            <a:r>
              <a:rPr lang="cs-CZ" sz="2400" dirty="0"/>
              <a:t> používáme především v těchto případech: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340768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Rozhodujeme se  pro něco v okamžik </a:t>
            </a:r>
            <a:r>
              <a:rPr lang="cs-CZ" sz="2000" dirty="0" smtClean="0"/>
              <a:t>mluvení.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12977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5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2) Co si myslím o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budoucnosti. </a:t>
            </a:r>
          </a:p>
        </p:txBody>
      </p:sp>
      <p:pic>
        <p:nvPicPr>
          <p:cNvPr id="4098" name="Picture 2" descr="C:\Users\Senekova\AppData\Local\Microsoft\Windows\Temporary Internet Files\Content.IE5\ZDZRUYYT\MC900240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933" y="3897142"/>
            <a:ext cx="3314648" cy="2622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borovna.ZSBOR\Local Settings\Temporary Internet Files\Content.IE5\GIXD7XQV\MC90008888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45233" y="3897142"/>
            <a:ext cx="3751623" cy="2721841"/>
          </a:xfrm>
          <a:prstGeom prst="rect">
            <a:avLst/>
          </a:prstGeom>
          <a:noFill/>
        </p:spPr>
      </p:pic>
      <p:sp>
        <p:nvSpPr>
          <p:cNvPr id="6" name="Zaoblený obdélníkový popisek 5"/>
          <p:cNvSpPr/>
          <p:nvPr/>
        </p:nvSpPr>
        <p:spPr>
          <a:xfrm>
            <a:off x="1500166" y="3286124"/>
            <a:ext cx="2571768" cy="500066"/>
          </a:xfrm>
          <a:prstGeom prst="wedgeRoundRectCallout">
            <a:avLst>
              <a:gd name="adj1" fmla="val -47470"/>
              <a:gd name="adj2" fmla="val 14181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In 2100, </a:t>
            </a:r>
            <a:r>
              <a:rPr lang="cs-CZ" sz="2000" b="1" dirty="0" smtClean="0">
                <a:solidFill>
                  <a:schemeClr val="tx1"/>
                </a:solidFill>
              </a:rPr>
              <a:t>cars will fly.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1844824"/>
            <a:ext cx="78950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Často v takových větách bývá </a:t>
            </a:r>
            <a:r>
              <a:rPr lang="cs-CZ" sz="2000" b="1" dirty="0" smtClean="0"/>
              <a:t>I THINK, MAYBE, PROBABLY, PERHAPS</a:t>
            </a:r>
            <a:r>
              <a:rPr lang="cs-CZ" sz="2000" dirty="0" smtClean="0"/>
              <a:t>, apod. (tato slova vyjadřují, že je to věc, která není jistá).</a:t>
            </a:r>
            <a:endParaRPr lang="cs-CZ" sz="2000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5652120" y="2928934"/>
            <a:ext cx="3491880" cy="642942"/>
          </a:xfrm>
          <a:prstGeom prst="wedgeRoundRectCallout">
            <a:avLst>
              <a:gd name="adj1" fmla="val -49512"/>
              <a:gd name="adj2" fmla="val 19431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We'll</a:t>
            </a:r>
            <a:r>
              <a:rPr lang="cs-CZ" sz="2000" dirty="0" smtClean="0">
                <a:solidFill>
                  <a:schemeClr val="tx1"/>
                </a:solidFill>
              </a:rPr>
              <a:t> probably </a:t>
            </a:r>
            <a:r>
              <a:rPr lang="cs-CZ" sz="2000" b="1" dirty="0" smtClean="0">
                <a:solidFill>
                  <a:schemeClr val="tx1"/>
                </a:solidFill>
              </a:rPr>
              <a:t>go</a:t>
            </a:r>
            <a:r>
              <a:rPr lang="cs-CZ" sz="2000" dirty="0" smtClean="0">
                <a:solidFill>
                  <a:schemeClr val="tx1"/>
                </a:solidFill>
              </a:rPr>
              <a:t> on holidays in space.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866330"/>
            <a:ext cx="78488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Není založená na žádných již patrných skutečnostech, člověk prostě říká </a:t>
            </a:r>
            <a:r>
              <a:rPr lang="cs-CZ" sz="2000" b="1" dirty="0"/>
              <a:t>svůj názor</a:t>
            </a:r>
            <a:r>
              <a:rPr lang="cs-CZ" sz="2000" dirty="0" smtClean="0"/>
              <a:t>.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73200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8" grpId="0"/>
      <p:bldP spid="9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42853"/>
            <a:ext cx="8715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3) Sliby, objednání, prosby, varování, výhrůžky</a:t>
            </a:r>
            <a:r>
              <a:rPr lang="cs-CZ" sz="2000" b="1" dirty="0" smtClean="0">
                <a:solidFill>
                  <a:schemeClr val="accent6"/>
                </a:solidFill>
              </a:rPr>
              <a:t>, </a:t>
            </a:r>
            <a:r>
              <a:rPr lang="cs-CZ" sz="2400" b="1" dirty="0" smtClean="0">
                <a:solidFill>
                  <a:schemeClr val="accent6"/>
                </a:solidFill>
              </a:rPr>
              <a:t>nabídky</a:t>
            </a:r>
            <a:r>
              <a:rPr lang="cs-CZ" dirty="0">
                <a:solidFill>
                  <a:schemeClr val="accent6"/>
                </a:solidFill>
              </a:rPr>
              <a:t>.</a:t>
            </a:r>
          </a:p>
        </p:txBody>
      </p:sp>
      <p:pic>
        <p:nvPicPr>
          <p:cNvPr id="2050" name="Picture 2" descr="C:\Documents and Settings\sborovna.ZSBOR\Local Settings\Temporary Internet Files\Content.IE5\47YGNZW3\MC9002920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03" y="4601442"/>
            <a:ext cx="1928794" cy="1438866"/>
          </a:xfrm>
          <a:prstGeom prst="rect">
            <a:avLst/>
          </a:prstGeom>
          <a:noFill/>
        </p:spPr>
      </p:pic>
      <p:pic>
        <p:nvPicPr>
          <p:cNvPr id="2051" name="Picture 3" descr="C:\Documents and Settings\sborovna.ZSBOR\Local Settings\Temporary Internet Files\Content.IE5\TIU81R2V\MC9002959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5429263"/>
            <a:ext cx="1718488" cy="1428737"/>
          </a:xfrm>
          <a:prstGeom prst="rect">
            <a:avLst/>
          </a:prstGeom>
          <a:noFill/>
        </p:spPr>
      </p:pic>
      <p:pic>
        <p:nvPicPr>
          <p:cNvPr id="2052" name="Picture 4" descr="C:\Documents and Settings\sborovna.ZSBOR\Local Settings\Temporary Internet Files\Content.IE5\T2Y47YR9\MM900283008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15206" y="1071546"/>
            <a:ext cx="1785950" cy="1785950"/>
          </a:xfrm>
          <a:prstGeom prst="rect">
            <a:avLst/>
          </a:prstGeom>
          <a:noFill/>
        </p:spPr>
      </p:pic>
      <p:pic>
        <p:nvPicPr>
          <p:cNvPr id="2055" name="Picture 7" descr="C:\Documents and Settings\sborovna.ZSBOR\Local Settings\Temporary Internet Files\Content.IE5\T2Y47YR9\MC90036104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32157" y="3143248"/>
            <a:ext cx="1611843" cy="1598941"/>
          </a:xfrm>
          <a:prstGeom prst="rect">
            <a:avLst/>
          </a:prstGeom>
          <a:noFill/>
        </p:spPr>
      </p:pic>
      <p:pic>
        <p:nvPicPr>
          <p:cNvPr id="2059" name="Picture 11" descr="C:\Documents and Settings\sborovna.ZSBOR\Local Settings\Temporary Internet Files\Content.IE5\7K2Y1O9M\MC90008885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86050" y="1857364"/>
            <a:ext cx="1813255" cy="1698955"/>
          </a:xfrm>
          <a:prstGeom prst="rect">
            <a:avLst/>
          </a:prstGeom>
          <a:noFill/>
        </p:spPr>
      </p:pic>
      <p:sp>
        <p:nvSpPr>
          <p:cNvPr id="14" name="Zaoblený obdélníkový popisek 13"/>
          <p:cNvSpPr/>
          <p:nvPr/>
        </p:nvSpPr>
        <p:spPr>
          <a:xfrm>
            <a:off x="4643438" y="1071546"/>
            <a:ext cx="2214578" cy="428628"/>
          </a:xfrm>
          <a:prstGeom prst="wedgeRoundRectCallout">
            <a:avLst>
              <a:gd name="adj1" fmla="val 85626"/>
              <a:gd name="adj2" fmla="val 9077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I'll have a beer.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4735396" y="2564904"/>
            <a:ext cx="2428892" cy="642942"/>
          </a:xfrm>
          <a:prstGeom prst="wedgeRoundRectCallout">
            <a:avLst>
              <a:gd name="adj1" fmla="val 102066"/>
              <a:gd name="adj2" fmla="val 6228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I'll kill you if you touch my cat again.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142844" y="1071546"/>
            <a:ext cx="3500430" cy="428628"/>
          </a:xfrm>
          <a:prstGeom prst="wedgeRoundRectCallout">
            <a:avLst>
              <a:gd name="adj1" fmla="val 45044"/>
              <a:gd name="adj2" fmla="val 16952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I'll help you with the homework.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0" y="3214686"/>
            <a:ext cx="2500298" cy="571504"/>
          </a:xfrm>
          <a:prstGeom prst="wedgeRoundRectCallout">
            <a:avLst>
              <a:gd name="adj1" fmla="val -24848"/>
              <a:gd name="adj2" fmla="val 18898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Will you promise that for me?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062" name="Picture 14" descr="C:\Documents and Settings\sborovna.ZSBOR\Local Settings\Temporary Internet Files\Content.IE5\GIXD7XQV\MC90024061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971524" y="5027116"/>
            <a:ext cx="2172476" cy="1830884"/>
          </a:xfrm>
          <a:prstGeom prst="rect">
            <a:avLst/>
          </a:prstGeom>
          <a:noFill/>
        </p:spPr>
      </p:pic>
      <p:sp>
        <p:nvSpPr>
          <p:cNvPr id="18" name="Zaoblený obdélníkový popisek 17"/>
          <p:cNvSpPr/>
          <p:nvPr/>
        </p:nvSpPr>
        <p:spPr>
          <a:xfrm>
            <a:off x="5000628" y="4286256"/>
            <a:ext cx="1857388" cy="785818"/>
          </a:xfrm>
          <a:prstGeom prst="wedgeRoundRectCallout">
            <a:avLst>
              <a:gd name="adj1" fmla="val 38738"/>
              <a:gd name="adj2" fmla="val 8431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You'll get hurt, be careful! 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9" name="Picture 5" descr="C:\Documents and Settings\sborovna.ZSBOR\Local Settings\Temporary Internet Files\Content.IE5\HXWT43TT\MC90044052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215074" y="5286388"/>
            <a:ext cx="982258" cy="1571612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5643570" y="1643050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/>
                </a:solidFill>
              </a:rPr>
              <a:t>objednávka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2357422" y="4572008"/>
            <a:ext cx="2071702" cy="714380"/>
          </a:xfrm>
          <a:prstGeom prst="wedgeRoundRectCallout">
            <a:avLst>
              <a:gd name="adj1" fmla="val 72959"/>
              <a:gd name="adj2" fmla="val 11678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I'll help you if you want.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00100" y="1643050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/>
                </a:solidFill>
              </a:rPr>
              <a:t>slib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42976" y="3929066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/>
                </a:solidFill>
              </a:rPr>
              <a:t>prosba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571736" y="5357826"/>
            <a:ext cx="1143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/>
                </a:solidFill>
              </a:rPr>
              <a:t>nabídka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786446" y="3429000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/>
                </a:solidFill>
              </a:rPr>
              <a:t>výhružka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715140" y="5000636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/>
                </a:solidFill>
              </a:rPr>
              <a:t>varování</a:t>
            </a:r>
            <a:endParaRPr lang="cs-CZ" b="1" dirty="0">
              <a:solidFill>
                <a:schemeClr val="accent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15" grpId="0" animBg="1"/>
      <p:bldP spid="16" grpId="0" animBg="1"/>
      <p:bldP spid="17" grpId="0" animBg="1"/>
      <p:bldP spid="18" grpId="0" animBg="1"/>
      <p:bldP spid="20" grpId="0"/>
      <p:bldP spid="22" grpId="0" animBg="1"/>
      <p:bldP spid="23" grpId="0"/>
      <p:bldP spid="25" grpId="1"/>
      <p:bldP spid="26" grpId="0"/>
      <p:bldP spid="27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04664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POZOR na budoucí </a:t>
            </a:r>
            <a:r>
              <a:rPr lang="cs-CZ" sz="3200" b="1" dirty="0"/>
              <a:t>čas </a:t>
            </a:r>
            <a:r>
              <a:rPr lang="cs-CZ" sz="3200" b="1" dirty="0" smtClean="0"/>
              <a:t>slovesa BÝT !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051720" y="2348880"/>
            <a:ext cx="2304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 I will </a:t>
            </a:r>
            <a:r>
              <a:rPr lang="cs-CZ" sz="4400" b="1" dirty="0" smtClean="0"/>
              <a:t>be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2348880"/>
            <a:ext cx="26642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at home.</a:t>
            </a:r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541506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6" presetClass="emph" presetSubtype="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4" grpId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enekova\AppData\Local\Microsoft\Windows\Temporary Internet Files\Content.IE5\UK2WYWLI\MC90044064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793" y="908720"/>
            <a:ext cx="2468428" cy="246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2051720" y="1916833"/>
            <a:ext cx="3131840" cy="792087"/>
          </a:xfrm>
          <a:prstGeom prst="wedgeRoundRectCallout">
            <a:avLst>
              <a:gd name="adj1" fmla="val 113192"/>
              <a:gd name="adj2" fmla="val 3078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What will I do?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6632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V otázkách </a:t>
            </a:r>
            <a:r>
              <a:rPr lang="cs-CZ" sz="2000" dirty="0"/>
              <a:t>dochází k inverzi, tedy přesunutí pomocného slovesa před </a:t>
            </a:r>
            <a:r>
              <a:rPr lang="cs-CZ" sz="2000" dirty="0" smtClean="0"/>
              <a:t>podmět: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573016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6">
                    <a:lumMod val="75000"/>
                  </a:schemeClr>
                </a:solidFill>
              </a:rPr>
              <a:t>Zápor</a:t>
            </a:r>
            <a:r>
              <a:rPr lang="en-US" sz="2000" dirty="0"/>
              <a:t> se tvoří přidáním částice </a:t>
            </a:r>
            <a:r>
              <a:rPr lang="en-US" sz="2000" b="1" dirty="0"/>
              <a:t>NOT</a:t>
            </a:r>
            <a:r>
              <a:rPr lang="en-US" sz="2000" dirty="0"/>
              <a:t> za pomocné WILL </a:t>
            </a:r>
            <a:r>
              <a:rPr lang="en-US" sz="2000" dirty="0" smtClean="0"/>
              <a:t>(</a:t>
            </a:r>
            <a:r>
              <a:rPr lang="cs-CZ" sz="2000" dirty="0" smtClean="0"/>
              <a:t> </a:t>
            </a:r>
            <a:r>
              <a:rPr lang="en-US" sz="2000" i="1" dirty="0" smtClean="0"/>
              <a:t>I </a:t>
            </a:r>
            <a:r>
              <a:rPr lang="en-US" sz="2000" b="1" i="1" dirty="0"/>
              <a:t>will not </a:t>
            </a:r>
            <a:r>
              <a:rPr lang="en-US" sz="2000" i="1" dirty="0"/>
              <a:t>help </a:t>
            </a:r>
            <a:r>
              <a:rPr lang="en-US" sz="2000" i="1" dirty="0" smtClean="0"/>
              <a:t>you</a:t>
            </a:r>
            <a:r>
              <a:rPr lang="cs-CZ" sz="2000" i="1" dirty="0"/>
              <a:t> </a:t>
            </a:r>
            <a:r>
              <a:rPr lang="cs-CZ" sz="2000" i="1" dirty="0" smtClean="0"/>
              <a:t>),</a:t>
            </a:r>
          </a:p>
          <a:p>
            <a:r>
              <a:rPr lang="en-US" sz="2000" dirty="0" smtClean="0"/>
              <a:t> </a:t>
            </a:r>
            <a:r>
              <a:rPr lang="en-US" sz="2000" dirty="0"/>
              <a:t>ale většinou se používá stažený tvar </a:t>
            </a:r>
            <a:r>
              <a:rPr lang="en-US" sz="2000" b="1" dirty="0"/>
              <a:t>WILL + </a:t>
            </a:r>
            <a:r>
              <a:rPr lang="en-US" sz="2000" b="1" dirty="0" smtClean="0"/>
              <a:t>NOT</a:t>
            </a:r>
            <a:r>
              <a:rPr lang="en-US" sz="2000" dirty="0" smtClean="0"/>
              <a:t>:</a:t>
            </a:r>
            <a:endParaRPr lang="cs-CZ" sz="2000" dirty="0"/>
          </a:p>
        </p:txBody>
      </p:sp>
      <p:pic>
        <p:nvPicPr>
          <p:cNvPr id="9" name="Picture 3" descr="C:\Users\Uživatel\AppData\Local\Microsoft\Windows\Temporary Internet Files\Content.IE5\GLEM2DUA\MC9004406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1748" y="4552938"/>
            <a:ext cx="2248518" cy="226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ový popisek 9"/>
          <p:cNvSpPr/>
          <p:nvPr/>
        </p:nvSpPr>
        <p:spPr>
          <a:xfrm>
            <a:off x="3059832" y="5084910"/>
            <a:ext cx="2595228" cy="992714"/>
          </a:xfrm>
          <a:prstGeom prst="wedgeRoundRectCallout">
            <a:avLst>
              <a:gd name="adj1" fmla="val 88512"/>
              <a:gd name="adj2" fmla="val 5760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>
                <a:solidFill>
                  <a:schemeClr val="tx1"/>
                </a:solidFill>
              </a:rPr>
              <a:t>She won't like it.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63688" y="1044025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1044025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will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4552938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WON'T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9060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0.01458 C -0.01597 0.0331 -0.03177 0.05185 -0.05139 0.06018 C -0.07083 0.06828 -0.10503 0.07407 -0.11753 0.06365 C -0.12986 0.05347 -0.12361 0.00995 -0.12569 -0.00047 " pathEditMode="relative" rAng="0" ptsTypes="aaaA"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93" y="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/>
      <p:bldP spid="6" grpId="0"/>
      <p:bldP spid="10" grpId="0" animBg="1"/>
      <p:bldP spid="8" grpId="0"/>
      <p:bldP spid="11" grpId="1"/>
      <p:bldP spid="11" grpId="2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20891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/>
              <a:t>Co bude dělat</a:t>
            </a:r>
            <a:r>
              <a:rPr lang="cs-CZ" sz="2000" dirty="0" smtClean="0"/>
              <a:t>? </a:t>
            </a:r>
            <a:r>
              <a:rPr lang="cs-CZ" sz="2000" dirty="0"/>
              <a:t>(</a:t>
            </a:r>
            <a:r>
              <a:rPr lang="cs-CZ" sz="2000" dirty="0" smtClean="0"/>
              <a:t>on)</a:t>
            </a:r>
            <a:endParaRPr lang="cs-CZ" sz="2000" dirty="0"/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Pomůžeš mi?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Zítra tu nebudu.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Dám si šálek čaje.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Půjdu s tebou, jestli chceš.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Jsem unavený. Zůstanu doma.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Neříkej mu to. Nebude se mu to líbit.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Dáš mi svou adresu?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Musíme jet autobusem, nebo přijdeme pozdě.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Kde budeš bydlet za dvacet let?  Myslím, že budu bydlet ve velkém městě.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Budeš slavný? Myslím si, že nebudu slavný. (Nemyslím si …  )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/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88640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Translate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6176" y="493014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384268" y="5517232"/>
            <a:ext cx="1080120" cy="5870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   KEY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16498"/>
            <a:ext cx="79208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/>
              <a:t>What will he do</a:t>
            </a:r>
            <a:r>
              <a:rPr lang="cs-CZ" sz="2000" dirty="0" smtClean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Will you help </a:t>
            </a:r>
            <a:r>
              <a:rPr lang="cs-CZ" sz="2000" dirty="0" smtClean="0"/>
              <a:t>me?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/>
              <a:t>I won't be here </a:t>
            </a:r>
            <a:r>
              <a:rPr lang="en-US" sz="2000" dirty="0" smtClean="0"/>
              <a:t>tomorrow.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en-US" sz="2000" dirty="0"/>
              <a:t>I'll have a </a:t>
            </a:r>
            <a:r>
              <a:rPr lang="cs-CZ" sz="2000" dirty="0" smtClean="0"/>
              <a:t>cup of tea.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/>
              <a:t>I'll </a:t>
            </a:r>
            <a:r>
              <a:rPr lang="cs-CZ" sz="2000" dirty="0" smtClean="0"/>
              <a:t>go with you if you want/ like.</a:t>
            </a:r>
            <a:r>
              <a:rPr lang="en-US" sz="2000" dirty="0" smtClean="0"/>
              <a:t>  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I‘m tired. </a:t>
            </a:r>
            <a:r>
              <a:rPr lang="en-US" sz="2000" dirty="0" smtClean="0"/>
              <a:t>I'll</a:t>
            </a:r>
            <a:r>
              <a:rPr lang="cs-CZ" sz="2000" dirty="0" smtClean="0"/>
              <a:t> stay at home.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Don‘t tell him. He won‘t like it.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Will you give me your address?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We must go by bus or we‘ll be late.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Were will you live in twenty years from now? I think I‘ll live in a big city.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W</a:t>
            </a:r>
            <a:r>
              <a:rPr lang="cs-CZ" sz="2000" dirty="0" smtClean="0"/>
              <a:t>ill you famous? I don‘t think </a:t>
            </a:r>
            <a:r>
              <a:rPr lang="cs-CZ" sz="2000" dirty="0"/>
              <a:t>I</a:t>
            </a:r>
            <a:r>
              <a:rPr lang="cs-CZ" sz="2000" dirty="0" smtClean="0"/>
              <a:t>‘ll be famous.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188" y="1683911"/>
            <a:ext cx="792125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HUTCHINSON</a:t>
            </a:r>
            <a:r>
              <a:rPr lang="cs-CZ" dirty="0"/>
              <a:t>, Tom; EDWARDS, Lynda. </a:t>
            </a:r>
            <a:r>
              <a:rPr lang="cs-CZ" i="1" dirty="0"/>
              <a:t>Project 3</a:t>
            </a:r>
            <a:r>
              <a:rPr lang="cs-CZ" dirty="0"/>
              <a:t>. Oxford: Oxford University Press, 2008, ISBN 978-0-19-476416-2.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/>
              <a:t>VÍT, Marek. </a:t>
            </a:r>
            <a:r>
              <a:rPr lang="cs-CZ" i="1" dirty="0"/>
              <a:t>Budoucí čas</a:t>
            </a:r>
            <a:r>
              <a:rPr lang="cs-CZ" dirty="0"/>
              <a:t> [online]. [cit. 14.11.2013]. Dostupný na WWW: www.helpforenglish.cz</a:t>
            </a:r>
            <a:endParaRPr lang="cs-CZ" dirty="0" smtClean="0"/>
          </a:p>
          <a:p>
            <a:endParaRPr lang="cs-CZ" dirty="0">
              <a:solidFill>
                <a:schemeClr val="accent1"/>
              </a:solidFill>
            </a:endParaRPr>
          </a:p>
          <a:p>
            <a:r>
              <a:rPr lang="cs-CZ" dirty="0" smtClean="0"/>
              <a:t>Obrázky : Galerie </a:t>
            </a:r>
            <a:r>
              <a:rPr lang="cs-CZ" dirty="0"/>
              <a:t>Microsoft Office – klipart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890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703</TotalTime>
  <Words>634</Words>
  <Application>Microsoft Office PowerPoint</Application>
  <PresentationFormat>Předvádění na obrazovce (4:3)</PresentationFormat>
  <Paragraphs>96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zemepis</dc:creator>
  <cp:lastModifiedBy>Uživatel</cp:lastModifiedBy>
  <cp:revision>78</cp:revision>
  <dcterms:created xsi:type="dcterms:W3CDTF">2011-03-10T08:17:49Z</dcterms:created>
  <dcterms:modified xsi:type="dcterms:W3CDTF">2013-11-14T20:15:43Z</dcterms:modified>
</cp:coreProperties>
</file>