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6"/>
  </p:notesMasterIdLst>
  <p:sldIdLst>
    <p:sldId id="256" r:id="rId2"/>
    <p:sldId id="262" r:id="rId3"/>
    <p:sldId id="334" r:id="rId4"/>
    <p:sldId id="335" r:id="rId5"/>
    <p:sldId id="336" r:id="rId6"/>
    <p:sldId id="337" r:id="rId7"/>
    <p:sldId id="338" r:id="rId8"/>
    <p:sldId id="339" r:id="rId9"/>
    <p:sldId id="340" r:id="rId10"/>
    <p:sldId id="341" r:id="rId11"/>
    <p:sldId id="344" r:id="rId12"/>
    <p:sldId id="345" r:id="rId13"/>
    <p:sldId id="346" r:id="rId14"/>
    <p:sldId id="321" r:id="rId15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6600"/>
    <a:srgbClr val="C3CA64"/>
    <a:srgbClr val="D35B89"/>
    <a:srgbClr val="CC0099"/>
    <a:srgbClr val="EB77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047" autoAdjust="0"/>
    <p:restoredTop sz="94660"/>
  </p:normalViewPr>
  <p:slideViewPr>
    <p:cSldViewPr>
      <p:cViewPr>
        <p:scale>
          <a:sx n="72" d="100"/>
          <a:sy n="72" d="100"/>
        </p:scale>
        <p:origin x="-1320" y="-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Literatura 6, oddíl Můj domov 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 : Mgr. Kateřina Poživilová 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listopad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J. A. Komenský</a:t>
          </a:r>
          <a:endParaRPr lang="cs-CZ" sz="2000" dirty="0" smtClean="0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 : Mgr. Kateřina Poživilová 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listopad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Literatura 6, oddíl Můj domov 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J. A. Komenský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2239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11.11.2013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11.11.2013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11.11.2013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11.11.2013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11.11.2013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11.11.2013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11.11.2013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11.11.2013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11.11.2013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11.11.2013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11.11.2013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11.11.2013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mp"/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tmp"/><Relationship Id="rId4" Type="http://schemas.openxmlformats.org/officeDocument/2006/relationships/image" Target="../media/image5.tmp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979663994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700808"/>
            <a:ext cx="7480341" cy="4320480"/>
          </a:xfrm>
        </p:spPr>
        <p:txBody>
          <a:bodyPr>
            <a:normAutofit fontScale="47500" lnSpcReduction="20000"/>
          </a:bodyPr>
          <a:lstStyle/>
          <a:p>
            <a:r>
              <a:rPr lang="cs-CZ" sz="3800" dirty="0"/>
              <a:t>Materiál je určen pro hodinu literatury v 6. třídě. Předpokládá práci s Čítankou 6, Nakladatelství Fraus 2003</a:t>
            </a:r>
            <a:r>
              <a:rPr lang="cs-CZ" sz="3800" dirty="0" smtClean="0"/>
              <a:t>.</a:t>
            </a:r>
          </a:p>
          <a:p>
            <a:r>
              <a:rPr lang="cs-CZ" sz="3800" dirty="0" smtClean="0"/>
              <a:t>V úvodních snímcích si žáci připomenou, že obec, kam chodí do školy, byla posledním místem pobytu Komenského ve vlasti.</a:t>
            </a:r>
          </a:p>
          <a:p>
            <a:r>
              <a:rPr lang="cs-CZ" sz="3800" dirty="0" smtClean="0"/>
              <a:t>Informace na 5. snímku slouží k stručnému zápisu do sešitů. Alternativní test na snímcích 6 – 9 je určen ke kontrole pozorného čtení textu Hany Doskočilové Jan Amos Komenský. Po kliknutí špatné odpovědi zmizí, správná se zvýrazní. Na snímku 10 doplňují  žáci slova z přečteného textu. Správná odpověď se zobrazí po kliknutí. Na snímku 11 spojují žáci česká a polská slova stejného významu interaktivním perem</a:t>
            </a:r>
            <a:r>
              <a:rPr lang="cs-CZ" sz="3800" dirty="0" smtClean="0"/>
              <a:t>.  </a:t>
            </a:r>
            <a:r>
              <a:rPr lang="cs-CZ" sz="3800" dirty="0" smtClean="0"/>
              <a:t>Na snímku 12 doplňují žáci informace podle přečteného textu Ilji Hurníka V Lešně. Správná odpověď se zobrazí po kliknutí.</a:t>
            </a:r>
          </a:p>
          <a:p>
            <a:r>
              <a:rPr lang="cs-CZ" sz="3800" dirty="0" smtClean="0"/>
              <a:t>Poslední snímek se věnuje ilustraci Adolfa Borna v čítance a navazuje na učivo  z hodin výtvarné výchovy.</a:t>
            </a:r>
            <a:endParaRPr lang="cs-CZ" sz="3800" dirty="0"/>
          </a:p>
          <a:p>
            <a:r>
              <a:rPr lang="cs-CZ" sz="3800" dirty="0" smtClean="0"/>
              <a:t> </a:t>
            </a:r>
            <a:r>
              <a:rPr lang="cs-CZ" sz="3800" dirty="0"/>
              <a:t>Materiál je určen k interaktivní výuce. </a:t>
            </a:r>
          </a:p>
          <a:p>
            <a:r>
              <a:rPr lang="cs-CZ" sz="3800" dirty="0"/>
              <a:t>Jedna vyučovací hodina.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19008"/>
            <a:ext cx="3849519" cy="374337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66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1375" y="3416846"/>
            <a:ext cx="4317089" cy="31852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66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419008"/>
            <a:ext cx="3751198" cy="281071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66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6289" y="2262784"/>
            <a:ext cx="1955033" cy="2520280"/>
          </a:xfrm>
          <a:prstGeom prst="rect">
            <a:avLst/>
          </a:prstGeom>
        </p:spPr>
      </p:pic>
      <p:sp>
        <p:nvSpPr>
          <p:cNvPr id="10" name="Ovál 9"/>
          <p:cNvSpPr/>
          <p:nvPr/>
        </p:nvSpPr>
        <p:spPr>
          <a:xfrm>
            <a:off x="323528" y="3933056"/>
            <a:ext cx="3528392" cy="2376264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Bílá Třemešná </a:t>
            </a:r>
            <a:r>
              <a:rPr lang="cs-CZ" sz="2400" dirty="0" smtClean="0"/>
              <a:t>– místo posledního pobytu J. A. Komenského ve vlasti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359166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012" y="620688"/>
            <a:ext cx="4311996" cy="565471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66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Ovál 5"/>
          <p:cNvSpPr/>
          <p:nvPr/>
        </p:nvSpPr>
        <p:spPr>
          <a:xfrm>
            <a:off x="4932040" y="2132856"/>
            <a:ext cx="3888432" cy="2448272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Pomník Jana Amose Komenského v Bílé Třemešné od Ladislava </a:t>
            </a:r>
            <a:r>
              <a:rPr lang="cs-CZ" sz="2400" dirty="0" err="1" smtClean="0"/>
              <a:t>Zívra</a:t>
            </a:r>
            <a:endParaRPr lang="cs-CZ" sz="2400" dirty="0" smtClean="0"/>
          </a:p>
          <a:p>
            <a:pPr algn="ctr"/>
            <a:r>
              <a:rPr lang="cs-CZ" sz="2400" dirty="0" smtClean="0"/>
              <a:t> (1958)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964587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27584" y="1844824"/>
            <a:ext cx="7408333" cy="345069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Biskup Jednoty bratrské</a:t>
            </a:r>
          </a:p>
          <a:p>
            <a:r>
              <a:rPr lang="cs-CZ" dirty="0" smtClean="0"/>
              <a:t>Po vypovězení duchovních Jednoty bratrské z Čech roku 1621 se musel skrývat</a:t>
            </a:r>
          </a:p>
          <a:p>
            <a:r>
              <a:rPr lang="cs-CZ" dirty="0" smtClean="0"/>
              <a:t>1626 – 1628 pobýval v Bílé Třemešné</a:t>
            </a:r>
          </a:p>
          <a:p>
            <a:r>
              <a:rPr lang="cs-CZ" dirty="0" smtClean="0"/>
              <a:t>Odtud odešel do Lešna – střediska českých emigrantů</a:t>
            </a:r>
          </a:p>
          <a:p>
            <a:r>
              <a:rPr lang="cs-CZ" dirty="0" smtClean="0"/>
              <a:t>Reformoval švédské, uherské školství</a:t>
            </a:r>
          </a:p>
          <a:p>
            <a:r>
              <a:rPr lang="cs-CZ" dirty="0" smtClean="0"/>
              <a:t>Psal učebnice</a:t>
            </a:r>
          </a:p>
          <a:p>
            <a:r>
              <a:rPr lang="cs-CZ" dirty="0" smtClean="0"/>
              <a:t>Zemřel v Amsterodamu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Jan Amos Komenský 1592 - 1670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8648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2" name="Ovál 1"/>
          <p:cNvSpPr/>
          <p:nvPr/>
        </p:nvSpPr>
        <p:spPr>
          <a:xfrm>
            <a:off x="1115616" y="1628800"/>
            <a:ext cx="2664296" cy="1224136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Kovářem</a:t>
            </a:r>
            <a:endParaRPr lang="cs-CZ" sz="3200" dirty="0"/>
          </a:p>
        </p:txBody>
      </p:sp>
      <p:sp>
        <p:nvSpPr>
          <p:cNvPr id="4" name="Ovál 3"/>
          <p:cNvSpPr/>
          <p:nvPr/>
        </p:nvSpPr>
        <p:spPr>
          <a:xfrm>
            <a:off x="1047056" y="3260464"/>
            <a:ext cx="2801416" cy="1224136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Truhlářem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1043608" y="4869160"/>
            <a:ext cx="2736304" cy="1296144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Mlynářem</a:t>
            </a:r>
            <a:endParaRPr lang="cs-CZ" sz="3200" dirty="0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484784"/>
            <a:ext cx="3264443" cy="477549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73061" y="769059"/>
            <a:ext cx="8208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Otec Jana  Amose Komenského byl v Nivnici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24318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6272E-6 L 0.44879 0.1574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31" y="78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18316E-6 L 0.44879 0.0735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31" y="36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3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827585" y="1484784"/>
            <a:ext cx="3384376" cy="1368152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čtení, psaní, zpěv, náboženství</a:t>
            </a:r>
            <a:endParaRPr lang="cs-CZ" sz="2400" dirty="0"/>
          </a:p>
        </p:txBody>
      </p:sp>
      <p:sp>
        <p:nvSpPr>
          <p:cNvPr id="5" name="Ovál 4"/>
          <p:cNvSpPr/>
          <p:nvPr/>
        </p:nvSpPr>
        <p:spPr>
          <a:xfrm>
            <a:off x="1047056" y="3260464"/>
            <a:ext cx="3164904" cy="1224136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Počty, čtení, psaní</a:t>
            </a:r>
            <a:endParaRPr lang="cs-CZ" sz="2400" dirty="0"/>
          </a:p>
        </p:txBody>
      </p:sp>
      <p:sp>
        <p:nvSpPr>
          <p:cNvPr id="6" name="Ovál 5"/>
          <p:cNvSpPr/>
          <p:nvPr/>
        </p:nvSpPr>
        <p:spPr>
          <a:xfrm>
            <a:off x="1043608" y="4869160"/>
            <a:ext cx="3168352" cy="1296144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Čtení, psaní, počty, zpěv</a:t>
            </a:r>
            <a:endParaRPr lang="cs-CZ" sz="2400" dirty="0"/>
          </a:p>
        </p:txBody>
      </p:sp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484784"/>
            <a:ext cx="3264443" cy="4775496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73061" y="769059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Jan se ve škole učil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75345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05458E-6 L 0.4408 0.0719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031" y="35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02405E-6 L 0.44097 -0.0837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049" y="-41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3" name="Zástupný symbol pro číslo snímku 1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115615" y="1484784"/>
            <a:ext cx="3096345" cy="1368152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Měl tam kamarády</a:t>
            </a:r>
            <a:endParaRPr lang="cs-CZ" sz="3200" dirty="0"/>
          </a:p>
        </p:txBody>
      </p:sp>
      <p:sp>
        <p:nvSpPr>
          <p:cNvPr id="6" name="Ovál 5"/>
          <p:cNvSpPr/>
          <p:nvPr/>
        </p:nvSpPr>
        <p:spPr>
          <a:xfrm>
            <a:off x="1040563" y="2996952"/>
            <a:ext cx="3164904" cy="1440160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Chtěl se hodně dozvědět</a:t>
            </a:r>
            <a:endParaRPr lang="cs-CZ" sz="3200" dirty="0"/>
          </a:p>
        </p:txBody>
      </p:sp>
      <p:sp>
        <p:nvSpPr>
          <p:cNvPr id="7" name="Ovál 6"/>
          <p:cNvSpPr/>
          <p:nvPr/>
        </p:nvSpPr>
        <p:spPr>
          <a:xfrm>
            <a:off x="1043608" y="4725144"/>
            <a:ext cx="3312368" cy="1440160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Nemusel se učit</a:t>
            </a:r>
            <a:endParaRPr lang="cs-CZ" sz="3200" dirty="0"/>
          </a:p>
        </p:txBody>
      </p:sp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5056" y="1329284"/>
            <a:ext cx="3264443" cy="4775496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67545" y="682953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Proč se Janovi líbilo ve škole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60137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701 -0.05758 L 0.45278 0.1100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288" y="83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00648E-6 L 0.45694 -0.2518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847" y="-126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3" name="Zástupný symbol pro číslo snímku 1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899592" y="1415390"/>
            <a:ext cx="3577925" cy="1581562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Přišel o rodiče a mladší sestry</a:t>
            </a:r>
            <a:endParaRPr lang="cs-CZ" sz="3200" dirty="0"/>
          </a:p>
        </p:txBody>
      </p:sp>
      <p:sp>
        <p:nvSpPr>
          <p:cNvPr id="6" name="Ovál 5"/>
          <p:cNvSpPr/>
          <p:nvPr/>
        </p:nvSpPr>
        <p:spPr>
          <a:xfrm>
            <a:off x="1047056" y="3260464"/>
            <a:ext cx="3164904" cy="1224136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Přišel o rodiče</a:t>
            </a:r>
            <a:endParaRPr lang="cs-CZ" sz="3200" dirty="0"/>
          </a:p>
        </p:txBody>
      </p:sp>
      <p:sp>
        <p:nvSpPr>
          <p:cNvPr id="7" name="Ovál 6"/>
          <p:cNvSpPr/>
          <p:nvPr/>
        </p:nvSpPr>
        <p:spPr>
          <a:xfrm>
            <a:off x="1043608" y="4869160"/>
            <a:ext cx="3168352" cy="1296144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Onemocněl</a:t>
            </a:r>
            <a:endParaRPr lang="cs-CZ" sz="3200" dirty="0"/>
          </a:p>
        </p:txBody>
      </p:sp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484784"/>
            <a:ext cx="3264443" cy="4775496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73061" y="769059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Co hrozného se Janovi stalo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69231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05458E-6 L 0.4408 0.0719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031" y="35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02405E-6 L 0.44097 -0.0837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049" y="-41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Neštěstí zlomí jen</a:t>
            </a:r>
          </a:p>
          <a:p>
            <a:pPr marL="0" indent="0">
              <a:buNone/>
            </a:pPr>
            <a:r>
              <a:rPr lang="cs-CZ" sz="3600" dirty="0" smtClean="0"/>
              <a:t>   silné naopak </a:t>
            </a:r>
          </a:p>
          <a:p>
            <a:endParaRPr lang="cs-CZ" sz="3600" dirty="0"/>
          </a:p>
          <a:p>
            <a:r>
              <a:rPr lang="cs-CZ" sz="3600" dirty="0" smtClean="0"/>
              <a:t>Kdo řekl Janovi větu, kterou si později často opakoval?</a:t>
            </a:r>
            <a:endParaRPr lang="cs-CZ" sz="3600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z textu: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5" y="2676427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slabochy,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43199" y="3322758"/>
            <a:ext cx="14768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posílí.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12159" y="5157192"/>
            <a:ext cx="23449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Pan učitel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5089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Bardzo</a:t>
            </a:r>
            <a:r>
              <a:rPr lang="cs-CZ" dirty="0" smtClean="0"/>
              <a:t> </a:t>
            </a:r>
            <a:r>
              <a:rPr lang="cs-CZ" dirty="0" err="1" smtClean="0"/>
              <a:t>trúdne</a:t>
            </a:r>
            <a:r>
              <a:rPr lang="cs-CZ" dirty="0" smtClean="0"/>
              <a:t>                                  na jihu</a:t>
            </a:r>
          </a:p>
          <a:p>
            <a:r>
              <a:rPr lang="cs-CZ" dirty="0" err="1" smtClean="0"/>
              <a:t>Laska</a:t>
            </a:r>
            <a:r>
              <a:rPr lang="cs-CZ" dirty="0" smtClean="0"/>
              <a:t>                                                    láska</a:t>
            </a:r>
          </a:p>
          <a:p>
            <a:r>
              <a:rPr lang="cs-CZ" dirty="0" err="1" smtClean="0"/>
              <a:t>Milość</a:t>
            </a:r>
            <a:r>
              <a:rPr lang="cs-CZ" dirty="0" smtClean="0"/>
              <a:t>                                                   večer</a:t>
            </a:r>
          </a:p>
          <a:p>
            <a:r>
              <a:rPr lang="cs-CZ" dirty="0" smtClean="0"/>
              <a:t>Na </a:t>
            </a:r>
            <a:r>
              <a:rPr lang="cs-CZ" dirty="0" err="1" smtClean="0"/>
              <a:t>poludniu</a:t>
            </a:r>
            <a:r>
              <a:rPr lang="cs-CZ" dirty="0" smtClean="0"/>
              <a:t>                                        hůl</a:t>
            </a:r>
          </a:p>
          <a:p>
            <a:r>
              <a:rPr lang="cs-CZ" dirty="0" smtClean="0"/>
              <a:t>Chyba                                                    velmi těžké</a:t>
            </a:r>
          </a:p>
          <a:p>
            <a:r>
              <a:rPr lang="cs-CZ" dirty="0" smtClean="0"/>
              <a:t>Skoro </a:t>
            </a:r>
            <a:r>
              <a:rPr lang="cs-CZ" dirty="0" err="1" smtClean="0"/>
              <a:t>wieczór</a:t>
            </a:r>
            <a:r>
              <a:rPr lang="cs-CZ" dirty="0" smtClean="0"/>
              <a:t>                                     asi</a:t>
            </a:r>
          </a:p>
          <a:p>
            <a:r>
              <a:rPr lang="cs-CZ" dirty="0" err="1" smtClean="0"/>
              <a:t>Dlazcego</a:t>
            </a:r>
            <a:r>
              <a:rPr lang="cs-CZ" dirty="0" smtClean="0"/>
              <a:t>                                               proč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 české a polské slovo se stejným významem: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12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Kniha, kterou Komenský píše se jmenuje</a:t>
            </a:r>
          </a:p>
          <a:p>
            <a:endParaRPr lang="cs-CZ" sz="3200" dirty="0"/>
          </a:p>
          <a:p>
            <a:endParaRPr lang="cs-CZ" sz="3200" dirty="0" smtClean="0"/>
          </a:p>
          <a:p>
            <a:r>
              <a:rPr lang="cs-CZ" sz="3200" dirty="0" smtClean="0"/>
              <a:t>Kdo jí vstoupí, naučí se</a:t>
            </a: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podle textu: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3284984"/>
            <a:ext cx="72728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Janua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linguarum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reserata</a:t>
            </a:r>
            <a:r>
              <a:rPr lang="cs-CZ" sz="3200" dirty="0" smtClean="0">
                <a:solidFill>
                  <a:srgbClr val="FF0000"/>
                </a:solidFill>
              </a:rPr>
              <a:t> – Brána jazyků otevřená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22777" y="4437111"/>
            <a:ext cx="17254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cizí řeči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1966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115616" y="1628800"/>
            <a:ext cx="2875472" cy="1224136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Děti z </a:t>
            </a:r>
            <a:r>
              <a:rPr lang="cs-CZ" sz="3200" dirty="0" err="1" smtClean="0"/>
              <a:t>Bullerbynu</a:t>
            </a:r>
            <a:endParaRPr lang="cs-CZ" sz="3200" dirty="0"/>
          </a:p>
        </p:txBody>
      </p:sp>
      <p:sp>
        <p:nvSpPr>
          <p:cNvPr id="7" name="Ovál 6"/>
          <p:cNvSpPr/>
          <p:nvPr/>
        </p:nvSpPr>
        <p:spPr>
          <a:xfrm>
            <a:off x="1047056" y="3260464"/>
            <a:ext cx="2801416" cy="1224136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Ferda mravenec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1043608" y="4869160"/>
            <a:ext cx="2947480" cy="1296144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Mach a Šebestová</a:t>
            </a:r>
            <a:endParaRPr lang="cs-CZ" sz="3200" dirty="0"/>
          </a:p>
        </p:txBody>
      </p:sp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484784"/>
            <a:ext cx="3264443" cy="4775496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73061" y="769059"/>
            <a:ext cx="8208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Adolf Born ilustroval také knihy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06094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6272E-6 L 0.44879 0.1574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31" y="78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18316E-6 L 0.44879 0.0735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31" y="36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595833" y="2348880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i="1" u="sng" dirty="0" smtClean="0"/>
              <a:t>Použitá literatura: </a:t>
            </a:r>
            <a:r>
              <a:rPr lang="cs-CZ" dirty="0"/>
              <a:t>LEDERBUCHOVÁ, Ladislava; BERÁNKOVÁ, Eva. </a:t>
            </a:r>
            <a:r>
              <a:rPr lang="cs-CZ" i="1" dirty="0"/>
              <a:t>Čítanka, příručka učitele pro 6. ročník základní školy a víceletá gymnázia</a:t>
            </a:r>
            <a:r>
              <a:rPr lang="cs-CZ" dirty="0"/>
              <a:t>. Plzeň: Fraus, 2003, ISBN 80 - 7238 - 249 - 7. </a:t>
            </a:r>
            <a:endParaRPr lang="cs-CZ" i="1" u="sng" dirty="0">
              <a:solidFill>
                <a:srgbClr val="073E87"/>
              </a:solidFill>
            </a:endParaRPr>
          </a:p>
          <a:p>
            <a:endParaRPr lang="cs-CZ" i="1" u="sng" dirty="0"/>
          </a:p>
          <a:p>
            <a:r>
              <a:rPr lang="cs-CZ" i="1" u="sng" dirty="0" smtClean="0"/>
              <a:t>Internetové odkazy: </a:t>
            </a:r>
            <a:r>
              <a:rPr lang="cs-CZ" dirty="0" smtClean="0"/>
              <a:t>AUTOR </a:t>
            </a:r>
            <a:r>
              <a:rPr lang="cs-CZ" dirty="0"/>
              <a:t>NEUVEDEN. </a:t>
            </a:r>
            <a:r>
              <a:rPr lang="cs-CZ" i="1" dirty="0"/>
              <a:t>wikimedia.org</a:t>
            </a:r>
            <a:r>
              <a:rPr lang="cs-CZ" dirty="0"/>
              <a:t> [online]. [cit. 10.11.2013]. Dostupný na WWW: http://upload.wikimedia.org/wikipedia/commons/c/ce/Johan_amos_comenius_1592-1671.jpg </a:t>
            </a:r>
            <a:endParaRPr lang="cs-CZ" dirty="0" smtClean="0"/>
          </a:p>
          <a:p>
            <a:r>
              <a:rPr lang="cs-CZ" dirty="0"/>
              <a:t>PREMEK BAR. </a:t>
            </a:r>
            <a:r>
              <a:rPr lang="cs-CZ" i="1" dirty="0"/>
              <a:t>wikipedia.cz</a:t>
            </a:r>
            <a:r>
              <a:rPr lang="cs-CZ" dirty="0"/>
              <a:t> [online]. [cit. 10.11.2013]. Dostupný na WWW: http://upload.wikimedia.org/wikipedia/commons/8/8c/Opera_didactica.jpg </a:t>
            </a:r>
            <a:endParaRPr lang="cs-CZ" i="1" u="sng" dirty="0"/>
          </a:p>
          <a:p>
            <a:r>
              <a:rPr lang="cs-CZ" i="1" u="sng" dirty="0" smtClean="0">
                <a:solidFill>
                  <a:srgbClr val="073E87"/>
                </a:solidFill>
              </a:rPr>
              <a:t>Jiné zdroje: Autor</a:t>
            </a:r>
          </a:p>
          <a:p>
            <a:pPr marL="0" indent="0">
              <a:buFont typeface="Symbol" pitchFamily="18" charset="2"/>
              <a:buNone/>
            </a:pPr>
            <a:endParaRPr lang="cs-CZ" sz="2000" dirty="0" smtClean="0"/>
          </a:p>
        </p:txBody>
      </p:sp>
      <p:sp>
        <p:nvSpPr>
          <p:cNvPr id="16" name="Zástupný symbol pro číslo snímku 2"/>
          <p:cNvSpPr txBox="1">
            <a:spLocks/>
          </p:cNvSpPr>
          <p:nvPr/>
        </p:nvSpPr>
        <p:spPr>
          <a:xfrm>
            <a:off x="4143488" y="64025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17" name="Nadpis 3"/>
          <p:cNvSpPr txBox="1">
            <a:spLocks/>
          </p:cNvSpPr>
          <p:nvPr/>
        </p:nvSpPr>
        <p:spPr>
          <a:xfrm>
            <a:off x="609600" y="4907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479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2357</TotalTime>
  <Words>554</Words>
  <Application>Microsoft Office PowerPoint</Application>
  <PresentationFormat>Předvádění na obrazovce (4:3)</PresentationFormat>
  <Paragraphs>95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Základní škola a Mateřská škola Bílá Třemešná, okres Trutnov</vt:lpstr>
      <vt:lpstr>Anotace</vt:lpstr>
      <vt:lpstr>Prezentace aplikace PowerPoint</vt:lpstr>
      <vt:lpstr>Prezentace aplikace PowerPoint</vt:lpstr>
      <vt:lpstr>Jan Amos Komenský 1592 - 1670</vt:lpstr>
      <vt:lpstr>Prezentace aplikace PowerPoint</vt:lpstr>
      <vt:lpstr>Prezentace aplikace PowerPoint</vt:lpstr>
      <vt:lpstr>Prezentace aplikace PowerPoint</vt:lpstr>
      <vt:lpstr>Prezentace aplikace PowerPoint</vt:lpstr>
      <vt:lpstr>Doplň z textu:</vt:lpstr>
      <vt:lpstr>Spoj české a polské slovo se stejným významem:</vt:lpstr>
      <vt:lpstr>Doplň podle textu: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Kateřina Poživilová</cp:lastModifiedBy>
  <cp:revision>319</cp:revision>
  <cp:lastPrinted>2013-10-28T16:34:43Z</cp:lastPrinted>
  <dcterms:created xsi:type="dcterms:W3CDTF">2013-05-10T12:01:16Z</dcterms:created>
  <dcterms:modified xsi:type="dcterms:W3CDTF">2013-11-11T21:17:03Z</dcterms:modified>
</cp:coreProperties>
</file>