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8"/>
  </p:notesMasterIdLst>
  <p:sldIdLst>
    <p:sldId id="256" r:id="rId2"/>
    <p:sldId id="262" r:id="rId3"/>
    <p:sldId id="348" r:id="rId4"/>
    <p:sldId id="352" r:id="rId5"/>
    <p:sldId id="354" r:id="rId6"/>
    <p:sldId id="351" r:id="rId7"/>
    <p:sldId id="353" r:id="rId8"/>
    <p:sldId id="350" r:id="rId9"/>
    <p:sldId id="349" r:id="rId10"/>
    <p:sldId id="355" r:id="rId11"/>
    <p:sldId id="358" r:id="rId12"/>
    <p:sldId id="359" r:id="rId13"/>
    <p:sldId id="360" r:id="rId14"/>
    <p:sldId id="357" r:id="rId15"/>
    <p:sldId id="356" r:id="rId16"/>
    <p:sldId id="321" r:id="rId1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6600"/>
    <a:srgbClr val="C3CA64"/>
    <a:srgbClr val="D35B89"/>
    <a:srgbClr val="CC0099"/>
    <a:srgbClr val="EB77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47" autoAdjust="0"/>
    <p:restoredTop sz="94660"/>
  </p:normalViewPr>
  <p:slideViewPr>
    <p:cSldViewPr>
      <p:cViewPr>
        <p:scale>
          <a:sx n="72" d="100"/>
          <a:sy n="72" d="100"/>
        </p:scale>
        <p:origin x="-1320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Dějiny uměni v Evropě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 : Mgr. Kateřina Poživilová 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listopad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Etruské umění</a:t>
          </a:r>
          <a:endParaRPr lang="cs-CZ" sz="2000" dirty="0" smtClean="0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 : Mgr. Kateřina Poživilová 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listopad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Dějiny uměni v Evropě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Etruské umění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dwIeRHXZdr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96614050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1988840"/>
            <a:ext cx="7408333" cy="3738728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Materiál je určen k výuce výtvarné a estetické výchovy </a:t>
            </a:r>
            <a:r>
              <a:rPr lang="cs-CZ" dirty="0" smtClean="0"/>
              <a:t>na</a:t>
            </a:r>
          </a:p>
          <a:p>
            <a:r>
              <a:rPr lang="cs-CZ" dirty="0" smtClean="0"/>
              <a:t> </a:t>
            </a:r>
            <a:r>
              <a:rPr lang="cs-CZ" dirty="0"/>
              <a:t>2. stupni základní školy. Jedná se o jednoduchý </a:t>
            </a:r>
            <a:r>
              <a:rPr lang="cs-CZ" dirty="0" smtClean="0"/>
              <a:t>výklad</a:t>
            </a:r>
          </a:p>
          <a:p>
            <a:r>
              <a:rPr lang="cs-CZ" dirty="0" smtClean="0"/>
              <a:t> </a:t>
            </a:r>
            <a:r>
              <a:rPr lang="cs-CZ" dirty="0"/>
              <a:t>s </a:t>
            </a:r>
            <a:r>
              <a:rPr lang="cs-CZ" dirty="0" smtClean="0"/>
              <a:t>možností </a:t>
            </a:r>
            <a:r>
              <a:rPr lang="cs-CZ" dirty="0"/>
              <a:t>rozšíření učiva přes hypertextový odkaz. Výklad je doplněn obrázky. Téma je průřezové, žáci se s ním setkávají v hodinách dějepisu, popřípadě v hodinách předmětu Člověk ve společnosti. V nich je možné materiál použít také.</a:t>
            </a:r>
          </a:p>
          <a:p>
            <a:r>
              <a:rPr lang="cs-CZ" dirty="0" smtClean="0"/>
              <a:t>Na snímcích 9 -11 jsou alternativní otázky</a:t>
            </a:r>
            <a:r>
              <a:rPr lang="cs-CZ" dirty="0"/>
              <a:t>, žáci vybírají ze tří možností</a:t>
            </a:r>
            <a:r>
              <a:rPr lang="cs-CZ" dirty="0" smtClean="0"/>
              <a:t>.</a:t>
            </a:r>
            <a:r>
              <a:rPr lang="cs-CZ" dirty="0"/>
              <a:t> </a:t>
            </a:r>
            <a:r>
              <a:rPr lang="cs-CZ" dirty="0" smtClean="0"/>
              <a:t>Špatné </a:t>
            </a:r>
            <a:r>
              <a:rPr lang="cs-CZ" dirty="0"/>
              <a:t>odpovědi po kliknutí zmizí, správná se zvýrazní. </a:t>
            </a:r>
          </a:p>
          <a:p>
            <a:r>
              <a:rPr lang="cs-CZ" dirty="0"/>
              <a:t>V závěrečném kvízu žáci rozhodují, je-li tvrzení pravdivé </a:t>
            </a:r>
            <a:r>
              <a:rPr lang="cs-CZ" dirty="0" smtClean="0"/>
              <a:t>nebo nepravdivé.</a:t>
            </a:r>
            <a:endParaRPr lang="cs-CZ" dirty="0"/>
          </a:p>
          <a:p>
            <a:r>
              <a:rPr lang="cs-CZ" dirty="0" smtClean="0"/>
              <a:t>špatné odpovědi po kliknutí zmizí, správná se zvýrazní. </a:t>
            </a:r>
          </a:p>
          <a:p>
            <a:r>
              <a:rPr lang="cs-CZ" dirty="0" smtClean="0"/>
              <a:t>Materiál </a:t>
            </a:r>
            <a:r>
              <a:rPr lang="cs-CZ" dirty="0"/>
              <a:t>je určen pro interaktivní výuku.</a:t>
            </a:r>
          </a:p>
          <a:p>
            <a:r>
              <a:rPr lang="cs-CZ" dirty="0"/>
              <a:t>Časová dotace  20 minut.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2060848"/>
            <a:ext cx="7380808" cy="406531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Etruská kultura vznikla na území dnešního Toskánska v Itálii</a:t>
            </a:r>
          </a:p>
          <a:p>
            <a:r>
              <a:rPr lang="cs-CZ" sz="2800" dirty="0" smtClean="0"/>
              <a:t>Existovala od 8. století př. n. l. do 1. století př. n. l., kdy </a:t>
            </a:r>
            <a:r>
              <a:rPr lang="cs-CZ" sz="2800" dirty="0" smtClean="0">
                <a:hlinkClick r:id="rId2"/>
              </a:rPr>
              <a:t>Etruskové </a:t>
            </a:r>
            <a:r>
              <a:rPr lang="cs-CZ" sz="2800" dirty="0" smtClean="0"/>
              <a:t>splynuli s Římem</a:t>
            </a:r>
          </a:p>
          <a:p>
            <a:r>
              <a:rPr lang="cs-CZ" sz="2800" dirty="0"/>
              <a:t>Původ Etrusků není jasný</a:t>
            </a:r>
          </a:p>
          <a:p>
            <a:r>
              <a:rPr lang="cs-CZ" sz="2800" dirty="0" smtClean="0"/>
              <a:t>Řím byl zřejmě založen Etrusky a první římští králové byli etruského původu</a:t>
            </a:r>
          </a:p>
          <a:p>
            <a:endParaRPr lang="cs-CZ" sz="28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Etruskové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75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6681"/>
            <a:ext cx="5655563" cy="6222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Ovál 8"/>
          <p:cNvSpPr/>
          <p:nvPr/>
        </p:nvSpPr>
        <p:spPr>
          <a:xfrm>
            <a:off x="4860032" y="2564904"/>
            <a:ext cx="4176463" cy="1994520"/>
          </a:xfrm>
          <a:prstGeom prst="ellipse">
            <a:avLst/>
          </a:prstGeom>
          <a:solidFill>
            <a:schemeClr val="accent4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Území Etrurie a území s etruským vlivem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9973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pic>
        <p:nvPicPr>
          <p:cNvPr id="3" name="Obrázek 2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20" y="44624"/>
            <a:ext cx="6119672" cy="4478220"/>
          </a:xfrm>
          <a:prstGeom prst="rect">
            <a:avLst/>
          </a:prstGeom>
        </p:spPr>
      </p:pic>
      <p:sp>
        <p:nvSpPr>
          <p:cNvPr id="4" name="Ovál 3"/>
          <p:cNvSpPr/>
          <p:nvPr/>
        </p:nvSpPr>
        <p:spPr>
          <a:xfrm>
            <a:off x="3284580" y="3933056"/>
            <a:ext cx="5679908" cy="2736304"/>
          </a:xfrm>
          <a:prstGeom prst="ellipse">
            <a:avLst/>
          </a:prstGeom>
          <a:solidFill>
            <a:schemeClr val="accent4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Bronzová socha Kapitolské vlčice z 6. – 5. století př. n. l.</a:t>
            </a:r>
          </a:p>
          <a:p>
            <a:pPr algn="ctr"/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Dvojčata Romulus a Remus, podle pověsti zakladatelé Říma, byla přidána až v 15. století, v době renesance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49546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1772816"/>
            <a:ext cx="7380808" cy="4353347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V 7.století ovládali Etruskové celé Středomoří</a:t>
            </a:r>
          </a:p>
          <a:p>
            <a:r>
              <a:rPr lang="cs-CZ" sz="2800" dirty="0" smtClean="0"/>
              <a:t>Jejich stát byl konfederací městských států</a:t>
            </a:r>
          </a:p>
          <a:p>
            <a:r>
              <a:rPr lang="cs-CZ" sz="2800" dirty="0" smtClean="0"/>
              <a:t>Města např. </a:t>
            </a:r>
            <a:r>
              <a:rPr lang="cs-CZ" sz="2800" dirty="0" err="1" smtClean="0"/>
              <a:t>Tarquinie</a:t>
            </a:r>
            <a:r>
              <a:rPr lang="cs-CZ" sz="2800" dirty="0" smtClean="0"/>
              <a:t>, </a:t>
            </a:r>
            <a:r>
              <a:rPr lang="cs-CZ" sz="2800" dirty="0" err="1" smtClean="0"/>
              <a:t>Véje</a:t>
            </a:r>
            <a:r>
              <a:rPr lang="cs-CZ" sz="2800" dirty="0" smtClean="0"/>
              <a:t>, </a:t>
            </a:r>
            <a:r>
              <a:rPr lang="cs-CZ" sz="2800" dirty="0" err="1" smtClean="0"/>
              <a:t>Volsinie</a:t>
            </a:r>
            <a:endParaRPr lang="cs-CZ" sz="2800" dirty="0" smtClean="0"/>
          </a:p>
          <a:p>
            <a:r>
              <a:rPr lang="cs-CZ" sz="2800" dirty="0" smtClean="0"/>
              <a:t>Města byla zakládána na vyvýšených místech, byla obehnána hradbami</a:t>
            </a:r>
          </a:p>
          <a:p>
            <a:r>
              <a:rPr lang="cs-CZ" sz="2800" dirty="0" smtClean="0"/>
              <a:t>Městům vládli volení králové</a:t>
            </a:r>
          </a:p>
          <a:p>
            <a:r>
              <a:rPr lang="cs-CZ" sz="2800" dirty="0" smtClean="0"/>
              <a:t>Ženy měly rovnoprávné postavení s muži</a:t>
            </a:r>
          </a:p>
          <a:p>
            <a:r>
              <a:rPr lang="cs-CZ" sz="2800" dirty="0" smtClean="0"/>
              <a:t>Byli monogamní (sochy manželských párů na náhrobcích)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Etruskové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057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pic>
        <p:nvPicPr>
          <p:cNvPr id="3" name="Obrázek 2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61" y="908720"/>
            <a:ext cx="6480720" cy="4887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Ovál 3"/>
          <p:cNvSpPr/>
          <p:nvPr/>
        </p:nvSpPr>
        <p:spPr>
          <a:xfrm>
            <a:off x="5253879" y="908720"/>
            <a:ext cx="3096344" cy="1728192"/>
          </a:xfrm>
          <a:prstGeom prst="ellipse">
            <a:avLst/>
          </a:prstGeom>
          <a:solidFill>
            <a:schemeClr val="accent4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Pozůstatky etruského města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11950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2060848"/>
            <a:ext cx="7380808" cy="4065315"/>
          </a:xfrm>
        </p:spPr>
        <p:txBody>
          <a:bodyPr/>
          <a:lstStyle/>
          <a:p>
            <a:r>
              <a:rPr lang="cs-CZ" sz="2800" dirty="0" smtClean="0"/>
              <a:t>Etruskové rozvinuli svou kulturu před Římany</a:t>
            </a:r>
          </a:p>
          <a:p>
            <a:r>
              <a:rPr lang="cs-CZ" sz="2800" dirty="0" smtClean="0"/>
              <a:t>Římané od nich mnohé převzali</a:t>
            </a:r>
          </a:p>
          <a:p>
            <a:r>
              <a:rPr lang="cs-CZ" sz="2800" dirty="0" smtClean="0"/>
              <a:t>V umění se Etruskové inspirovali hlavně Řeky</a:t>
            </a:r>
          </a:p>
          <a:p>
            <a:r>
              <a:rPr lang="cs-CZ" sz="2800" dirty="0" smtClean="0"/>
              <a:t>Etruské umění se zachovalo díky nekropolím – městům mrtvých -  se stovkami hrobek s malířskou a sochařskou výzdobou</a:t>
            </a:r>
          </a:p>
          <a:p>
            <a:r>
              <a:rPr lang="cs-CZ" sz="2800" dirty="0" smtClean="0"/>
              <a:t>Chrámy stavěné ze dřeva a cihel se téměř nedochovaly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360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0688"/>
            <a:ext cx="4465714" cy="33336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73016"/>
            <a:ext cx="4349528" cy="2815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Ovál 6"/>
          <p:cNvSpPr/>
          <p:nvPr/>
        </p:nvSpPr>
        <p:spPr>
          <a:xfrm>
            <a:off x="4211960" y="1074440"/>
            <a:ext cx="3096343" cy="1634480"/>
          </a:xfrm>
          <a:prstGeom prst="ellipse">
            <a:avLst/>
          </a:prstGeom>
          <a:solidFill>
            <a:schemeClr val="accent4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Etruská mohylová nekropole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Ovál 7"/>
          <p:cNvSpPr/>
          <p:nvPr/>
        </p:nvSpPr>
        <p:spPr>
          <a:xfrm>
            <a:off x="1188842" y="4725144"/>
            <a:ext cx="3528392" cy="1427967"/>
          </a:xfrm>
          <a:prstGeom prst="ellipse">
            <a:avLst/>
          </a:prstGeom>
          <a:solidFill>
            <a:schemeClr val="accent4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Interiér hrobky s leopardem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05053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31" y="188640"/>
            <a:ext cx="5198907" cy="3148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460448"/>
            <a:ext cx="3519274" cy="41541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Ovál 5"/>
          <p:cNvSpPr/>
          <p:nvPr/>
        </p:nvSpPr>
        <p:spPr>
          <a:xfrm>
            <a:off x="5220072" y="497882"/>
            <a:ext cx="3096344" cy="1562966"/>
          </a:xfrm>
          <a:prstGeom prst="ellipse">
            <a:avLst/>
          </a:prstGeom>
          <a:solidFill>
            <a:schemeClr val="accent4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Manželský pár - sarkofág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Ovál 6"/>
          <p:cNvSpPr/>
          <p:nvPr/>
        </p:nvSpPr>
        <p:spPr>
          <a:xfrm>
            <a:off x="1475656" y="3717032"/>
            <a:ext cx="3934782" cy="2066528"/>
          </a:xfrm>
          <a:prstGeom prst="ellipse">
            <a:avLst/>
          </a:prstGeom>
          <a:solidFill>
            <a:schemeClr val="accent4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Hudebník – nástěnná malba z hrobky v </a:t>
            </a:r>
            <a:r>
              <a:rPr lang="cs-CZ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Tarquiniích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96974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55576" y="764703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Řím byl založen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1161725" y="1655566"/>
            <a:ext cx="2304256" cy="1296115"/>
          </a:xfrm>
          <a:prstGeom prst="ellipse">
            <a:avLst/>
          </a:prstGeom>
          <a:solidFill>
            <a:schemeClr val="accent4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Řeky</a:t>
            </a:r>
            <a:r>
              <a:rPr lang="cs-CZ" dirty="0" smtClean="0"/>
              <a:t>                                  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1147460" y="5013176"/>
            <a:ext cx="2304256" cy="1296115"/>
          </a:xfrm>
          <a:prstGeom prst="ellipse">
            <a:avLst/>
          </a:prstGeom>
          <a:solidFill>
            <a:schemeClr val="accent4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Římany</a:t>
            </a:r>
            <a:endParaRPr lang="cs-CZ" sz="3200" dirty="0"/>
          </a:p>
        </p:txBody>
      </p:sp>
      <p:sp>
        <p:nvSpPr>
          <p:cNvPr id="9" name="Ovál 8"/>
          <p:cNvSpPr/>
          <p:nvPr/>
        </p:nvSpPr>
        <p:spPr>
          <a:xfrm>
            <a:off x="1150840" y="3284984"/>
            <a:ext cx="2304256" cy="1296115"/>
          </a:xfrm>
          <a:prstGeom prst="ellipse">
            <a:avLst/>
          </a:prstGeom>
          <a:solidFill>
            <a:schemeClr val="accent4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Etrusky</a:t>
            </a:r>
            <a:endParaRPr lang="cs-CZ" sz="3200" dirty="0"/>
          </a:p>
        </p:txBody>
      </p:sp>
      <p:pic>
        <p:nvPicPr>
          <p:cNvPr id="2" name="Obrázek 1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40768"/>
            <a:ext cx="4086746" cy="502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9844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47549E-7 L 0.42969 -0.11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76" y="-5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08233E-6 L 0.4125 0.101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25" y="5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3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90687" y="694437"/>
            <a:ext cx="72008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 umění se Etruskové inspirovali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1161724" y="1655566"/>
            <a:ext cx="2690196" cy="1296115"/>
          </a:xfrm>
          <a:prstGeom prst="ellipse">
            <a:avLst/>
          </a:prstGeom>
          <a:solidFill>
            <a:schemeClr val="accent4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Řeky</a:t>
            </a:r>
            <a:r>
              <a:rPr lang="cs-CZ" dirty="0" smtClean="0"/>
              <a:t>                                  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1147460" y="5013176"/>
            <a:ext cx="2704460" cy="1296115"/>
          </a:xfrm>
          <a:prstGeom prst="ellipse">
            <a:avLst/>
          </a:prstGeom>
          <a:solidFill>
            <a:schemeClr val="accent4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Římany</a:t>
            </a:r>
            <a:endParaRPr lang="cs-CZ" sz="3200" dirty="0"/>
          </a:p>
        </p:txBody>
      </p:sp>
      <p:sp>
        <p:nvSpPr>
          <p:cNvPr id="7" name="Ovál 6"/>
          <p:cNvSpPr/>
          <p:nvPr/>
        </p:nvSpPr>
        <p:spPr>
          <a:xfrm>
            <a:off x="1150839" y="3284984"/>
            <a:ext cx="2701081" cy="1296115"/>
          </a:xfrm>
          <a:prstGeom prst="ellipse">
            <a:avLst/>
          </a:prstGeom>
          <a:solidFill>
            <a:schemeClr val="accent4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Egypťany</a:t>
            </a:r>
            <a:endParaRPr lang="cs-CZ" sz="3200" dirty="0"/>
          </a:p>
        </p:txBody>
      </p:sp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40768"/>
            <a:ext cx="4086746" cy="502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323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6.47549E-7 L 0.44723 -0.0839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61" y="-42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86309E-7 L 0.43125 -0.0104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63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3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42527" y="694437"/>
            <a:ext cx="8058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Zdrojem poznání etruského umění jsou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1161724" y="1655566"/>
            <a:ext cx="2829363" cy="1296115"/>
          </a:xfrm>
          <a:prstGeom prst="ellipse">
            <a:avLst/>
          </a:prstGeom>
          <a:solidFill>
            <a:schemeClr val="accent4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Chrámy  </a:t>
            </a:r>
            <a:r>
              <a:rPr lang="cs-CZ" dirty="0" smtClean="0"/>
              <a:t>                                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1147460" y="5013176"/>
            <a:ext cx="2843628" cy="1296115"/>
          </a:xfrm>
          <a:prstGeom prst="ellipse">
            <a:avLst/>
          </a:prstGeom>
          <a:solidFill>
            <a:schemeClr val="accent4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Města</a:t>
            </a:r>
            <a:endParaRPr lang="cs-CZ" sz="3200" dirty="0"/>
          </a:p>
        </p:txBody>
      </p:sp>
      <p:sp>
        <p:nvSpPr>
          <p:cNvPr id="7" name="Ovál 6"/>
          <p:cNvSpPr/>
          <p:nvPr/>
        </p:nvSpPr>
        <p:spPr>
          <a:xfrm>
            <a:off x="1150839" y="3284984"/>
            <a:ext cx="2923053" cy="1296115"/>
          </a:xfrm>
          <a:prstGeom prst="ellipse">
            <a:avLst/>
          </a:prstGeom>
          <a:solidFill>
            <a:schemeClr val="accent4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Nekropole</a:t>
            </a:r>
            <a:endParaRPr lang="cs-CZ" sz="3200" dirty="0"/>
          </a:p>
        </p:txBody>
      </p:sp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40768"/>
            <a:ext cx="4086746" cy="502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5031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47549E-7 L 0.42969 -0.11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76" y="-5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08233E-6 L 0.4125 0.101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25" y="5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pic>
        <p:nvPicPr>
          <p:cNvPr id="3" name="Obrázek 2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1"/>
            <a:ext cx="3528392" cy="4276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354" y="1700808"/>
            <a:ext cx="3746364" cy="4808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Ovál 4"/>
          <p:cNvSpPr/>
          <p:nvPr/>
        </p:nvSpPr>
        <p:spPr>
          <a:xfrm>
            <a:off x="179512" y="4725144"/>
            <a:ext cx="3528392" cy="1584176"/>
          </a:xfrm>
          <a:prstGeom prst="ellipse">
            <a:avLst/>
          </a:prstGeom>
          <a:solidFill>
            <a:schemeClr val="accent4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Keramická nádoba z černé hlíny, zvaná </a:t>
            </a:r>
            <a:r>
              <a:rPr lang="cs-CZ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bucchero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4036775" y="260648"/>
            <a:ext cx="3744416" cy="1656184"/>
          </a:xfrm>
          <a:prstGeom prst="ellipse">
            <a:avLst/>
          </a:prstGeom>
          <a:solidFill>
            <a:schemeClr val="accent4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Etruská amfora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94973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99592" y="2204864"/>
            <a:ext cx="7380808" cy="3921299"/>
          </a:xfrm>
        </p:spPr>
        <p:txBody>
          <a:bodyPr>
            <a:normAutofit/>
          </a:bodyPr>
          <a:lstStyle/>
          <a:p>
            <a:r>
              <a:rPr lang="cs-CZ" dirty="0" smtClean="0"/>
              <a:t>Etruskové žili na území dnešního Toskánska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ANO         NE</a:t>
            </a:r>
          </a:p>
          <a:p>
            <a:r>
              <a:rPr lang="cs-CZ" dirty="0" smtClean="0"/>
              <a:t>Etruskové stavěli své chrámy z kamene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ANO         NE</a:t>
            </a:r>
          </a:p>
          <a:p>
            <a:r>
              <a:rPr lang="cs-CZ" dirty="0" smtClean="0"/>
              <a:t>V Toskánsku se narodil Giovanni </a:t>
            </a:r>
            <a:r>
              <a:rPr lang="cs-CZ" dirty="0" err="1" smtClean="0"/>
              <a:t>Boccaccio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ANO         NE</a:t>
            </a:r>
          </a:p>
          <a:p>
            <a:r>
              <a:rPr lang="cs-CZ" dirty="0" smtClean="0"/>
              <a:t>Etruské ženy byly podřízeny mužům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ANO         NE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15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Rozhodni, které tvrzení je pravdivé a které ne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4211960" y="2634883"/>
            <a:ext cx="914400" cy="504056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969704" y="3491339"/>
            <a:ext cx="914400" cy="457200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283968" y="4365104"/>
            <a:ext cx="914400" cy="504056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131840" y="5295597"/>
            <a:ext cx="914400" cy="509667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42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16</a:t>
            </a:fld>
            <a:endParaRPr lang="cs-CZ"/>
          </a:p>
        </p:txBody>
      </p:sp>
      <p:sp>
        <p:nvSpPr>
          <p:cNvPr id="15" name="Zástupný symbol pro obsah 1"/>
          <p:cNvSpPr txBox="1">
            <a:spLocks/>
          </p:cNvSpPr>
          <p:nvPr/>
        </p:nvSpPr>
        <p:spPr>
          <a:xfrm>
            <a:off x="595833" y="2348880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i="1" u="sng" dirty="0" smtClean="0"/>
              <a:t>Použitá literatura:</a:t>
            </a:r>
          </a:p>
          <a:p>
            <a:endParaRPr lang="cs-CZ" dirty="0" smtClean="0"/>
          </a:p>
          <a:p>
            <a:r>
              <a:rPr lang="cs-CZ" i="1" u="sng" dirty="0" smtClean="0"/>
              <a:t>Internetové odkazy: </a:t>
            </a:r>
            <a:r>
              <a:rPr lang="cs-CZ" dirty="0"/>
              <a:t>NORMANEINSTEIN. </a:t>
            </a:r>
            <a:r>
              <a:rPr lang="cs-CZ" i="1" dirty="0"/>
              <a:t>Wikipedia.cz</a:t>
            </a:r>
            <a:r>
              <a:rPr lang="cs-CZ" dirty="0"/>
              <a:t> [online]. [cit. 13.11.2013]. Dostupný na WWW: http://</a:t>
            </a:r>
            <a:r>
              <a:rPr lang="cs-CZ" dirty="0" smtClean="0"/>
              <a:t>upload.wikimedia.org/wikipedia/commons/8/87/Etruscan_civilization_map.png</a:t>
            </a:r>
          </a:p>
          <a:p>
            <a:r>
              <a:rPr lang="cs-CZ" dirty="0"/>
              <a:t>RDESAI. </a:t>
            </a:r>
            <a:r>
              <a:rPr lang="cs-CZ" i="1" dirty="0"/>
              <a:t>Wikipedia.cz</a:t>
            </a:r>
            <a:r>
              <a:rPr lang="cs-CZ" dirty="0"/>
              <a:t> [online]. [cit. 13.11.2013]. Dostupný na WWW: http://upload.wikimedia.org/wikipedia/commons/2/2e/Civita_di_Bagnoregio.jpg </a:t>
            </a:r>
            <a:endParaRPr lang="cs-CZ" dirty="0" smtClean="0"/>
          </a:p>
          <a:p>
            <a:r>
              <a:rPr lang="cs-CZ" dirty="0"/>
              <a:t>AUTOR NEUVEDEN. </a:t>
            </a:r>
            <a:r>
              <a:rPr lang="cs-CZ" i="1" dirty="0"/>
              <a:t>wikipedia.cz</a:t>
            </a:r>
            <a:r>
              <a:rPr lang="cs-CZ" dirty="0"/>
              <a:t> [online]. [cit. 13.11.2013]. Dostupný na WWW: http://upload.wikimedia.org/wikipedia/commons/4/48/Banditaccia_Tumulus.jpg </a:t>
            </a:r>
            <a:endParaRPr lang="cs-CZ" dirty="0" smtClean="0"/>
          </a:p>
          <a:p>
            <a:r>
              <a:rPr lang="cs-CZ" dirty="0"/>
              <a:t>ALMARE. </a:t>
            </a:r>
            <a:r>
              <a:rPr lang="cs-CZ" i="1" dirty="0"/>
              <a:t>Wikipedia.cz</a:t>
            </a:r>
            <a:r>
              <a:rPr lang="cs-CZ" dirty="0"/>
              <a:t> [online]. [cit. 13.11.2013]. Dostupný na WWW: http://upload.wikimedia.org/wikipedia/commons/2/23/Tarquinia_Tomb_of_the_Leopards.jpg </a:t>
            </a:r>
            <a:endParaRPr lang="cs-CZ" dirty="0" smtClean="0"/>
          </a:p>
          <a:p>
            <a:r>
              <a:rPr lang="it-IT" dirty="0"/>
              <a:t>WOLPERTINGER. </a:t>
            </a:r>
            <a:r>
              <a:rPr lang="it-IT" i="1" dirty="0"/>
              <a:t>wikipedia.cz</a:t>
            </a:r>
            <a:r>
              <a:rPr lang="it-IT" dirty="0"/>
              <a:t> [online]. [cit. 13.11.2013]. Dostupný na WWW: http://upload.wikimedia.org/wikipedia/commons/6/6a/She-wolf_suckles_Romulus_and_Remus.jpg </a:t>
            </a:r>
            <a:r>
              <a:rPr lang="cs-CZ" dirty="0" smtClean="0"/>
              <a:t> </a:t>
            </a:r>
          </a:p>
          <a:p>
            <a:r>
              <a:rPr lang="cs-CZ" dirty="0"/>
              <a:t>AUTOR NEUVEDEN. </a:t>
            </a:r>
            <a:r>
              <a:rPr lang="cs-CZ" i="1" dirty="0"/>
              <a:t>wikipedia.cz</a:t>
            </a:r>
            <a:r>
              <a:rPr lang="cs-CZ" dirty="0"/>
              <a:t> [online]. [cit. 14.11.2013]. Dostupný na WWW: http://upload.wikimedia.org/wikipedia/commons/7/73/Etruskischer_Meister_001.jpg </a:t>
            </a:r>
            <a:endParaRPr lang="cs-CZ" dirty="0" smtClean="0"/>
          </a:p>
          <a:p>
            <a:r>
              <a:rPr lang="cs-CZ" dirty="0"/>
              <a:t>AUTOR NEUVEDEN. </a:t>
            </a:r>
            <a:r>
              <a:rPr lang="cs-CZ" i="1" dirty="0"/>
              <a:t>wikipedia.cz</a:t>
            </a:r>
            <a:r>
              <a:rPr lang="cs-CZ" dirty="0"/>
              <a:t> [online]. [cit. 14.11.2013]. Dostupný na WWW: http://</a:t>
            </a:r>
            <a:r>
              <a:rPr lang="cs-CZ" dirty="0" smtClean="0"/>
              <a:t>upload.wikimedia.org/wikipedia/commons/8/85/Banditaccia_Sarcofago_Degli_Sposi.jpg</a:t>
            </a:r>
          </a:p>
          <a:p>
            <a:r>
              <a:rPr lang="cs-CZ" dirty="0" smtClean="0"/>
              <a:t>JASTROW</a:t>
            </a:r>
            <a:r>
              <a:rPr lang="cs-CZ" dirty="0"/>
              <a:t>. </a:t>
            </a:r>
            <a:r>
              <a:rPr lang="cs-CZ" i="1" dirty="0"/>
              <a:t>wikipedia.cz</a:t>
            </a:r>
            <a:r>
              <a:rPr lang="cs-CZ" dirty="0"/>
              <a:t> [online]. [cit. 14.11.2013]. Dostupný na WWW: http://upload.wikimedia.org/wikipedia/commons/5/52/Bucchero_chalice_Louvre_C627.jpg </a:t>
            </a:r>
            <a:r>
              <a:rPr lang="cs-CZ" dirty="0" smtClean="0"/>
              <a:t> </a:t>
            </a:r>
            <a:r>
              <a:rPr lang="cs-CZ" i="1" u="sng" dirty="0" smtClean="0"/>
              <a:t> </a:t>
            </a:r>
          </a:p>
          <a:p>
            <a:r>
              <a:rPr lang="cs-CZ" dirty="0"/>
              <a:t>JASTROW. </a:t>
            </a:r>
            <a:r>
              <a:rPr lang="cs-CZ" i="1" dirty="0"/>
              <a:t>wikipedia.cz</a:t>
            </a:r>
            <a:r>
              <a:rPr lang="cs-CZ" dirty="0"/>
              <a:t> [online]. [cit. 14.11.2013]. Dostupný na WWW: http://</a:t>
            </a:r>
            <a:r>
              <a:rPr lang="cs-CZ" dirty="0" smtClean="0"/>
              <a:t>upload.wikimedia.org/wikipedia/commons/a/a7/Etruscan_amphora_Louvre_E703_side_B</a:t>
            </a:r>
          </a:p>
          <a:p>
            <a:r>
              <a:rPr lang="cs-CZ" dirty="0"/>
              <a:t>AUTOR NEUVEDEN. </a:t>
            </a:r>
            <a:r>
              <a:rPr lang="cs-CZ" i="1" dirty="0"/>
              <a:t>wikipedia.cz</a:t>
            </a:r>
            <a:r>
              <a:rPr lang="cs-CZ" dirty="0"/>
              <a:t> [online]. [cit. 14.11.2013]. Dostupný na WWW: http://upload.wikimedia.org/wikipedia/commons/f/f4/Etruscan_cippus_warrior_head.jpg </a:t>
            </a:r>
            <a:endParaRPr lang="cs-CZ" i="1" u="sng" dirty="0" smtClean="0"/>
          </a:p>
          <a:p>
            <a:r>
              <a:rPr lang="cs-CZ" i="1" u="sng" dirty="0" smtClean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Font typeface="Symbol" pitchFamily="18" charset="2"/>
              <a:buNone/>
            </a:pPr>
            <a:endParaRPr lang="cs-CZ" sz="2000" dirty="0" smtClean="0"/>
          </a:p>
        </p:txBody>
      </p:sp>
      <p:sp>
        <p:nvSpPr>
          <p:cNvPr id="16" name="Zástupný symbol pro číslo snímku 2"/>
          <p:cNvSpPr txBox="1">
            <a:spLocks/>
          </p:cNvSpPr>
          <p:nvPr/>
        </p:nvSpPr>
        <p:spPr>
          <a:xfrm>
            <a:off x="4143488" y="64025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17" name="Nadpis 3"/>
          <p:cNvSpPr txBox="1">
            <a:spLocks/>
          </p:cNvSpPr>
          <p:nvPr/>
        </p:nvSpPr>
        <p:spPr>
          <a:xfrm>
            <a:off x="609600" y="4907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47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2601</TotalTime>
  <Words>669</Words>
  <Application>Microsoft Office PowerPoint</Application>
  <PresentationFormat>Předvádění na obrazovce (4:3)</PresentationFormat>
  <Paragraphs>98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Vlnění</vt:lpstr>
      <vt:lpstr>Základní škola a Mateřská škola Bílá Třemešná, okres Trutnov</vt:lpstr>
      <vt:lpstr>Anotace</vt:lpstr>
      <vt:lpstr>Etruskové</vt:lpstr>
      <vt:lpstr>Prezentace aplikace PowerPoint</vt:lpstr>
      <vt:lpstr>Prezentace aplikace PowerPoint</vt:lpstr>
      <vt:lpstr>Etruskové</vt:lpstr>
      <vt:lpstr>Prezentace aplikace PowerPoint</vt:lpstr>
      <vt:lpstr>Umění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Rozhodni, které tvrzení je pravdivé a které ne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Kateřina Poživilová</cp:lastModifiedBy>
  <cp:revision>362</cp:revision>
  <cp:lastPrinted>2013-10-28T16:34:43Z</cp:lastPrinted>
  <dcterms:created xsi:type="dcterms:W3CDTF">2013-05-10T12:01:16Z</dcterms:created>
  <dcterms:modified xsi:type="dcterms:W3CDTF">2013-11-14T21:50:00Z</dcterms:modified>
</cp:coreProperties>
</file>