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86" r:id="rId4"/>
    <p:sldId id="287" r:id="rId5"/>
    <p:sldId id="258" r:id="rId6"/>
    <p:sldId id="278" r:id="rId7"/>
    <p:sldId id="290" r:id="rId8"/>
    <p:sldId id="289" r:id="rId9"/>
    <p:sldId id="288" r:id="rId10"/>
    <p:sldId id="285" r:id="rId11"/>
    <p:sldId id="27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8000"/>
    <a:srgbClr val="CC3399"/>
    <a:srgbClr val="0033CC"/>
    <a:srgbClr val="009900"/>
    <a:srgbClr val="CC6600"/>
    <a:srgbClr val="6600CC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113" d="100"/>
          <a:sy n="113" d="100"/>
        </p:scale>
        <p:origin x="-1440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8" d="100"/>
        <a:sy n="12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0232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2181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6808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7476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2987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6691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75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4721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3952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4507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9A9C2-6029-4B1C-98B5-0C7D31A1591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7609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9A9C2-6029-4B1C-98B5-0C7D31A1591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97F30-D0BA-4C2D-824A-21ABD09068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8783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2.jpeg"/><Relationship Id="rId7" Type="http://schemas.openxmlformats.org/officeDocument/2006/relationships/image" Target="../media/image1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dolezal-pe.cz/segerovy-pojistky-a-pojistne-krouzky-c13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18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9725002"/>
              </p:ext>
            </p:extLst>
          </p:nvPr>
        </p:nvGraphicFramePr>
        <p:xfrm>
          <a:off x="750888" y="2060575"/>
          <a:ext cx="7559675" cy="3743325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31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Drážkový a svěrný spoj, pojistné kroužky, montážní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kleště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Klíčová slova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Drážkovaný hřídel, drážkovaný náboj, svěrný spoj s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kuželem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Odborný výcvik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Zdeněk Říha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Jazyk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Čeština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Potřebné pomůcky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PC, data projektor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Druh interaktivity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Střední 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Cílová skupina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1. ročník, žáci 15 - 16 let, 23-68-H/01 Mechanik opravář motorových vozidel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Ne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Zdroje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2188"/>
            <a:ext cx="7559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2400" b="1" dirty="0" smtClean="0">
                <a:cs typeface="Arial" charset="0"/>
              </a:rPr>
              <a:t>Drážkové a svěrné spoje, pojistky</a:t>
            </a:r>
            <a:endParaRPr lang="cs-CZ" sz="2400" b="1" dirty="0">
              <a:cs typeface="Arial" charset="0"/>
            </a:endParaRPr>
          </a:p>
        </p:txBody>
      </p: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BB75579-3477-4C3C-A955-4BC898651D7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805184" y="1465141"/>
            <a:ext cx="75612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2400" b="1" smtClean="0"/>
              <a:t>VY_32_INOVACE_31_62</a:t>
            </a:r>
            <a:r>
              <a:rPr lang="cs-CZ" sz="2400" b="1" smtClean="0">
                <a:cs typeface="Arial" charset="0"/>
              </a:rPr>
              <a:t>8</a:t>
            </a:r>
            <a:endParaRPr lang="cs-CZ" sz="2400" b="1" dirty="0">
              <a:cs typeface="Arial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018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7A7B114-F7CA-47AC-AF08-F032B32CCE81}" type="slidenum">
              <a:rPr lang="cs-CZ" smtClean="0"/>
              <a:pPr eaLnBrk="1" hangingPunct="1"/>
              <a:t>2</a:t>
            </a:fld>
            <a:endParaRPr lang="cs-CZ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410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1340768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Rozebíratelné spoje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91680" y="2348880"/>
            <a:ext cx="604867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cs typeface="Arial" charset="0"/>
              </a:rPr>
              <a:t>DRÁŽKOVÉ </a:t>
            </a:r>
          </a:p>
          <a:p>
            <a:pPr algn="ctr"/>
            <a:r>
              <a:rPr lang="cs-CZ" sz="4800" b="1" dirty="0" smtClean="0">
                <a:cs typeface="Arial" charset="0"/>
              </a:rPr>
              <a:t>A SVĚRNÉ SPOJE, POJISTKY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704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782308" y="1891137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230850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Drážkové  spoje</a:t>
            </a:r>
            <a:endParaRPr lang="cs-CZ" sz="2800" b="1" dirty="0"/>
          </a:p>
        </p:txBody>
      </p:sp>
      <p:pic>
        <p:nvPicPr>
          <p:cNvPr id="11" name="Picture 4" descr="E:\2013-06-07\IMAGE020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6" t="8314" r="7788" b="7959"/>
          <a:stretch/>
        </p:blipFill>
        <p:spPr bwMode="auto">
          <a:xfrm>
            <a:off x="949568" y="1978270"/>
            <a:ext cx="2268417" cy="1424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23928" y="1763959"/>
            <a:ext cx="444452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0033CC"/>
                </a:solidFill>
              </a:rPr>
              <a:t>Spojení pomocí drážkových hřídelů se používá u velmi namáhaných převodovek automobilů nebo pro přesné usazení rotujících částí na hřídeli a všude tam, kde se předpokládá zvýšené namáhání na otlačení. </a:t>
            </a:r>
          </a:p>
          <a:p>
            <a:pPr algn="ctr"/>
            <a:endParaRPr lang="cs-CZ" sz="2000" b="1" dirty="0" smtClean="0">
              <a:solidFill>
                <a:srgbClr val="0033CC"/>
              </a:solidFill>
            </a:endParaRPr>
          </a:p>
          <a:p>
            <a:pPr algn="ctr"/>
            <a:r>
              <a:rPr lang="cs-CZ" sz="2000" b="1" dirty="0" smtClean="0"/>
              <a:t>Přesného uložení se dosáhne nalisováním nebo zahřátím náboje na teplotu asi 100 °C a jeho nasunutím na hřídel. Po vychladnutí dojde k pevnému spojení.</a:t>
            </a:r>
            <a:endParaRPr lang="cs-CZ" sz="2000" b="1" dirty="0"/>
          </a:p>
        </p:txBody>
      </p:sp>
      <p:pic>
        <p:nvPicPr>
          <p:cNvPr id="13" name="Picture 3" descr="C:\Users\Riha\Pictures\Pera, klíny\IMAGE0195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8" t="78373" r="15710" b="3528"/>
          <a:stretch/>
        </p:blipFill>
        <p:spPr bwMode="auto">
          <a:xfrm>
            <a:off x="506003" y="3798276"/>
            <a:ext cx="3057885" cy="1862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80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290501" y="1124744"/>
            <a:ext cx="6624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Svěrné spoje</a:t>
            </a:r>
            <a:endParaRPr lang="cs-CZ" sz="2800" b="1" dirty="0"/>
          </a:p>
        </p:txBody>
      </p:sp>
      <p:pic>
        <p:nvPicPr>
          <p:cNvPr id="20" name="Picture 5" descr="E:\2013-06-07\IMAGE020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8" t="7532" r="9066" b="9680"/>
          <a:stretch/>
        </p:blipFill>
        <p:spPr bwMode="auto">
          <a:xfrm>
            <a:off x="5220072" y="2636912"/>
            <a:ext cx="2980592" cy="201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27584" y="1904693"/>
            <a:ext cx="396044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CC3399"/>
                </a:solidFill>
              </a:rPr>
              <a:t>Podstatou funkce svěrného spoje je tření, které vzniká na stykových plochách spojovaných částí. </a:t>
            </a:r>
          </a:p>
          <a:p>
            <a:pPr algn="ctr"/>
            <a:r>
              <a:rPr lang="cs-CZ" sz="2000" b="1" dirty="0" smtClean="0">
                <a:solidFill>
                  <a:srgbClr val="CC3399"/>
                </a:solidFill>
              </a:rPr>
              <a:t>Svěrné spoje vznikají sevřením nebo vzepřením jedné součásti v druhé.</a:t>
            </a:r>
          </a:p>
          <a:p>
            <a:pPr algn="ctr"/>
            <a:r>
              <a:rPr lang="cs-CZ" sz="2000" b="1" dirty="0" smtClean="0"/>
              <a:t> </a:t>
            </a:r>
            <a:r>
              <a:rPr lang="cs-CZ" sz="2000" b="1" dirty="0" smtClean="0">
                <a:solidFill>
                  <a:srgbClr val="008000"/>
                </a:solidFill>
              </a:rPr>
              <a:t>Tyto spoje se používají pro snadné a rychlé spojení a rozpojení strojních součástí a tam, kde požadujeme snadnou změnu polohy spojovaných částí.</a:t>
            </a:r>
            <a:endParaRPr lang="cs-CZ" sz="2000" b="1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26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55E3B2A-9520-4CCC-A89F-6455F25FB3C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639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3" name="TextovéPole 1"/>
          <p:cNvSpPr txBox="1">
            <a:spLocks noChangeArrowheads="1"/>
          </p:cNvSpPr>
          <p:nvPr/>
        </p:nvSpPr>
        <p:spPr bwMode="auto">
          <a:xfrm>
            <a:off x="3512075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1290501" y="1124744"/>
            <a:ext cx="6624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Svěrné spoje s kuželem</a:t>
            </a:r>
            <a:endParaRPr lang="cs-CZ" sz="2800" b="1" dirty="0"/>
          </a:p>
        </p:txBody>
      </p:sp>
      <p:pic>
        <p:nvPicPr>
          <p:cNvPr id="17" name="Picture 2" descr="E:\2013-06-07\IMAGE02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28" t="7732" r="6985" b="9878"/>
          <a:stretch/>
        </p:blipFill>
        <p:spPr bwMode="auto">
          <a:xfrm>
            <a:off x="633046" y="2336259"/>
            <a:ext cx="3362889" cy="2648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139952" y="2456060"/>
            <a:ext cx="396044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Toto spojení se používá k upevnění součástí na hřídel. </a:t>
            </a:r>
          </a:p>
          <a:p>
            <a:pPr algn="ctr"/>
            <a:r>
              <a:rPr lang="cs-CZ" b="1" dirty="0" smtClean="0">
                <a:solidFill>
                  <a:srgbClr val="FF0000"/>
                </a:solidFill>
              </a:rPr>
              <a:t>Před montáží je nutné překontrolovat pomocí příměrné barvy dosednutí kuželových ploch. </a:t>
            </a:r>
          </a:p>
          <a:p>
            <a:pPr algn="ctr"/>
            <a:r>
              <a:rPr lang="cs-CZ" b="1" dirty="0" smtClean="0"/>
              <a:t>K nalisování kuželového spoje se používají speciální přípravky. </a:t>
            </a:r>
          </a:p>
          <a:p>
            <a:pPr algn="ctr"/>
            <a:r>
              <a:rPr lang="cs-CZ" b="1" dirty="0" smtClean="0">
                <a:solidFill>
                  <a:srgbClr val="FF0000"/>
                </a:solidFill>
              </a:rPr>
              <a:t>Mezi čely hřídele a náboje musí zůstat vůle, aby bylo možné dotáhnout matici.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55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7A7B114-F7CA-47AC-AF08-F032B32CCE81}" type="slidenum">
              <a:rPr lang="cs-CZ" smtClean="0"/>
              <a:pPr eaLnBrk="1" hangingPunct="1"/>
              <a:t>6</a:t>
            </a:fld>
            <a:endParaRPr lang="cs-CZ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410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 descr="C:\Users\Riha\Pictures\Pera, klíny\IMAGE019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7" t="22618" r="6168" b="58876"/>
          <a:stretch/>
        </p:blipFill>
        <p:spPr bwMode="auto">
          <a:xfrm>
            <a:off x="680426" y="1282452"/>
            <a:ext cx="2391508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Users\Riha\Pictures\Pera, klíny\IMAGE019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7" t="39194" r="4868" b="42053"/>
          <a:stretch/>
        </p:blipFill>
        <p:spPr bwMode="auto">
          <a:xfrm>
            <a:off x="680426" y="2848708"/>
            <a:ext cx="2444261" cy="1169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Riha\Pictures\Pera, klíny\IMAGE019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7" t="3804" r="3894" b="77675"/>
          <a:stretch/>
        </p:blipFill>
        <p:spPr bwMode="auto">
          <a:xfrm>
            <a:off x="755576" y="4437112"/>
            <a:ext cx="2470638" cy="1154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41378" y="1282452"/>
            <a:ext cx="4896544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Pojistné kroužky </a:t>
            </a:r>
          </a:p>
          <a:p>
            <a:r>
              <a:rPr lang="cs-CZ" sz="2400" b="1" dirty="0" smtClean="0"/>
              <a:t>(</a:t>
            </a:r>
            <a:r>
              <a:rPr lang="cs-CZ" sz="2400" b="1" dirty="0" err="1" smtClean="0"/>
              <a:t>Segerovy</a:t>
            </a:r>
            <a:r>
              <a:rPr lang="cs-CZ" sz="2400" b="1" dirty="0" smtClean="0"/>
              <a:t> pojistky)</a:t>
            </a:r>
          </a:p>
          <a:p>
            <a:endParaRPr lang="cs-CZ" dirty="0"/>
          </a:p>
          <a:p>
            <a:pPr algn="ctr"/>
            <a:r>
              <a:rPr lang="cs-CZ" sz="2000" b="1" dirty="0" smtClean="0">
                <a:solidFill>
                  <a:srgbClr val="800000"/>
                </a:solidFill>
              </a:rPr>
              <a:t>Jsou určené pro díry a hřídele. Zachycují určitou axiální sílu. Proto  musí být drážka pro tento kroužek dostatečně vzdálena od okraje nebo konce hřídele.</a:t>
            </a:r>
          </a:p>
          <a:p>
            <a:pPr algn="ctr"/>
            <a:endParaRPr lang="cs-CZ" sz="2000" b="1" dirty="0" smtClean="0">
              <a:solidFill>
                <a:srgbClr val="800000"/>
              </a:solidFill>
            </a:endParaRPr>
          </a:p>
          <a:p>
            <a:pPr algn="ctr"/>
            <a:r>
              <a:rPr lang="cs-CZ" sz="2000" b="1" dirty="0" smtClean="0"/>
              <a:t>Pojistný kroužek musí být osazen v drážce, která zmenšuje průřez dílu a vytváří vrub. Oslabuje se tím mechanická pevnost materiálu.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65299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441569" y="1224155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Různé typy pojistných kroužků</a:t>
            </a:r>
            <a:endParaRPr lang="cs-CZ" sz="2800" b="1" dirty="0"/>
          </a:p>
        </p:txBody>
      </p:sp>
      <p:pic>
        <p:nvPicPr>
          <p:cNvPr id="11" name="Obrázek 10" descr="Pojistné kroužky pro hřídele DIN 47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853" y="2303248"/>
            <a:ext cx="1971660" cy="1341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Obrázek 11" descr="Pojistné kroužky pro díry DIN 47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963" y="2303248"/>
            <a:ext cx="1966074" cy="1341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Obrázek 12" descr="Pojistné třmenové kroužky DIN 6799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2314154"/>
            <a:ext cx="1936511" cy="13417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551979" y="3753906"/>
            <a:ext cx="80617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kroužek </a:t>
            </a:r>
            <a:r>
              <a:rPr lang="cs-CZ" sz="2000" b="1" dirty="0"/>
              <a:t>pro hřídele </a:t>
            </a:r>
            <a:r>
              <a:rPr lang="cs-CZ" sz="2000" b="1" dirty="0" smtClean="0"/>
              <a:t>	     kroužek </a:t>
            </a:r>
            <a:r>
              <a:rPr lang="cs-CZ" sz="2000" b="1" dirty="0"/>
              <a:t>pro díry   </a:t>
            </a:r>
            <a:r>
              <a:rPr lang="cs-CZ" sz="2000" b="1" dirty="0" smtClean="0"/>
              <a:t>	        třmenový kroužek</a:t>
            </a:r>
            <a:endParaRPr lang="cs-CZ" sz="2000" b="1" dirty="0"/>
          </a:p>
          <a:p>
            <a:endParaRPr lang="cs-CZ" sz="2000" b="1" dirty="0"/>
          </a:p>
        </p:txBody>
      </p:sp>
      <p:pic>
        <p:nvPicPr>
          <p:cNvPr id="16" name="Obrázek 15" descr="Pojistné drátěné kroužky pro hřídele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387" y="4293096"/>
            <a:ext cx="1431925" cy="9486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Obrázek 16" descr="Pojistné kroužky pro ložiska DIN 5417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272172"/>
            <a:ext cx="1502569" cy="96961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1691680" y="5445224"/>
            <a:ext cx="6480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drátěný kroužek pro hřídele   </a:t>
            </a:r>
            <a:r>
              <a:rPr lang="cs-CZ" sz="2000" b="1" dirty="0" smtClean="0"/>
              <a:t> pojistný </a:t>
            </a:r>
            <a:r>
              <a:rPr lang="cs-CZ" sz="2000" b="1" dirty="0"/>
              <a:t>kroužek pro ložiska</a:t>
            </a:r>
          </a:p>
          <a:p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596806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pic>
        <p:nvPicPr>
          <p:cNvPr id="2050" name="Picture 2" descr="C:\Users\Riha\Pictures\Pojistné kroužky\P608006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64" t="5969" r="2824" b="18549"/>
          <a:stretch/>
        </p:blipFill>
        <p:spPr bwMode="auto">
          <a:xfrm>
            <a:off x="1592351" y="1916832"/>
            <a:ext cx="5887290" cy="3808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1196752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Kleště pro montáž a demontáž pojistných kroužků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596806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s-CZ" sz="2800" b="1">
              <a:solidFill>
                <a:schemeClr val="tx2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pic>
        <p:nvPicPr>
          <p:cNvPr id="1027" name="Picture 3" descr="C:\Users\Riha\Pictures\Pojistné kroužky\P608005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4" t="14618" r="4600" b="25626"/>
          <a:stretch/>
        </p:blipFill>
        <p:spPr bwMode="auto">
          <a:xfrm rot="5400000">
            <a:off x="-48250" y="2544786"/>
            <a:ext cx="4112532" cy="2067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474471" y="1460967"/>
            <a:ext cx="50399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Montážní kleště mají na rozdíl od normálních kleští pod křížením čelistí pružinu, která drží čelisti v rozevřené poloze. Vyrábějí se v přímém a zahnuté provedení.</a:t>
            </a:r>
            <a:endParaRPr lang="cs-CZ" sz="2400" b="1" dirty="0"/>
          </a:p>
        </p:txBody>
      </p:sp>
      <p:pic>
        <p:nvPicPr>
          <p:cNvPr id="13" name="Picture 3" descr="C:\Users\Riha\Pictures\Pojistné kroužky\P608005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7" t="22839" r="38167" b="44303"/>
          <a:stretch/>
        </p:blipFill>
        <p:spPr bwMode="auto">
          <a:xfrm rot="5400000">
            <a:off x="5102062" y="3432357"/>
            <a:ext cx="2236746" cy="2653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9104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648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</a:rPr>
              <a:t>Kontrolní otázky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611561" y="2577035"/>
            <a:ext cx="79900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cs typeface="Arial" pitchFamily="34" charset="0"/>
              </a:rPr>
              <a:t>1, K čemu jsou určeny drážkové spoje?</a:t>
            </a:r>
          </a:p>
          <a:p>
            <a:r>
              <a:rPr lang="cs-CZ" sz="2000" b="1" dirty="0" smtClean="0">
                <a:cs typeface="Arial" pitchFamily="34" charset="0"/>
              </a:rPr>
              <a:t>2, Jakým způsobem lze montovat drážkové spoje?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3, Na jaké principu pracují svěrné spoje a kde se s výhodou   používají?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4, Jaké dvě důležité zásady je nutné dodržet při montáži kuželového  </a:t>
            </a:r>
          </a:p>
          <a:p>
            <a:r>
              <a:rPr lang="cs-CZ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 svěrného spoje?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5, Jaké druhy pojistných kroužků znáte?</a:t>
            </a:r>
          </a:p>
        </p:txBody>
      </p:sp>
    </p:spTree>
    <p:extLst>
      <p:ext uri="{BB962C8B-B14F-4D97-AF65-F5344CB8AC3E}">
        <p14:creationId xmlns:p14="http://schemas.microsoft.com/office/powerpoint/2010/main" val="366055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4D54886-0651-41FA-AF54-F28F17A553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cs-CZ" sz="2800" b="1" smtClean="0">
                <a:solidFill>
                  <a:srgbClr val="0070C0"/>
                </a:solidFill>
              </a:rPr>
              <a:t>Použitá literatura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2048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0" name="Zástupný symbol pro obsah 2"/>
          <p:cNvSpPr>
            <a:spLocks/>
          </p:cNvSpPr>
          <p:nvPr/>
        </p:nvSpPr>
        <p:spPr bwMode="auto">
          <a:xfrm>
            <a:off x="488156" y="1700808"/>
            <a:ext cx="8229600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cs-CZ" sz="1600" b="1" dirty="0"/>
              <a:t> </a:t>
            </a:r>
            <a:r>
              <a:rPr lang="cs-CZ" sz="1600" b="1" dirty="0" smtClean="0"/>
              <a:t>      </a:t>
            </a:r>
            <a:r>
              <a:rPr lang="cs-CZ" sz="1600" dirty="0" smtClean="0"/>
              <a:t>Fialová Ing. Dana, </a:t>
            </a:r>
            <a:r>
              <a:rPr lang="cs-CZ" sz="1600" dirty="0" err="1" smtClean="0"/>
              <a:t>Gradek</a:t>
            </a:r>
            <a:r>
              <a:rPr lang="cs-CZ" sz="1600" dirty="0" smtClean="0"/>
              <a:t> Ing. Vladislav, </a:t>
            </a:r>
            <a:r>
              <a:rPr lang="cs-CZ" sz="1600" i="1" dirty="0" smtClean="0"/>
              <a:t>Zámečnické práce a údržba –Technologie 2. díl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cs-CZ" sz="1600" i="1" dirty="0" smtClean="0"/>
              <a:t>       učebnice pro SOU</a:t>
            </a:r>
            <a:r>
              <a:rPr lang="cs-CZ" sz="1600" dirty="0" smtClean="0"/>
              <a:t>,  Praha, Parta 2006, ISBN 978-80-7320-105-0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cs-CZ" sz="1600" dirty="0" smtClean="0"/>
              <a:t>       použité obrázky: snímek č. 3, str. 93, obr. 146, snímek č. 4, str. 93, obr. 147, snímek č. 5,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cs-CZ" sz="1600" dirty="0"/>
              <a:t> </a:t>
            </a:r>
            <a:r>
              <a:rPr lang="cs-CZ" sz="1600" dirty="0" smtClean="0"/>
              <a:t>      str. 93, obr. 148, snímek č. 8, str. 90, obr. 139, snímek č. 9, str. 90, obr. 140, 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cs-CZ" sz="1600" dirty="0" smtClean="0"/>
              <a:t>       snímek č. 11, str. 91, obr. 141,  snímek č. 12, str. 92, obr. 143, 144,  snímek č. 13, str. 92,</a:t>
            </a:r>
          </a:p>
          <a:p>
            <a:pPr marL="342900" indent="-342900" eaLnBrk="0" hangingPunct="0">
              <a:spcBef>
                <a:spcPct val="20000"/>
              </a:spcBef>
            </a:pPr>
            <a:r>
              <a:rPr lang="cs-CZ" sz="1600" dirty="0" smtClean="0"/>
              <a:t>       obr. 145</a:t>
            </a:r>
          </a:p>
          <a:p>
            <a:pPr marL="342900" indent="-342900"/>
            <a:endParaRPr lang="cs-CZ" sz="1600" dirty="0" smtClean="0"/>
          </a:p>
          <a:p>
            <a:pPr marL="342900" indent="-342900"/>
            <a:r>
              <a:rPr lang="cs-CZ" sz="1600" dirty="0" smtClean="0"/>
              <a:t>      </a:t>
            </a:r>
            <a:r>
              <a:rPr lang="cs-CZ" sz="1600" dirty="0" err="1" smtClean="0"/>
              <a:t>Dillinger</a:t>
            </a:r>
            <a:r>
              <a:rPr lang="cs-CZ" sz="1600" dirty="0" smtClean="0"/>
              <a:t> </a:t>
            </a:r>
            <a:r>
              <a:rPr lang="cs-CZ" sz="1600" dirty="0"/>
              <a:t>Josef Ing. a kol. </a:t>
            </a:r>
            <a:r>
              <a:rPr lang="cs-CZ" sz="1600" i="1" dirty="0"/>
              <a:t>Moderní strojírenství pro školu i praxi</a:t>
            </a:r>
            <a:r>
              <a:rPr lang="cs-CZ" sz="1600" dirty="0"/>
              <a:t>. Praha: Europa Sobotáles, </a:t>
            </a:r>
            <a:r>
              <a:rPr lang="cs-CZ" sz="1600" dirty="0" smtClean="0"/>
              <a:t>2007, ISBN 978-80-86706-19-1</a:t>
            </a:r>
            <a:endParaRPr lang="cs-CZ" sz="1600" dirty="0"/>
          </a:p>
          <a:p>
            <a:pPr marL="342900" indent="-342900"/>
            <a:r>
              <a:rPr lang="cs-CZ" sz="1600" dirty="0"/>
              <a:t> </a:t>
            </a:r>
            <a:r>
              <a:rPr lang="cs-CZ" sz="1600" dirty="0" smtClean="0"/>
              <a:t>     použité </a:t>
            </a:r>
            <a:r>
              <a:rPr lang="cs-CZ" sz="1600" dirty="0"/>
              <a:t>obrázky: snímek č. 6</a:t>
            </a:r>
            <a:r>
              <a:rPr lang="cs-CZ" sz="1600" dirty="0" smtClean="0"/>
              <a:t>, </a:t>
            </a:r>
            <a:r>
              <a:rPr lang="cs-CZ" sz="1600" dirty="0"/>
              <a:t>str. </a:t>
            </a:r>
            <a:r>
              <a:rPr lang="cs-CZ" sz="1600" dirty="0" smtClean="0"/>
              <a:t>378, </a:t>
            </a:r>
            <a:r>
              <a:rPr lang="cs-CZ" sz="1600" dirty="0"/>
              <a:t>obr. </a:t>
            </a:r>
            <a:endParaRPr lang="cs-CZ" sz="1600" dirty="0" smtClean="0"/>
          </a:p>
          <a:p>
            <a:pPr marL="342900" indent="-342900"/>
            <a:endParaRPr lang="cs-CZ" sz="1600" dirty="0"/>
          </a:p>
          <a:p>
            <a:r>
              <a:rPr lang="cs-CZ" sz="1600" dirty="0" smtClean="0"/>
              <a:t>      Snímek č. 7 </a:t>
            </a:r>
            <a:r>
              <a:rPr lang="cs-CZ" sz="1600" u="sng" dirty="0">
                <a:hlinkClick r:id="rId4"/>
              </a:rPr>
              <a:t>http://</a:t>
            </a:r>
            <a:r>
              <a:rPr lang="cs-CZ" sz="1600" u="sng" dirty="0" smtClean="0">
                <a:hlinkClick r:id="rId4"/>
              </a:rPr>
              <a:t>www.dolezal-pe.cz/segerovy-pojistky-a-pojistne-krouzky-c13.html</a:t>
            </a:r>
            <a:endParaRPr lang="cs-CZ" sz="1600" u="sng" dirty="0" smtClean="0"/>
          </a:p>
          <a:p>
            <a:endParaRPr lang="cs-CZ" sz="1600" u="sng" dirty="0"/>
          </a:p>
          <a:p>
            <a:r>
              <a:rPr lang="cs-CZ" sz="1600" dirty="0" smtClean="0"/>
              <a:t>      Snímky č. 8 a 9 foto archiv autora</a:t>
            </a:r>
            <a:endParaRPr lang="cs-CZ" sz="1600" dirty="0"/>
          </a:p>
          <a:p>
            <a:endParaRPr lang="cs-CZ" sz="1600" dirty="0" smtClean="0"/>
          </a:p>
          <a:p>
            <a:pPr marL="342900" indent="-342900" eaLnBrk="0" hangingPunct="0">
              <a:spcBef>
                <a:spcPct val="20000"/>
              </a:spcBef>
            </a:pPr>
            <a:r>
              <a:rPr lang="cs-CZ" dirty="0"/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194846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1081</TotalTime>
  <Words>713</Words>
  <Application>Microsoft Office PowerPoint</Application>
  <PresentationFormat>Předvádění na obrazovce (4:3)</PresentationFormat>
  <Paragraphs>108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Labem, Čelakovského 5, příspěvková organizace Páteřní škola Ústeckého kraje</dc:title>
  <dc:creator>Zdeněk Říha</dc:creator>
  <cp:lastModifiedBy>Karel Filas, Ing.</cp:lastModifiedBy>
  <cp:revision>90</cp:revision>
  <dcterms:created xsi:type="dcterms:W3CDTF">2013-06-05T04:20:45Z</dcterms:created>
  <dcterms:modified xsi:type="dcterms:W3CDTF">2013-11-14T22:23:45Z</dcterms:modified>
</cp:coreProperties>
</file>