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6" r:id="rId3"/>
    <p:sldId id="286" r:id="rId4"/>
    <p:sldId id="287" r:id="rId5"/>
    <p:sldId id="258" r:id="rId6"/>
    <p:sldId id="278" r:id="rId7"/>
    <p:sldId id="290" r:id="rId8"/>
    <p:sldId id="288" r:id="rId9"/>
    <p:sldId id="291" r:id="rId10"/>
    <p:sldId id="292" r:id="rId11"/>
    <p:sldId id="293" r:id="rId12"/>
    <p:sldId id="294" r:id="rId13"/>
    <p:sldId id="295" r:id="rId14"/>
    <p:sldId id="296" r:id="rId15"/>
    <p:sldId id="285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CC"/>
    <a:srgbClr val="CC3399"/>
    <a:srgbClr val="800000"/>
    <a:srgbClr val="008000"/>
    <a:srgbClr val="009900"/>
    <a:srgbClr val="CC6600"/>
    <a:srgbClr val="6600CC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32" autoAdjust="0"/>
    <p:restoredTop sz="94660"/>
  </p:normalViewPr>
  <p:slideViewPr>
    <p:cSldViewPr>
      <p:cViewPr>
        <p:scale>
          <a:sx n="80" d="100"/>
          <a:sy n="80" d="100"/>
        </p:scale>
        <p:origin x="-2370" y="-6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8" d="100"/>
        <a:sy n="128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232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1819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8080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7476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987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691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75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721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952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5078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76092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9A9C2-6029-4B1C-98B5-0C7D31A1591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8783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hyperlink" Target="http://cs.wikipedia.org/wiki/Soubor:Dew_on_spider_web_Luc_Viatour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18" name="Group 7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6020346"/>
              </p:ext>
            </p:extLst>
          </p:nvPr>
        </p:nvGraphicFramePr>
        <p:xfrm>
          <a:off x="750888" y="2060575"/>
          <a:ext cx="7559675" cy="3743325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31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Rozdělení lepidel podle složek a teploty tuhnutí, technologie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lepení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Klíčová slova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Adheze, koheze, zkosený a drážkový spoj,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přeplátování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Zdeněk Říha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Jazyk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Čeština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Potřebné pomůcky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PC, data projektor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interaktivity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Střední 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1. ročník, žáci 15 - 16 let, 23-68-H/01 Mechanik opravář motorových vozidel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Ne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Zdroje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2188"/>
            <a:ext cx="7559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400" b="1" dirty="0" smtClean="0">
                <a:cs typeface="Arial" charset="0"/>
              </a:rPr>
              <a:t>Lepení</a:t>
            </a:r>
            <a:endParaRPr lang="cs-CZ" sz="2400" b="1" dirty="0">
              <a:cs typeface="Arial" charset="0"/>
            </a:endParaRP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BB75579-3477-4C3C-A955-4BC898651D7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805184" y="1465141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400" b="1" smtClean="0"/>
              <a:t>VY_32_INOVACE_31_62</a:t>
            </a:r>
            <a:r>
              <a:rPr lang="cs-CZ" sz="2400" b="1" smtClean="0">
                <a:cs typeface="Arial" charset="0"/>
              </a:rPr>
              <a:t>9</a:t>
            </a:r>
            <a:endParaRPr lang="cs-CZ" sz="2400" b="1" dirty="0"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20181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7A7B114-F7CA-47AC-AF08-F032B32CCE81}" type="slidenum">
              <a:rPr lang="cs-CZ" smtClean="0"/>
              <a:pPr eaLnBrk="1" hangingPunct="1"/>
              <a:t>2</a:t>
            </a:fld>
            <a:endParaRPr lang="cs-CZ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1340768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Nerozebíratelné spoje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2348880"/>
            <a:ext cx="604867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cs typeface="Arial" charset="0"/>
              </a:rPr>
              <a:t>LEPENÍ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704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782308" y="1891137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14" name="Rectangle 2"/>
          <p:cNvSpPr txBox="1">
            <a:spLocks noChangeArrowheads="1"/>
          </p:cNvSpPr>
          <p:nvPr/>
        </p:nvSpPr>
        <p:spPr>
          <a:xfrm>
            <a:off x="457200" y="1124244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solidFill>
                  <a:srgbClr val="0033CC"/>
                </a:solidFill>
              </a:rPr>
              <a:t>Princip lepení</a:t>
            </a: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>
          <a:xfrm>
            <a:off x="457200" y="1891136"/>
            <a:ext cx="8229600" cy="3568939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cs-CZ" dirty="0" smtClean="0"/>
              <a:t>	 </a:t>
            </a:r>
          </a:p>
          <a:p>
            <a:pPr algn="ctr">
              <a:buFontTx/>
              <a:buNone/>
            </a:pPr>
            <a:r>
              <a:rPr lang="cs-CZ" dirty="0" smtClean="0"/>
              <a:t> 	 </a:t>
            </a:r>
            <a:r>
              <a:rPr lang="cs-CZ" sz="2800" b="1" dirty="0" smtClean="0"/>
              <a:t>Lepení je spojování dvou nebo více   </a:t>
            </a:r>
          </a:p>
          <a:p>
            <a:pPr algn="ctr">
              <a:buFontTx/>
              <a:buNone/>
            </a:pPr>
            <a:r>
              <a:rPr lang="cs-CZ" sz="2800" b="1" dirty="0" smtClean="0"/>
              <a:t>     materiálů pomocí přídavného materiálu.</a:t>
            </a:r>
          </a:p>
          <a:p>
            <a:pPr algn="ctr">
              <a:buFontTx/>
              <a:buNone/>
            </a:pPr>
            <a:endParaRPr lang="cs-CZ" sz="2800" b="1" dirty="0" smtClean="0"/>
          </a:p>
          <a:p>
            <a:pPr algn="ctr">
              <a:buFontTx/>
              <a:buNone/>
            </a:pPr>
            <a:r>
              <a:rPr lang="cs-CZ" sz="2800" b="1" dirty="0" smtClean="0"/>
              <a:t>	</a:t>
            </a:r>
            <a:r>
              <a:rPr lang="cs-CZ" sz="2800" b="1" dirty="0" smtClean="0">
                <a:solidFill>
                  <a:srgbClr val="CC3399"/>
                </a:solidFill>
              </a:rPr>
              <a:t>Přilnutí lepidla ke spojovaným materiálů se nazývá adhese (přilnavost).</a:t>
            </a:r>
          </a:p>
        </p:txBody>
      </p:sp>
    </p:spTree>
    <p:extLst>
      <p:ext uri="{BB962C8B-B14F-4D97-AF65-F5344CB8AC3E}">
        <p14:creationId xmlns:p14="http://schemas.microsoft.com/office/powerpoint/2010/main" val="10480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endParaRPr lang="cs-CZ" sz="2800" b="1">
              <a:solidFill>
                <a:schemeClr val="tx2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13" name="Rectangle 2"/>
          <p:cNvSpPr txBox="1">
            <a:spLocks noChangeArrowheads="1"/>
          </p:cNvSpPr>
          <p:nvPr/>
        </p:nvSpPr>
        <p:spPr>
          <a:xfrm>
            <a:off x="479217" y="1102519"/>
            <a:ext cx="8229600" cy="67029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solidFill>
                  <a:srgbClr val="0033CC"/>
                </a:solidFill>
              </a:rPr>
              <a:t>Adheze - přilnavost</a:t>
            </a:r>
          </a:p>
        </p:txBody>
      </p:sp>
      <p:sp>
        <p:nvSpPr>
          <p:cNvPr id="14" name="Rectangle 3"/>
          <p:cNvSpPr txBox="1">
            <a:spLocks noChangeArrowheads="1"/>
          </p:cNvSpPr>
          <p:nvPr/>
        </p:nvSpPr>
        <p:spPr>
          <a:xfrm>
            <a:off x="414706" y="1789438"/>
            <a:ext cx="8229600" cy="311318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cs-CZ" dirty="0" smtClean="0"/>
              <a:t>	</a:t>
            </a:r>
            <a:r>
              <a:rPr lang="cs-CZ" sz="2400" b="1" dirty="0" smtClean="0">
                <a:solidFill>
                  <a:srgbClr val="CC0066"/>
                </a:solidFill>
              </a:rPr>
              <a:t>Mechanická adheze</a:t>
            </a:r>
            <a:r>
              <a:rPr lang="cs-CZ" sz="2400" b="1" dirty="0" smtClean="0"/>
              <a:t> – tekuté lepidlo proniká do pórů materiálu (dřevo). Po vytvrdnutí lepidla </a:t>
            </a:r>
          </a:p>
          <a:p>
            <a:pPr>
              <a:buFontTx/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se vytvoří mechanické můstky, které</a:t>
            </a:r>
          </a:p>
          <a:p>
            <a:pPr>
              <a:buFontTx/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povrch zakotví a spojí obě slepené </a:t>
            </a:r>
          </a:p>
          <a:p>
            <a:pPr>
              <a:buFontTx/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součásti.</a:t>
            </a:r>
          </a:p>
          <a:p>
            <a:pPr>
              <a:buFontTx/>
              <a:buNone/>
            </a:pPr>
            <a:r>
              <a:rPr lang="cs-CZ" sz="2400" b="1" dirty="0" smtClean="0"/>
              <a:t>	                  </a:t>
            </a:r>
            <a:r>
              <a:rPr lang="cs-CZ" sz="2400" b="1" i="1" dirty="0" smtClean="0">
                <a:solidFill>
                  <a:srgbClr val="CC3399"/>
                </a:solidFill>
              </a:rPr>
              <a:t>Adhese kapiček rosy na pavučině.</a:t>
            </a:r>
          </a:p>
          <a:p>
            <a:pPr>
              <a:buFontTx/>
              <a:buNone/>
            </a:pPr>
            <a:r>
              <a:rPr lang="cs-CZ" sz="2400" b="1" dirty="0" smtClean="0"/>
              <a:t>	</a:t>
            </a:r>
            <a:r>
              <a:rPr lang="cs-CZ" sz="2400" b="1" dirty="0" smtClean="0">
                <a:solidFill>
                  <a:srgbClr val="33CC33"/>
                </a:solidFill>
              </a:rPr>
              <a:t>Specifická adhese</a:t>
            </a:r>
            <a:r>
              <a:rPr lang="cs-CZ" sz="2400" b="1" dirty="0" smtClean="0"/>
              <a:t> – vzniká při lepení kovů </a:t>
            </a:r>
          </a:p>
          <a:p>
            <a:pPr>
              <a:buFontTx/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nebo podobných materiálů, která je způsobena mezimolekulárním napětím na rozhraní lepidla a materiálu.</a:t>
            </a:r>
          </a:p>
        </p:txBody>
      </p:sp>
      <p:pic>
        <p:nvPicPr>
          <p:cNvPr id="12" name="Picture 5" descr="http://upload.wikimedia.org/wikipedia/commons/thumb/2/2b/Dew_on_spider_web_Luc_Viatour.jpg/300px-Dew_on_spider_web_Luc_Viatour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5069" y="2585968"/>
            <a:ext cx="1993900" cy="1992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0269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55E3B2A-9520-4CCC-A89F-6455F25FB3C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3" name="TextovéPole 1"/>
          <p:cNvSpPr txBox="1">
            <a:spLocks noChangeArrowheads="1"/>
          </p:cNvSpPr>
          <p:nvPr/>
        </p:nvSpPr>
        <p:spPr bwMode="auto">
          <a:xfrm>
            <a:off x="3512075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457200" y="1127775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solidFill>
                  <a:srgbClr val="0033CC"/>
                </a:solidFill>
              </a:rPr>
              <a:t>Koheze - soudržnost</a:t>
            </a:r>
          </a:p>
        </p:txBody>
      </p:sp>
      <p:sp>
        <p:nvSpPr>
          <p:cNvPr id="14" name="Rectangle 3"/>
          <p:cNvSpPr txBox="1">
            <a:spLocks noChangeArrowheads="1"/>
          </p:cNvSpPr>
          <p:nvPr/>
        </p:nvSpPr>
        <p:spPr>
          <a:xfrm>
            <a:off x="457200" y="1600201"/>
            <a:ext cx="4038600" cy="386715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cs-CZ" sz="2800" dirty="0" smtClean="0"/>
              <a:t>	</a:t>
            </a:r>
          </a:p>
          <a:p>
            <a:pPr>
              <a:buFontTx/>
              <a:buNone/>
            </a:pPr>
            <a:r>
              <a:rPr lang="cs-CZ" sz="2400" b="1" dirty="0" smtClean="0">
                <a:solidFill>
                  <a:srgbClr val="CC6600"/>
                </a:solidFill>
              </a:rPr>
              <a:t>     Koheze </a:t>
            </a:r>
            <a:r>
              <a:rPr lang="cs-CZ" sz="2400" b="1" dirty="0" smtClean="0"/>
              <a:t>je vnitřní pevnost lepidla. </a:t>
            </a:r>
          </a:p>
          <a:p>
            <a:pPr>
              <a:buFontTx/>
              <a:buNone/>
            </a:pPr>
            <a:endParaRPr lang="cs-CZ" sz="2400" b="1" dirty="0" smtClean="0"/>
          </a:p>
          <a:p>
            <a:pPr algn="ctr">
              <a:buFontTx/>
              <a:buNone/>
            </a:pPr>
            <a:r>
              <a:rPr lang="cs-CZ" sz="2400" b="1" dirty="0" smtClean="0"/>
              <a:t>     </a:t>
            </a:r>
            <a:r>
              <a:rPr lang="cs-CZ" sz="2400" b="1" dirty="0" smtClean="0">
                <a:solidFill>
                  <a:srgbClr val="0033CC"/>
                </a:solidFill>
              </a:rPr>
              <a:t>Představuje souhrn všech přitažlivých sil, které brání oddálení jednotlivých molekul lepidla od sebe</a:t>
            </a:r>
            <a:r>
              <a:rPr lang="cs-CZ" sz="2400" b="1" dirty="0" smtClean="0"/>
              <a:t>.</a:t>
            </a:r>
          </a:p>
        </p:txBody>
      </p:sp>
      <p:pic>
        <p:nvPicPr>
          <p:cNvPr id="16" name="Picture 5" descr="skenovat00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25" t="28101" r="4605" b="25066"/>
          <a:stretch>
            <a:fillRect/>
          </a:stretch>
        </p:blipFill>
        <p:spPr>
          <a:xfrm>
            <a:off x="4648200" y="2257425"/>
            <a:ext cx="4038600" cy="320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9558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7A7B114-F7CA-47AC-AF08-F032B32CCE81}" type="slidenum">
              <a:rPr lang="cs-CZ" smtClean="0"/>
              <a:pPr eaLnBrk="1" hangingPunct="1"/>
              <a:t>6</a:t>
            </a:fld>
            <a:endParaRPr lang="cs-CZ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457200" y="1124744"/>
            <a:ext cx="8229600" cy="571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/>
              <a:t>Rozdělení lepidel</a:t>
            </a:r>
          </a:p>
        </p:txBody>
      </p:sp>
      <p:sp>
        <p:nvSpPr>
          <p:cNvPr id="15" name="Rectangle 3"/>
          <p:cNvSpPr txBox="1">
            <a:spLocks noChangeArrowheads="1"/>
          </p:cNvSpPr>
          <p:nvPr/>
        </p:nvSpPr>
        <p:spPr>
          <a:xfrm>
            <a:off x="2195736" y="1844824"/>
            <a:ext cx="5112568" cy="38492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FontTx/>
              <a:buNone/>
            </a:pPr>
            <a:r>
              <a:rPr lang="cs-CZ" sz="2400" b="1" dirty="0" smtClean="0">
                <a:solidFill>
                  <a:srgbClr val="FF3300"/>
                </a:solidFill>
              </a:rPr>
              <a:t>Podle teploty zpracování:</a:t>
            </a:r>
          </a:p>
          <a:p>
            <a:pPr algn="l">
              <a:buFontTx/>
              <a:buNone/>
            </a:pPr>
            <a:r>
              <a:rPr lang="cs-CZ" sz="2400" b="1" dirty="0" smtClean="0">
                <a:solidFill>
                  <a:srgbClr val="FF3300"/>
                </a:solidFill>
              </a:rPr>
              <a:t>	</a:t>
            </a:r>
            <a:r>
              <a:rPr lang="cs-CZ" sz="2400" b="1" dirty="0" smtClean="0">
                <a:solidFill>
                  <a:schemeClr val="tx1"/>
                </a:solidFill>
              </a:rPr>
              <a:t>- lepidla tuhnoucí za studena</a:t>
            </a:r>
          </a:p>
          <a:p>
            <a:pPr algn="l">
              <a:buFontTx/>
              <a:buNone/>
            </a:pPr>
            <a:r>
              <a:rPr lang="cs-CZ" sz="2400" b="1" dirty="0">
                <a:solidFill>
                  <a:schemeClr val="tx1"/>
                </a:solidFill>
              </a:rPr>
              <a:t>	</a:t>
            </a:r>
            <a:r>
              <a:rPr lang="cs-CZ" sz="2400" b="1" dirty="0" smtClean="0">
                <a:solidFill>
                  <a:schemeClr val="tx1"/>
                </a:solidFill>
              </a:rPr>
              <a:t>- lepidla tuhnoucí za tepla</a:t>
            </a:r>
          </a:p>
          <a:p>
            <a:pPr algn="l">
              <a:buFontTx/>
              <a:buNone/>
            </a:pPr>
            <a:endParaRPr lang="cs-CZ" sz="2400" b="1" dirty="0">
              <a:solidFill>
                <a:srgbClr val="0033CC"/>
              </a:solidFill>
            </a:endParaRPr>
          </a:p>
          <a:p>
            <a:pPr algn="l">
              <a:buFontTx/>
              <a:buNone/>
            </a:pPr>
            <a:r>
              <a:rPr lang="cs-CZ" sz="2400" b="1" dirty="0" smtClean="0">
                <a:solidFill>
                  <a:srgbClr val="0033CC"/>
                </a:solidFill>
              </a:rPr>
              <a:t>Podle složení:</a:t>
            </a:r>
          </a:p>
          <a:p>
            <a:pPr algn="l">
              <a:buFontTx/>
              <a:buNone/>
            </a:pPr>
            <a:r>
              <a:rPr lang="cs-CZ" sz="2400" b="1" dirty="0">
                <a:solidFill>
                  <a:srgbClr val="0033CC"/>
                </a:solidFill>
              </a:rPr>
              <a:t>	</a:t>
            </a:r>
            <a:r>
              <a:rPr lang="cs-CZ" sz="2400" b="1" dirty="0" smtClean="0">
                <a:solidFill>
                  <a:schemeClr val="tx1"/>
                </a:solidFill>
              </a:rPr>
              <a:t>- lepidla jednosložková</a:t>
            </a:r>
          </a:p>
          <a:p>
            <a:pPr algn="l">
              <a:buFontTx/>
              <a:buNone/>
            </a:pPr>
            <a:r>
              <a:rPr lang="cs-CZ" sz="2400" b="1" dirty="0">
                <a:solidFill>
                  <a:schemeClr val="tx1"/>
                </a:solidFill>
              </a:rPr>
              <a:t>	</a:t>
            </a:r>
            <a:r>
              <a:rPr lang="cs-CZ" sz="2400" b="1" dirty="0" smtClean="0">
                <a:solidFill>
                  <a:schemeClr val="tx1"/>
                </a:solidFill>
              </a:rPr>
              <a:t>- lepidla dvousložková</a:t>
            </a:r>
          </a:p>
        </p:txBody>
      </p:sp>
    </p:spTree>
    <p:extLst>
      <p:ext uri="{BB962C8B-B14F-4D97-AF65-F5344CB8AC3E}">
        <p14:creationId xmlns:p14="http://schemas.microsoft.com/office/powerpoint/2010/main" val="2652993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endParaRPr lang="cs-CZ" sz="2800" b="1">
              <a:solidFill>
                <a:schemeClr val="tx2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>
          <a:xfrm>
            <a:off x="457200" y="1536223"/>
            <a:ext cx="8229600" cy="3816425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endParaRPr lang="cs-CZ" sz="2800" b="1" dirty="0" smtClean="0"/>
          </a:p>
          <a:p>
            <a:pPr>
              <a:buFontTx/>
              <a:buNone/>
            </a:pPr>
            <a:r>
              <a:rPr lang="cs-CZ" sz="2800" b="1" dirty="0" smtClean="0">
                <a:solidFill>
                  <a:srgbClr val="0033CC"/>
                </a:solidFill>
              </a:rPr>
              <a:t>Lepidla tuhnoucí za studena</a:t>
            </a:r>
            <a:r>
              <a:rPr lang="cs-CZ" sz="2800" b="1" dirty="0" smtClean="0"/>
              <a:t> - </a:t>
            </a:r>
          </a:p>
          <a:p>
            <a:pPr>
              <a:buFontTx/>
              <a:buNone/>
            </a:pPr>
            <a:r>
              <a:rPr lang="cs-CZ" sz="2400" b="1" dirty="0" smtClean="0"/>
              <a:t>	k vytvrzení dochází za běžné pokojové teploty okolo 20 °C a doba vytvrzení je od 5 sekund do 24 hodin</a:t>
            </a:r>
          </a:p>
          <a:p>
            <a:pPr>
              <a:buFontTx/>
              <a:buNone/>
            </a:pPr>
            <a:endParaRPr lang="cs-CZ" sz="2400" b="1" dirty="0" smtClean="0"/>
          </a:p>
          <a:p>
            <a:pPr>
              <a:buFontTx/>
              <a:buNone/>
            </a:pPr>
            <a:r>
              <a:rPr lang="cs-CZ" sz="2800" b="1" dirty="0" smtClean="0">
                <a:solidFill>
                  <a:srgbClr val="FF3300"/>
                </a:solidFill>
              </a:rPr>
              <a:t>Lepidla tuhnoucí za tepla –</a:t>
            </a:r>
            <a:r>
              <a:rPr lang="cs-CZ" sz="2800" b="1" dirty="0" smtClean="0"/>
              <a:t> </a:t>
            </a:r>
          </a:p>
          <a:p>
            <a:pPr>
              <a:buFontTx/>
              <a:buNone/>
            </a:pPr>
            <a:r>
              <a:rPr lang="cs-CZ" sz="2400" b="1" dirty="0" smtClean="0"/>
              <a:t>	k vytvrzení dochází při zahřátí na 150–250°C, doba vytvrzení je od 5 minut do několika hodin.</a:t>
            </a:r>
          </a:p>
          <a:p>
            <a:pPr>
              <a:buFontTx/>
              <a:buNone/>
            </a:pPr>
            <a:endParaRPr lang="cs-CZ" sz="2800" b="1" dirty="0" smtClean="0"/>
          </a:p>
        </p:txBody>
      </p:sp>
    </p:spTree>
    <p:extLst>
      <p:ext uri="{BB962C8B-B14F-4D97-AF65-F5344CB8AC3E}">
        <p14:creationId xmlns:p14="http://schemas.microsoft.com/office/powerpoint/2010/main" val="1596806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endParaRPr lang="cs-CZ" sz="2800" b="1">
              <a:solidFill>
                <a:schemeClr val="tx2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14" name="Rectangle 2"/>
          <p:cNvSpPr txBox="1">
            <a:spLocks noChangeArrowheads="1"/>
          </p:cNvSpPr>
          <p:nvPr/>
        </p:nvSpPr>
        <p:spPr>
          <a:xfrm>
            <a:off x="432472" y="1102519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solidFill>
                  <a:srgbClr val="7030A0"/>
                </a:solidFill>
              </a:rPr>
              <a:t>Technologie lepení</a:t>
            </a: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endParaRPr lang="cs-CZ" sz="2800" b="1" dirty="0" smtClean="0"/>
          </a:p>
          <a:p>
            <a:pPr>
              <a:buNone/>
            </a:pPr>
            <a:r>
              <a:rPr lang="cs-CZ" sz="2400" b="1" dirty="0" smtClean="0"/>
              <a:t>1, materiál je třeba před lepením </a:t>
            </a:r>
            <a:r>
              <a:rPr lang="cs-CZ" sz="2400" b="1" dirty="0"/>
              <a:t>mechanicky </a:t>
            </a:r>
            <a:r>
              <a:rPr lang="cs-CZ" sz="2400" b="1" dirty="0" smtClean="0"/>
              <a:t>očistit a </a:t>
            </a:r>
            <a:r>
              <a:rPr lang="cs-CZ" sz="2400" b="1" dirty="0"/>
              <a:t>zdrsnit</a:t>
            </a:r>
          </a:p>
          <a:p>
            <a:pPr>
              <a:buFontTx/>
              <a:buNone/>
            </a:pPr>
            <a:r>
              <a:rPr lang="cs-CZ" sz="2400" b="1" dirty="0" smtClean="0"/>
              <a:t> </a:t>
            </a:r>
          </a:p>
          <a:p>
            <a:pPr>
              <a:buFontTx/>
              <a:buNone/>
            </a:pPr>
            <a:r>
              <a:rPr lang="cs-CZ" sz="2400" b="1" dirty="0" smtClean="0"/>
              <a:t>     2, materiál  musí být odmaštěný a suchý </a:t>
            </a:r>
          </a:p>
          <a:p>
            <a:pPr>
              <a:buFontTx/>
              <a:buNone/>
            </a:pPr>
            <a:endParaRPr lang="cs-CZ" sz="2400" b="1" dirty="0" smtClean="0"/>
          </a:p>
          <a:p>
            <a:pPr>
              <a:buFontTx/>
              <a:buNone/>
            </a:pPr>
            <a:r>
              <a:rPr lang="cs-CZ" sz="2400" b="1" dirty="0" smtClean="0"/>
              <a:t>          3, u drsných povrchů se nanáší lepidlo oboustranně </a:t>
            </a:r>
          </a:p>
          <a:p>
            <a:pPr>
              <a:buFontTx/>
              <a:buNone/>
            </a:pPr>
            <a:r>
              <a:rPr lang="cs-CZ" sz="2400" b="1" dirty="0" smtClean="0"/>
              <a:t>                </a:t>
            </a:r>
          </a:p>
          <a:p>
            <a:pPr>
              <a:buFontTx/>
              <a:buNone/>
            </a:pPr>
            <a:r>
              <a:rPr lang="cs-CZ" sz="2400" b="1" dirty="0" smtClean="0"/>
              <a:t>               4, u hladkého a drsného povrchu </a:t>
            </a:r>
            <a:r>
              <a:rPr lang="cs-CZ" sz="2400" b="1" dirty="0"/>
              <a:t>jednostranně</a:t>
            </a:r>
            <a:endParaRPr lang="cs-CZ" sz="2400" b="1" dirty="0" smtClean="0"/>
          </a:p>
          <a:p>
            <a:pPr>
              <a:buFontTx/>
              <a:buNone/>
            </a:pPr>
            <a:r>
              <a:rPr lang="cs-CZ" sz="2400" b="1" dirty="0" smtClean="0"/>
              <a:t>        		     </a:t>
            </a:r>
            <a:r>
              <a:rPr lang="cs-CZ" sz="2400" dirty="0" smtClean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729104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endParaRPr lang="cs-CZ" sz="2800" b="1">
              <a:solidFill>
                <a:schemeClr val="tx2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27401" y="1054019"/>
            <a:ext cx="8229600" cy="50331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solidFill>
                  <a:srgbClr val="0033CC"/>
                </a:solidFill>
              </a:rPr>
              <a:t>Lepení kovových a nekovových materiálů</a:t>
            </a: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cs-CZ" dirty="0" smtClean="0"/>
              <a:t>	</a:t>
            </a:r>
          </a:p>
          <a:p>
            <a:pPr>
              <a:buFontTx/>
              <a:buNone/>
            </a:pPr>
            <a:r>
              <a:rPr lang="cs-CZ" sz="2800" b="1" dirty="0" smtClean="0"/>
              <a:t>	</a:t>
            </a:r>
            <a:r>
              <a:rPr lang="cs-CZ" sz="2400" b="1" dirty="0" smtClean="0"/>
              <a:t>Při lepení plechů a kovových materiálů se obvykle nepoužívá lepení přeplátováním, ale podložený spoj se stykovou deskou, </a:t>
            </a:r>
          </a:p>
          <a:p>
            <a:pPr>
              <a:buFontTx/>
              <a:buNone/>
            </a:pPr>
            <a:r>
              <a:rPr lang="cs-CZ" sz="2800" b="1" dirty="0" smtClean="0"/>
              <a:t>					</a:t>
            </a:r>
          </a:p>
          <a:p>
            <a:pPr>
              <a:buFontTx/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				</a:t>
            </a:r>
            <a:r>
              <a:rPr lang="cs-CZ" sz="2400" b="1" dirty="0" smtClean="0"/>
              <a:t>nebo dvěma stykovými deskami</a:t>
            </a:r>
          </a:p>
        </p:txBody>
      </p:sp>
      <p:pic>
        <p:nvPicPr>
          <p:cNvPr id="2050" name="Picture 2" descr="C:\Users\Riha\Pictures\Lepení\u lepeníA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56" t="9333" r="15086" b="8242"/>
          <a:stretch/>
        </p:blipFill>
        <p:spPr bwMode="auto">
          <a:xfrm rot="5400000">
            <a:off x="1670428" y="2442140"/>
            <a:ext cx="1266639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iha\Pictures\Lepení\u lepeníB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28" t="8661" r="7658" b="3780"/>
          <a:stretch/>
        </p:blipFill>
        <p:spPr bwMode="auto">
          <a:xfrm rot="5400000">
            <a:off x="6027548" y="3147407"/>
            <a:ext cx="1204859" cy="4054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089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endParaRPr lang="cs-CZ" sz="2800" b="1">
              <a:solidFill>
                <a:schemeClr val="tx2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37764" y="1089645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solidFill>
                  <a:srgbClr val="0033CC"/>
                </a:solidFill>
              </a:rPr>
              <a:t>Lepení silnějších materiálů</a:t>
            </a:r>
          </a:p>
        </p:txBody>
      </p:sp>
      <p:sp>
        <p:nvSpPr>
          <p:cNvPr id="16" name="Rectangle 6"/>
          <p:cNvSpPr txBox="1">
            <a:spLocks noChangeArrowheads="1"/>
          </p:cNvSpPr>
          <p:nvPr/>
        </p:nvSpPr>
        <p:spPr>
          <a:xfrm>
            <a:off x="457200" y="1844825"/>
            <a:ext cx="8229600" cy="388843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cs-CZ" sz="2800" dirty="0" smtClean="0"/>
              <a:t>	</a:t>
            </a:r>
            <a:r>
              <a:rPr lang="cs-CZ" sz="2400" b="1" dirty="0" smtClean="0"/>
              <a:t>Pro silnější materiály je vhodný </a:t>
            </a:r>
          </a:p>
          <a:p>
            <a:pPr>
              <a:buFontTx/>
              <a:buNone/>
            </a:pPr>
            <a:r>
              <a:rPr lang="cs-CZ" sz="2400" b="1" dirty="0" smtClean="0"/>
              <a:t>     		    skosený spoj </a:t>
            </a:r>
          </a:p>
          <a:p>
            <a:pPr>
              <a:buFontTx/>
              <a:buNone/>
            </a:pPr>
            <a:endParaRPr lang="cs-CZ" sz="2400" b="1" dirty="0"/>
          </a:p>
          <a:p>
            <a:pPr>
              <a:buFontTx/>
              <a:buNone/>
            </a:pPr>
            <a:endParaRPr lang="cs-CZ" sz="2400" b="1" dirty="0" smtClean="0"/>
          </a:p>
          <a:p>
            <a:pPr>
              <a:buFontTx/>
              <a:buNone/>
            </a:pPr>
            <a:endParaRPr lang="cs-CZ" sz="2400" b="1" dirty="0"/>
          </a:p>
          <a:p>
            <a:pPr>
              <a:buFontTx/>
              <a:buNone/>
            </a:pPr>
            <a:r>
              <a:rPr lang="cs-CZ" sz="2400" b="1" dirty="0" smtClean="0"/>
              <a:t>					       nebo drážkový</a:t>
            </a:r>
          </a:p>
          <a:p>
            <a:pPr>
              <a:buFontTx/>
              <a:buNone/>
            </a:pPr>
            <a:r>
              <a:rPr lang="cs-CZ" sz="2400" b="1" dirty="0" smtClean="0"/>
              <a:t> 						spoj</a:t>
            </a:r>
          </a:p>
        </p:txBody>
      </p:sp>
      <p:pic>
        <p:nvPicPr>
          <p:cNvPr id="1026" name="Picture 2" descr="C:\Users\Riha\Pictures\Lepení\u lepeníE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63" t="12670"/>
          <a:stretch/>
        </p:blipFill>
        <p:spPr bwMode="auto">
          <a:xfrm flipV="1">
            <a:off x="6509719" y="2237065"/>
            <a:ext cx="1702122" cy="2952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iha\Pictures\Lepení\u lepeníC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61" t="3807" b="7956"/>
          <a:stretch/>
        </p:blipFill>
        <p:spPr bwMode="auto">
          <a:xfrm rot="5400000">
            <a:off x="1902725" y="1826616"/>
            <a:ext cx="1261671" cy="4010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089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endParaRPr lang="cs-CZ" sz="2800" b="1">
              <a:solidFill>
                <a:schemeClr val="tx2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34604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solidFill>
                  <a:srgbClr val="0033CC"/>
                </a:solidFill>
              </a:rPr>
              <a:t>Technologie lepení plastů</a:t>
            </a:r>
          </a:p>
        </p:txBody>
      </p:sp>
      <p:sp>
        <p:nvSpPr>
          <p:cNvPr id="13" name="Rectangle 4"/>
          <p:cNvSpPr txBox="1">
            <a:spLocks noChangeArrowheads="1"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cs-CZ" sz="2800" dirty="0" smtClean="0"/>
              <a:t>	</a:t>
            </a:r>
          </a:p>
          <a:p>
            <a:pPr>
              <a:buFontTx/>
              <a:buNone/>
            </a:pPr>
            <a:r>
              <a:rPr lang="cs-CZ" sz="2400" b="1" dirty="0" smtClean="0">
                <a:solidFill>
                  <a:srgbClr val="CC3399"/>
                </a:solidFill>
              </a:rPr>
              <a:t>Přeplátovaný spoj – </a:t>
            </a:r>
          </a:p>
          <a:p>
            <a:pPr>
              <a:buFontTx/>
              <a:buNone/>
            </a:pPr>
            <a:endParaRPr lang="cs-CZ" sz="2400" b="1" dirty="0" smtClean="0"/>
          </a:p>
          <a:p>
            <a:pPr>
              <a:buFontTx/>
              <a:buNone/>
            </a:pPr>
            <a:r>
              <a:rPr lang="cs-CZ" sz="2400" b="1" dirty="0" smtClean="0"/>
              <a:t>	zde dochází ke styku materiálů tak, </a:t>
            </a:r>
          </a:p>
          <a:p>
            <a:pPr>
              <a:buFontTx/>
              <a:buNone/>
            </a:pPr>
            <a:r>
              <a:rPr lang="cs-CZ" sz="2400" b="1" dirty="0" smtClean="0"/>
              <a:t>	že jejich části se vzájemně překrývají</a:t>
            </a:r>
            <a:r>
              <a:rPr lang="cs-CZ" sz="2800" b="1" dirty="0" smtClean="0"/>
              <a:t>.</a:t>
            </a:r>
          </a:p>
        </p:txBody>
      </p:sp>
      <p:pic>
        <p:nvPicPr>
          <p:cNvPr id="5122" name="Picture 2" descr="E:\2013-06-11\IMAGE0207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48154" r="5924" b="16103"/>
          <a:stretch/>
        </p:blipFill>
        <p:spPr bwMode="auto">
          <a:xfrm rot="5400000">
            <a:off x="389542" y="1798807"/>
            <a:ext cx="3971463" cy="373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089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endParaRPr lang="cs-CZ" sz="2800" b="1">
              <a:solidFill>
                <a:schemeClr val="tx2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49016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solidFill>
                  <a:srgbClr val="0033CC"/>
                </a:solidFill>
              </a:rPr>
              <a:t>Technologie lepení plastů</a:t>
            </a: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457200" y="1600200"/>
            <a:ext cx="447484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cs-CZ" sz="2800" dirty="0" smtClean="0"/>
              <a:t>	</a:t>
            </a:r>
          </a:p>
          <a:p>
            <a:pPr>
              <a:buFontTx/>
              <a:buNone/>
            </a:pPr>
            <a:endParaRPr lang="cs-CZ" sz="2800" b="1" dirty="0">
              <a:solidFill>
                <a:srgbClr val="FF33CC"/>
              </a:solidFill>
            </a:endParaRPr>
          </a:p>
          <a:p>
            <a:pPr>
              <a:buFontTx/>
              <a:buNone/>
            </a:pPr>
            <a:r>
              <a:rPr lang="cs-CZ" sz="2800" b="1" dirty="0" smtClean="0">
                <a:solidFill>
                  <a:srgbClr val="FF33CC"/>
                </a:solidFill>
              </a:rPr>
              <a:t>	</a:t>
            </a:r>
            <a:r>
              <a:rPr lang="cs-CZ" sz="2400" b="1" dirty="0" smtClean="0">
                <a:solidFill>
                  <a:srgbClr val="FF33CC"/>
                </a:solidFill>
              </a:rPr>
              <a:t>Spoj s jednoduchou styčnicí –</a:t>
            </a:r>
            <a:r>
              <a:rPr lang="cs-CZ" sz="2400" b="1" dirty="0" smtClean="0"/>
              <a:t> </a:t>
            </a:r>
          </a:p>
          <a:p>
            <a:pPr>
              <a:buFontTx/>
              <a:buNone/>
            </a:pPr>
            <a:r>
              <a:rPr lang="cs-CZ" sz="2400" b="1" dirty="0" smtClean="0"/>
              <a:t>	materiály se dotýkají čely a jsou převlečeny nebo podloženy dalším materiálem, který zajišťuje jejich pevnost a souosost.</a:t>
            </a:r>
          </a:p>
        </p:txBody>
      </p:sp>
      <p:pic>
        <p:nvPicPr>
          <p:cNvPr id="4098" name="Picture 2" descr="E:\2013-06-11\IMAGE0207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39" t="48591" r="50000" b="15726"/>
          <a:stretch/>
        </p:blipFill>
        <p:spPr bwMode="auto">
          <a:xfrm rot="5400000">
            <a:off x="5081183" y="2241920"/>
            <a:ext cx="3883703" cy="3242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089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endParaRPr lang="cs-CZ" sz="2800" b="1">
              <a:solidFill>
                <a:schemeClr val="tx2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49016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solidFill>
                  <a:srgbClr val="0033CC"/>
                </a:solidFill>
              </a:rPr>
              <a:t>Technologie lepení plastů</a:t>
            </a:r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>
          <a:xfrm>
            <a:off x="4211960" y="1601677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cs-CZ" sz="2800" dirty="0" smtClean="0"/>
              <a:t>	</a:t>
            </a:r>
          </a:p>
          <a:p>
            <a:pPr>
              <a:buFontTx/>
              <a:buNone/>
            </a:pPr>
            <a:r>
              <a:rPr lang="cs-CZ" sz="2800" dirty="0" smtClean="0"/>
              <a:t>	</a:t>
            </a:r>
            <a:r>
              <a:rPr lang="cs-CZ" sz="2400" b="1" dirty="0" smtClean="0">
                <a:solidFill>
                  <a:srgbClr val="CC3300"/>
                </a:solidFill>
              </a:rPr>
              <a:t>Drážkový spoj </a:t>
            </a:r>
          </a:p>
          <a:p>
            <a:pPr>
              <a:buFontTx/>
              <a:buNone/>
            </a:pPr>
            <a:r>
              <a:rPr lang="cs-CZ" sz="2400" b="1" dirty="0">
                <a:solidFill>
                  <a:srgbClr val="CC3300"/>
                </a:solidFill>
              </a:rPr>
              <a:t>	</a:t>
            </a:r>
            <a:endParaRPr lang="cs-CZ" sz="2400" b="1" dirty="0" smtClean="0">
              <a:solidFill>
                <a:srgbClr val="CC3300"/>
              </a:solidFill>
            </a:endParaRPr>
          </a:p>
          <a:p>
            <a:pPr>
              <a:buFontTx/>
              <a:buNone/>
            </a:pPr>
            <a:r>
              <a:rPr lang="cs-CZ" sz="2400" b="1" dirty="0">
                <a:solidFill>
                  <a:srgbClr val="CC3300"/>
                </a:solidFill>
              </a:rPr>
              <a:t>	</a:t>
            </a:r>
            <a:r>
              <a:rPr lang="cs-CZ" sz="2400" b="1" dirty="0" smtClean="0"/>
              <a:t>se zasunutou stopkou – používá se pro spojení potrubí, kde by vnější vložka vadila. Hrana drážky také zvětšuje spojovanou plochu.</a:t>
            </a:r>
          </a:p>
        </p:txBody>
      </p:sp>
      <p:pic>
        <p:nvPicPr>
          <p:cNvPr id="3074" name="Picture 2" descr="E:\2013-06-11\IMAGE0207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83" t="11759" r="19247" b="54004"/>
          <a:stretch/>
        </p:blipFill>
        <p:spPr bwMode="auto">
          <a:xfrm rot="5400000">
            <a:off x="526286" y="2418341"/>
            <a:ext cx="4213339" cy="2746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9420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endParaRPr lang="cs-CZ" sz="2800" b="1">
              <a:solidFill>
                <a:schemeClr val="tx2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457200" y="1065894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solidFill>
                  <a:srgbClr val="33CC33"/>
                </a:solidFill>
              </a:rPr>
              <a:t>Bezpečnost práce</a:t>
            </a:r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buFontTx/>
              <a:buNone/>
            </a:pPr>
            <a:endParaRPr lang="cs-CZ" sz="2400" b="1" dirty="0" smtClean="0">
              <a:solidFill>
                <a:srgbClr val="CC3300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b="1" dirty="0" smtClean="0">
                <a:solidFill>
                  <a:srgbClr val="CC3300"/>
                </a:solidFill>
              </a:rPr>
              <a:t>1, Při práci s lepidly, odmašťovadly a ředidly pracujeme v dobře větrané místnosti nebo venku.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400" b="1" dirty="0" smtClean="0">
              <a:solidFill>
                <a:srgbClr val="CC3300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b="1" dirty="0" smtClean="0">
                <a:solidFill>
                  <a:srgbClr val="CC3300"/>
                </a:solidFill>
              </a:rPr>
              <a:t>2, Při této práci je zákaz kouření a manipulace s otevřeným ohněm.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400" b="1" dirty="0" smtClean="0">
              <a:solidFill>
                <a:srgbClr val="CC3300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b="1" dirty="0" smtClean="0">
                <a:solidFill>
                  <a:srgbClr val="CC3300"/>
                </a:solidFill>
              </a:rPr>
              <a:t>3, Ruce si chráníme ochrannými rukavicemi, protože většina těchto látek poškozuje pokožku.</a:t>
            </a:r>
          </a:p>
        </p:txBody>
      </p:sp>
    </p:spTree>
    <p:extLst>
      <p:ext uri="{BB962C8B-B14F-4D97-AF65-F5344CB8AC3E}">
        <p14:creationId xmlns:p14="http://schemas.microsoft.com/office/powerpoint/2010/main" val="1359420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648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</a:rPr>
              <a:t>Kontrolní otázky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24867" y="2066532"/>
            <a:ext cx="79900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cs typeface="Arial" pitchFamily="34" charset="0"/>
              </a:rPr>
              <a:t>1, K čemu jsou určeny drážkové spoje?</a:t>
            </a:r>
          </a:p>
          <a:p>
            <a:r>
              <a:rPr lang="cs-CZ" sz="2400" b="1" dirty="0" smtClean="0">
                <a:cs typeface="Arial" pitchFamily="34" charset="0"/>
              </a:rPr>
              <a:t>2, Jakým způsobem lze montovat drážkové spoje?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3, Na jaké principu pracují svěrné spoje a kde se </a:t>
            </a: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s výhodou   používají?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4, Jaké dvě důležité zásady je nutné dodržet při </a:t>
            </a: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montáži kuželového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svěrného spoje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5, Jaké druhy pojistných kroužků znáte?</a:t>
            </a:r>
          </a:p>
        </p:txBody>
      </p:sp>
    </p:spTree>
    <p:extLst>
      <p:ext uri="{BB962C8B-B14F-4D97-AF65-F5344CB8AC3E}">
        <p14:creationId xmlns:p14="http://schemas.microsoft.com/office/powerpoint/2010/main" val="3660553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r>
              <a:rPr lang="cs-CZ" sz="2800" b="1" smtClean="0">
                <a:solidFill>
                  <a:srgbClr val="0070C0"/>
                </a:solidFill>
              </a:rPr>
              <a:t>Použitá literatura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10" name="Zástupný symbol pro obsah 2"/>
          <p:cNvSpPr>
            <a:spLocks/>
          </p:cNvSpPr>
          <p:nvPr/>
        </p:nvSpPr>
        <p:spPr bwMode="auto">
          <a:xfrm>
            <a:off x="488156" y="1700808"/>
            <a:ext cx="8229600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</a:pPr>
            <a:r>
              <a:rPr lang="cs-CZ" sz="1600" b="1" dirty="0"/>
              <a:t> </a:t>
            </a:r>
            <a:r>
              <a:rPr lang="cs-CZ" sz="1600" b="1" dirty="0" smtClean="0"/>
              <a:t>      </a:t>
            </a:r>
            <a:r>
              <a:rPr lang="cs-CZ" sz="2000" b="1" dirty="0" smtClean="0"/>
              <a:t>Fialová Ing. Dana, </a:t>
            </a:r>
            <a:r>
              <a:rPr lang="cs-CZ" sz="2000" b="1" dirty="0" err="1" smtClean="0"/>
              <a:t>Gradek</a:t>
            </a:r>
            <a:r>
              <a:rPr lang="cs-CZ" sz="2000" b="1" dirty="0" smtClean="0"/>
              <a:t> Ing. Vladislav, </a:t>
            </a:r>
            <a:r>
              <a:rPr lang="cs-CZ" sz="2000" b="1" i="1" dirty="0" smtClean="0"/>
              <a:t>Zámečnické práce a údržba –Technologie 2. díl, učebnice pro SOU</a:t>
            </a:r>
            <a:r>
              <a:rPr lang="cs-CZ" sz="2000" b="1" dirty="0" smtClean="0"/>
              <a:t>,  Praha, Parta 2006, ISBN 978-80-7320-105-0</a:t>
            </a:r>
          </a:p>
          <a:p>
            <a:pPr marL="342900" indent="-342900" eaLnBrk="0" hangingPunct="0">
              <a:spcBef>
                <a:spcPct val="20000"/>
              </a:spcBef>
            </a:pPr>
            <a:r>
              <a:rPr lang="cs-CZ" sz="2000" b="1" dirty="0" smtClean="0"/>
              <a:t>       použité obrázky: snímek č. 5, str. 39, obr. 70, snímek č. 11, str. 93, obr. 147, snímek č. 5</a:t>
            </a:r>
            <a:r>
              <a:rPr lang="cs-CZ" sz="2000" b="1" dirty="0"/>
              <a:t>,</a:t>
            </a:r>
            <a:r>
              <a:rPr lang="cs-CZ" sz="2000" b="1" dirty="0" smtClean="0"/>
              <a:t> str. 93, obr. 148, snímek č. 8, str. 90, obr. 139, snímek č. 9, str. 90, obr. 140, snímek č. 11, str. 40, obr. </a:t>
            </a:r>
            <a:r>
              <a:rPr lang="cs-CZ" sz="2000" b="1" dirty="0"/>
              <a:t>7</a:t>
            </a:r>
            <a:r>
              <a:rPr lang="cs-CZ" sz="2000" b="1" dirty="0" smtClean="0"/>
              <a:t>1,  snímek č. 12, str. 40, </a:t>
            </a:r>
          </a:p>
          <a:p>
            <a:pPr marL="342900" indent="-342900" eaLnBrk="0" hangingPunct="0">
              <a:spcBef>
                <a:spcPct val="20000"/>
              </a:spcBef>
            </a:pPr>
            <a:r>
              <a:rPr lang="cs-CZ" sz="2000" b="1" dirty="0"/>
              <a:t> </a:t>
            </a:r>
            <a:r>
              <a:rPr lang="cs-CZ" sz="2000" b="1" dirty="0" smtClean="0"/>
              <a:t>     obr. 71, snímek č. 13, str. 40,</a:t>
            </a:r>
            <a:r>
              <a:rPr lang="cs-CZ" sz="2000" b="1" dirty="0"/>
              <a:t> </a:t>
            </a:r>
            <a:r>
              <a:rPr lang="cs-CZ" sz="2000" b="1" dirty="0" smtClean="0"/>
              <a:t>obr. 71</a:t>
            </a:r>
          </a:p>
          <a:p>
            <a:pPr marL="342900" indent="-342900"/>
            <a:endParaRPr lang="cs-CZ" sz="2000" b="1" dirty="0" smtClean="0"/>
          </a:p>
          <a:p>
            <a:pPr marL="342900" indent="-342900"/>
            <a:r>
              <a:rPr lang="cs-CZ" sz="2000" b="1" dirty="0" smtClean="0"/>
              <a:t>      </a:t>
            </a:r>
            <a:r>
              <a:rPr lang="cs-CZ" sz="2000" b="1" dirty="0"/>
              <a:t>Outrata Jiří, </a:t>
            </a:r>
            <a:r>
              <a:rPr lang="cs-CZ" sz="2000" b="1" i="1" dirty="0"/>
              <a:t>Technologie ručního zpracování kovů pro 1. ročník OU a UŠ </a:t>
            </a:r>
            <a:r>
              <a:rPr lang="cs-CZ" sz="2000" b="1" i="1" dirty="0" err="1"/>
              <a:t>kovo</a:t>
            </a:r>
            <a:r>
              <a:rPr lang="cs-CZ" sz="2000" b="1" i="1" dirty="0"/>
              <a:t> oborů</a:t>
            </a:r>
            <a:r>
              <a:rPr lang="cs-CZ" sz="2000" b="1" dirty="0"/>
              <a:t>, Praha, SNTL 1981, EAN 04-204-82, </a:t>
            </a:r>
            <a:r>
              <a:rPr lang="cs-CZ" sz="2000" b="1" dirty="0" smtClean="0"/>
              <a:t>použité </a:t>
            </a:r>
            <a:r>
              <a:rPr lang="cs-CZ" sz="2000" b="1" dirty="0"/>
              <a:t>obrázky:  snímek č.  </a:t>
            </a:r>
            <a:r>
              <a:rPr lang="cs-CZ" sz="2000" b="1" dirty="0" smtClean="0"/>
              <a:t>9, </a:t>
            </a:r>
            <a:r>
              <a:rPr lang="cs-CZ" sz="2000" b="1" dirty="0"/>
              <a:t>str.  </a:t>
            </a:r>
            <a:r>
              <a:rPr lang="cs-CZ" sz="2000" b="1" dirty="0" smtClean="0"/>
              <a:t>167, </a:t>
            </a:r>
            <a:r>
              <a:rPr lang="cs-CZ" sz="2000" b="1" dirty="0"/>
              <a:t>obr. </a:t>
            </a:r>
            <a:r>
              <a:rPr lang="cs-CZ" sz="2000" b="1" dirty="0" smtClean="0"/>
              <a:t>A,B, snímek </a:t>
            </a:r>
            <a:r>
              <a:rPr lang="cs-CZ" sz="2000" b="1" dirty="0"/>
              <a:t>č. </a:t>
            </a:r>
            <a:r>
              <a:rPr lang="cs-CZ" sz="2000" b="1" dirty="0" smtClean="0"/>
              <a:t>10, </a:t>
            </a:r>
            <a:r>
              <a:rPr lang="cs-CZ" sz="2000" b="1" dirty="0"/>
              <a:t>str.  </a:t>
            </a:r>
            <a:r>
              <a:rPr lang="cs-CZ" sz="2000" b="1" dirty="0" smtClean="0"/>
              <a:t>167, </a:t>
            </a:r>
            <a:r>
              <a:rPr lang="cs-CZ" sz="2000" b="1" dirty="0"/>
              <a:t>obr. </a:t>
            </a:r>
            <a:r>
              <a:rPr lang="cs-CZ" sz="2000" b="1" dirty="0" smtClean="0"/>
              <a:t>C,E</a:t>
            </a:r>
          </a:p>
          <a:p>
            <a:pPr marL="342900" indent="-342900" eaLnBrk="0" hangingPunct="0">
              <a:spcBef>
                <a:spcPct val="20000"/>
              </a:spcBef>
            </a:pPr>
            <a:r>
              <a:rPr lang="cs-CZ" dirty="0"/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val="1948466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1216</TotalTime>
  <Words>587</Words>
  <Application>Microsoft Office PowerPoint</Application>
  <PresentationFormat>Předvádění na obrazovce (4:3)</PresentationFormat>
  <Paragraphs>164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Zdeněk Říha</dc:creator>
  <cp:lastModifiedBy>Karel Filas, Ing.</cp:lastModifiedBy>
  <cp:revision>98</cp:revision>
  <dcterms:created xsi:type="dcterms:W3CDTF">2013-06-05T04:20:45Z</dcterms:created>
  <dcterms:modified xsi:type="dcterms:W3CDTF">2013-11-14T22:25:42Z</dcterms:modified>
</cp:coreProperties>
</file>