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5" r:id="rId2"/>
    <p:sldId id="276" r:id="rId3"/>
    <p:sldId id="286" r:id="rId4"/>
    <p:sldId id="258" r:id="rId5"/>
    <p:sldId id="298" r:id="rId6"/>
    <p:sldId id="292" r:id="rId7"/>
    <p:sldId id="290" r:id="rId8"/>
    <p:sldId id="291" r:id="rId9"/>
    <p:sldId id="288" r:id="rId10"/>
    <p:sldId id="293" r:id="rId11"/>
    <p:sldId id="294" r:id="rId12"/>
    <p:sldId id="297" r:id="rId13"/>
    <p:sldId id="306" r:id="rId14"/>
    <p:sldId id="295" r:id="rId15"/>
    <p:sldId id="299" r:id="rId16"/>
    <p:sldId id="300" r:id="rId17"/>
    <p:sldId id="296" r:id="rId18"/>
    <p:sldId id="285" r:id="rId19"/>
    <p:sldId id="273"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CC3399"/>
    <a:srgbClr val="800000"/>
    <a:srgbClr val="008000"/>
    <a:srgbClr val="009900"/>
    <a:srgbClr val="CC6600"/>
    <a:srgbClr val="6600CC"/>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2" autoAdjust="0"/>
    <p:restoredTop sz="94660"/>
  </p:normalViewPr>
  <p:slideViewPr>
    <p:cSldViewPr>
      <p:cViewPr>
        <p:scale>
          <a:sx n="80" d="100"/>
          <a:sy n="80" d="100"/>
        </p:scale>
        <p:origin x="-2370" y="-636"/>
      </p:cViewPr>
      <p:guideLst>
        <p:guide orient="horz" pos="2160"/>
        <p:guide pos="2880"/>
      </p:guideLst>
    </p:cSldViewPr>
  </p:slideViewPr>
  <p:notesTextViewPr>
    <p:cViewPr>
      <p:scale>
        <a:sx n="1" d="1"/>
        <a:sy n="1" d="1"/>
      </p:scale>
      <p:origin x="0" y="0"/>
    </p:cViewPr>
  </p:notesTextViewPr>
  <p:sorterViewPr>
    <p:cViewPr>
      <p:scale>
        <a:sx n="128" d="100"/>
        <a:sy n="128"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4EF55B-6C26-40CA-8007-9E96D91C8BBB}" type="datetimeFigureOut">
              <a:rPr lang="cs-CZ" smtClean="0"/>
              <a:t>14.11.2013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4031F6B-B4E8-4AD9-AC1B-C00572EFEAF1}" type="slidenum">
              <a:rPr lang="cs-CZ" smtClean="0"/>
              <a:t>‹#›</a:t>
            </a:fld>
            <a:endParaRPr lang="cs-CZ"/>
          </a:p>
        </p:txBody>
      </p:sp>
    </p:spTree>
    <p:extLst>
      <p:ext uri="{BB962C8B-B14F-4D97-AF65-F5344CB8AC3E}">
        <p14:creationId xmlns:p14="http://schemas.microsoft.com/office/powerpoint/2010/main" val="3168057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B4031F6B-B4E8-4AD9-AC1B-C00572EFEAF1}" type="slidenum">
              <a:rPr lang="cs-CZ" smtClean="0"/>
              <a:t>12</a:t>
            </a:fld>
            <a:endParaRPr lang="cs-CZ"/>
          </a:p>
        </p:txBody>
      </p:sp>
    </p:spTree>
    <p:extLst>
      <p:ext uri="{BB962C8B-B14F-4D97-AF65-F5344CB8AC3E}">
        <p14:creationId xmlns:p14="http://schemas.microsoft.com/office/powerpoint/2010/main" val="1687498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149A9C2-6029-4B1C-98B5-0C7D31A15916}" type="datetimeFigureOut">
              <a:rPr lang="cs-CZ" smtClean="0"/>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1830232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49A9C2-6029-4B1C-98B5-0C7D31A15916}" type="datetimeFigureOut">
              <a:rPr lang="cs-CZ" smtClean="0"/>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3402181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149A9C2-6029-4B1C-98B5-0C7D31A15916}" type="datetimeFigureOut">
              <a:rPr lang="cs-CZ" smtClean="0"/>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3396808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149A9C2-6029-4B1C-98B5-0C7D31A15916}" type="datetimeFigureOut">
              <a:rPr lang="cs-CZ" smtClean="0"/>
              <a:t>14.11.2013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657476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149A9C2-6029-4B1C-98B5-0C7D31A15916}" type="datetimeFigureOut">
              <a:rPr lang="cs-CZ" smtClean="0"/>
              <a:t>14.11.2013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1672987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149A9C2-6029-4B1C-98B5-0C7D31A15916}" type="datetimeFigureOut">
              <a:rPr lang="cs-CZ" smtClean="0"/>
              <a:t>14.11.2013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1496691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149A9C2-6029-4B1C-98B5-0C7D31A15916}" type="datetimeFigureOut">
              <a:rPr lang="cs-CZ" smtClean="0"/>
              <a:t>14.11.2013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305375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149A9C2-6029-4B1C-98B5-0C7D31A15916}" type="datetimeFigureOut">
              <a:rPr lang="cs-CZ" smtClean="0"/>
              <a:t>14.11.2013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318472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149A9C2-6029-4B1C-98B5-0C7D31A15916}" type="datetimeFigureOut">
              <a:rPr lang="cs-CZ" smtClean="0"/>
              <a:t>14.11.2013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1803952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49A9C2-6029-4B1C-98B5-0C7D31A15916}" type="datetimeFigureOut">
              <a:rPr lang="cs-CZ" smtClean="0"/>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2584507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49A9C2-6029-4B1C-98B5-0C7D31A15916}" type="datetimeFigureOut">
              <a:rPr lang="cs-CZ" smtClean="0"/>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747609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49A9C2-6029-4B1C-98B5-0C7D31A15916}" type="datetimeFigureOut">
              <a:rPr lang="cs-CZ" smtClean="0"/>
              <a:t>14.11.2013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F97F30-D0BA-4C2D-824A-21ABD09068E8}" type="slidenum">
              <a:rPr lang="cs-CZ" smtClean="0"/>
              <a:t>‹#›</a:t>
            </a:fld>
            <a:endParaRPr lang="cs-CZ"/>
          </a:p>
        </p:txBody>
      </p:sp>
    </p:spTree>
    <p:extLst>
      <p:ext uri="{BB962C8B-B14F-4D97-AF65-F5344CB8AC3E}">
        <p14:creationId xmlns:p14="http://schemas.microsoft.com/office/powerpoint/2010/main" val="21087839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2118" name="Group 70"/>
          <p:cNvGraphicFramePr>
            <a:graphicFrameLocks noGrp="1"/>
          </p:cNvGraphicFramePr>
          <p:nvPr>
            <p:extLst>
              <p:ext uri="{D42A27DB-BD31-4B8C-83A1-F6EECF244321}">
                <p14:modId xmlns:p14="http://schemas.microsoft.com/office/powerpoint/2010/main" val="2134285813"/>
              </p:ext>
            </p:extLst>
          </p:nvPr>
        </p:nvGraphicFramePr>
        <p:xfrm>
          <a:off x="750888" y="2060575"/>
          <a:ext cx="7559675" cy="3743325"/>
        </p:xfrm>
        <a:graphic>
          <a:graphicData uri="http://schemas.openxmlformats.org/drawingml/2006/table">
            <a:tbl>
              <a:tblPr/>
              <a:tblGrid>
                <a:gridCol w="2268537"/>
                <a:gridCol w="5291138"/>
              </a:tblGrid>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mn-lt"/>
                          <a:cs typeface="Arial" charset="0"/>
                        </a:rPr>
                        <a:t>Projekt MŠMT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mn-lt"/>
                          <a:cs typeface="Arial" charset="0"/>
                        </a:rPr>
                        <a:t>EU peníze středním školám</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mn-lt"/>
                          <a:cs typeface="Arial" charset="0"/>
                        </a:rPr>
                        <a:t>Název projektu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mn-lt"/>
                          <a:cs typeface="Arial" charset="0"/>
                        </a:rPr>
                        <a:t>ICT do života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mn-lt"/>
                          <a:cs typeface="Arial" charset="0"/>
                        </a:rPr>
                        <a:t>Registrační číslo projektu</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mn-lt"/>
                          <a:cs typeface="Arial" charset="0"/>
                        </a:rPr>
                        <a:t>CZ.1.07/1.5.00/34.0771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mn-lt"/>
                          <a:cs typeface="Arial" charset="0"/>
                        </a:rPr>
                        <a:t>Šablona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mn-lt"/>
                          <a:cs typeface="Arial" charset="0"/>
                        </a:rPr>
                        <a:t>III/2</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mn-lt"/>
                          <a:cs typeface="Arial" charset="0"/>
                        </a:rPr>
                        <a:t>Sada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rPr>
                        <a:t>31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Anotace</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mn-lt"/>
                          <a:cs typeface="Times New Roman" pitchFamily="18" charset="0"/>
                        </a:rPr>
                        <a:t>Rozdělení lepidel podle složek a teploty tuhnutí, technologie </a:t>
                      </a:r>
                      <a:r>
                        <a:rPr kumimoji="0" lang="cs-CZ" sz="1200" b="0" i="0" u="none" strike="noStrike" cap="none" normalizeH="0" baseline="0" dirty="0" smtClean="0">
                          <a:ln>
                            <a:noFill/>
                          </a:ln>
                          <a:solidFill>
                            <a:schemeClr val="tx1"/>
                          </a:solidFill>
                          <a:effectLst/>
                          <a:latin typeface="+mn-lt"/>
                          <a:cs typeface="Times New Roman" pitchFamily="18" charset="0"/>
                        </a:rPr>
                        <a:t>lepení</a:t>
                      </a:r>
                      <a:endParaRPr kumimoji="0" lang="cs-CZ" sz="1200" b="0" i="0" u="none" strike="noStrike" cap="none" normalizeH="0" baseline="0" dirty="0" smtClean="0">
                        <a:ln>
                          <a:noFill/>
                        </a:ln>
                        <a:solidFill>
                          <a:schemeClr val="tx1"/>
                        </a:solidFill>
                        <a:effectLst/>
                        <a:latin typeface="+mn-lt"/>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Klíčová slova</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mn-lt"/>
                        </a:rPr>
                        <a:t>Adheze, koheze, zkosený a drážkový spoj, </a:t>
                      </a:r>
                      <a:r>
                        <a:rPr kumimoji="0" lang="cs-CZ" sz="1200" b="0" i="0" u="none" strike="noStrike" cap="none" normalizeH="0" baseline="0" dirty="0" smtClean="0">
                          <a:ln>
                            <a:noFill/>
                          </a:ln>
                          <a:solidFill>
                            <a:schemeClr val="tx1"/>
                          </a:solidFill>
                          <a:effectLst/>
                          <a:latin typeface="+mn-lt"/>
                        </a:rPr>
                        <a:t>přeplátování</a:t>
                      </a:r>
                      <a:endParaRPr kumimoji="0" lang="cs-CZ" sz="1200" b="0" i="0" u="none" strike="noStrike" cap="none" normalizeH="0" baseline="0" dirty="0" smtClean="0">
                        <a:ln>
                          <a:noFill/>
                        </a:ln>
                        <a:solidFill>
                          <a:schemeClr val="tx1"/>
                        </a:solidFill>
                        <a:effectLst/>
                        <a:latin typeface="+mn-lt"/>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mn-lt"/>
                          <a:cs typeface="Arial" charset="0"/>
                        </a:rPr>
                        <a:t>Předmět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mn-lt"/>
                          <a:cs typeface="Arial" charset="0"/>
                        </a:rPr>
                        <a:t>Odborný výcvik</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mn-lt"/>
                          <a:cs typeface="Arial" charset="0"/>
                        </a:rPr>
                        <a:t>Autor, spoluautor  </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mn-lt"/>
                          <a:cs typeface="Arial" charset="0"/>
                        </a:rPr>
                        <a:t>Zdeněk Říha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Jazyk</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mn-lt"/>
                          <a:cs typeface="Times New Roman" pitchFamily="18" charset="0"/>
                        </a:rPr>
                        <a:t>Čeština</a:t>
                      </a:r>
                      <a:endParaRPr kumimoji="0" 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Druh učebního materiálu</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mn-lt"/>
                          <a:cs typeface="Times New Roman" pitchFamily="18" charset="0"/>
                        </a:rPr>
                        <a:t>Prezentace</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Potřebné pomůcky</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mn-lt"/>
                          <a:cs typeface="Times New Roman" pitchFamily="18" charset="0"/>
                        </a:rPr>
                        <a:t>PC, data projektor</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Druh interaktivity</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mn-lt"/>
                          <a:cs typeface="Times New Roman" pitchFamily="18" charset="0"/>
                        </a:rPr>
                        <a:t>Výklad pomocí prezentace</a:t>
                      </a:r>
                      <a:endParaRPr kumimoji="0" 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Stupeň a typ vzdělávání</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mn-lt"/>
                          <a:cs typeface="Times New Roman" pitchFamily="18" charset="0"/>
                        </a:rPr>
                        <a:t>Střední škola</a:t>
                      </a:r>
                      <a:endParaRPr kumimoji="0" 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Cílová skupina</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mn-lt"/>
                          <a:cs typeface="Times New Roman" pitchFamily="18" charset="0"/>
                        </a:rPr>
                        <a:t>1. ročník, žáci 15 - 16 let, 23-68-H/01 Mechanik opravář motorových vozidel</a:t>
                      </a:r>
                      <a:endParaRPr kumimoji="0" 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Speciální vzdělávací potřeby</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mn-lt"/>
                          <a:cs typeface="Times New Roman" pitchFamily="18" charset="0"/>
                        </a:rPr>
                        <a:t>Ne</a:t>
                      </a:r>
                      <a:endParaRPr kumimoji="0" 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mn-lt"/>
                          <a:cs typeface="Times New Roman" pitchFamily="18" charset="0"/>
                        </a:rPr>
                        <a:t>Zdroje</a:t>
                      </a:r>
                      <a:endParaRPr kumimoji="0" 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mn-lt"/>
                          <a:cs typeface="Times New Roman" pitchFamily="18" charset="0"/>
                        </a:rPr>
                        <a:t>Seznam viz poslední strana </a:t>
                      </a:r>
                      <a:endParaRPr kumimoji="0" 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2108" name="TextovéPole 9"/>
          <p:cNvSpPr txBox="1">
            <a:spLocks noChangeArrowheads="1"/>
          </p:cNvSpPr>
          <p:nvPr/>
        </p:nvSpPr>
        <p:spPr bwMode="auto">
          <a:xfrm>
            <a:off x="792163" y="992188"/>
            <a:ext cx="7559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2400" b="1" dirty="0" smtClean="0">
                <a:cs typeface="Arial" charset="0"/>
              </a:rPr>
              <a:t>Pájení</a:t>
            </a:r>
            <a:endParaRPr lang="cs-CZ" sz="2400" b="1" dirty="0">
              <a:cs typeface="Arial" charset="0"/>
            </a:endParaRPr>
          </a:p>
        </p:txBody>
      </p: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7BB75579-3477-4C3C-A955-4BC898651D7C}" type="slidenum">
              <a:rPr lang="cs-CZ" sz="1200">
                <a:solidFill>
                  <a:schemeClr val="tx1">
                    <a:tint val="75000"/>
                  </a:schemeClr>
                </a:solidFill>
                <a:latin typeface="+mn-lt"/>
              </a:rPr>
              <a:pPr algn="r" fontAlgn="auto">
                <a:spcBef>
                  <a:spcPts val="0"/>
                </a:spcBef>
                <a:spcAft>
                  <a:spcPts val="0"/>
                </a:spcAft>
                <a:defRPr/>
              </a:pPr>
              <a:t>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sp>
        <p:nvSpPr>
          <p:cNvPr id="2111" name="TextovéPole 12"/>
          <p:cNvSpPr txBox="1">
            <a:spLocks noChangeArrowheads="1"/>
          </p:cNvSpPr>
          <p:nvPr/>
        </p:nvSpPr>
        <p:spPr bwMode="auto">
          <a:xfrm>
            <a:off x="805184" y="1465141"/>
            <a:ext cx="756126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2400" b="1" smtClean="0"/>
              <a:t>VY_32_INOVACE_31_630</a:t>
            </a:r>
            <a:endParaRPr lang="cs-CZ" sz="2400" b="1" dirty="0">
              <a:cs typeface="Arial" charset="0"/>
            </a:endParaRPr>
          </a:p>
        </p:txBody>
      </p:sp>
      <p:pic>
        <p:nvPicPr>
          <p:cNvPr id="211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01816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4100" name="Zástupný symbol pro číslo snímku 14"/>
          <p:cNvSpPr>
            <a:spLocks noGrp="1"/>
          </p:cNvSpPr>
          <p:nvPr>
            <p:ph type="sldNum" sz="quarter" idx="12"/>
          </p:nvPr>
        </p:nvSpPr>
        <p:spPr>
          <a:xfrm>
            <a:off x="6480175" y="6335713"/>
            <a:ext cx="2133600" cy="365125"/>
          </a:xfrm>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7A7B114-F7CA-47AC-AF08-F032B32CCE81}" type="slidenum">
              <a:rPr lang="cs-CZ" smtClean="0"/>
              <a:pPr eaLnBrk="1" hangingPunct="1"/>
              <a:t>2</a:t>
            </a:fld>
            <a:endParaRPr lang="cs-CZ" smtClean="0"/>
          </a:p>
        </p:txBody>
      </p:sp>
      <p:sp>
        <p:nvSpPr>
          <p:cNvPr id="19" name="Nadpis 1"/>
          <p:cNvSpPr>
            <a:spLocks noGrp="1"/>
          </p:cNvSpPr>
          <p:nvPr>
            <p:ph type="ctrTitle"/>
          </p:nvPr>
        </p:nvSpPr>
        <p:spPr>
          <a:xfrm>
            <a:off x="3203575" y="144463"/>
            <a:ext cx="5653088" cy="730250"/>
          </a:xfrm>
        </p:spPr>
        <p:txBody>
          <a:bodyPr tIns="0">
            <a:normAutofit fontScale="90000"/>
          </a:bodyPr>
          <a:lstStyle/>
          <a:p>
            <a:pPr algn="r">
              <a:spcBef>
                <a:spcPts val="0"/>
              </a:spcBef>
              <a:defRPr/>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cs typeface="Arial" pitchFamily="34" charset="0"/>
              </a:rPr>
              <a:t/>
            </a:r>
            <a:br>
              <a:rPr lang="cs-CZ" sz="1600" dirty="0" smtClean="0">
                <a:solidFill>
                  <a:srgbClr val="02283F"/>
                </a:solidFill>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ovéPole 1"/>
          <p:cNvSpPr txBox="1"/>
          <p:nvPr/>
        </p:nvSpPr>
        <p:spPr>
          <a:xfrm>
            <a:off x="611560" y="1340768"/>
            <a:ext cx="7848872" cy="523220"/>
          </a:xfrm>
          <a:prstGeom prst="rect">
            <a:avLst/>
          </a:prstGeom>
          <a:noFill/>
        </p:spPr>
        <p:txBody>
          <a:bodyPr wrap="square" rtlCol="0">
            <a:spAutoFit/>
          </a:bodyPr>
          <a:lstStyle/>
          <a:p>
            <a:pPr algn="ctr"/>
            <a:r>
              <a:rPr lang="cs-CZ" sz="2800" b="1" dirty="0" smtClean="0"/>
              <a:t>Nerozebíratelné spoje</a:t>
            </a:r>
            <a:endParaRPr lang="cs-CZ" sz="2800" b="1" dirty="0"/>
          </a:p>
        </p:txBody>
      </p:sp>
      <p:sp>
        <p:nvSpPr>
          <p:cNvPr id="4" name="TextovéPole 3"/>
          <p:cNvSpPr txBox="1"/>
          <p:nvPr/>
        </p:nvSpPr>
        <p:spPr>
          <a:xfrm>
            <a:off x="1547664" y="2348880"/>
            <a:ext cx="6048672" cy="2215991"/>
          </a:xfrm>
          <a:prstGeom prst="rect">
            <a:avLst/>
          </a:prstGeom>
          <a:noFill/>
        </p:spPr>
        <p:txBody>
          <a:bodyPr wrap="square" rtlCol="0">
            <a:spAutoFit/>
          </a:bodyPr>
          <a:lstStyle/>
          <a:p>
            <a:pPr algn="ctr"/>
            <a:endParaRPr lang="cs-CZ" sz="6000" b="1" dirty="0" smtClean="0">
              <a:cs typeface="Arial" charset="0"/>
            </a:endParaRPr>
          </a:p>
          <a:p>
            <a:pPr algn="ctr"/>
            <a:r>
              <a:rPr lang="cs-CZ" sz="6000" b="1" dirty="0" smtClean="0">
                <a:cs typeface="Arial" charset="0"/>
              </a:rPr>
              <a:t>PÁJENÍ</a:t>
            </a:r>
          </a:p>
          <a:p>
            <a:endParaRPr lang="cs-CZ" dirty="0"/>
          </a:p>
        </p:txBody>
      </p:sp>
    </p:spTree>
    <p:extLst>
      <p:ext uri="{BB962C8B-B14F-4D97-AF65-F5344CB8AC3E}">
        <p14:creationId xmlns:p14="http://schemas.microsoft.com/office/powerpoint/2010/main" val="15270467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9" name="TextovéPole 1"/>
          <p:cNvSpPr txBox="1">
            <a:spLocks noChangeArrowheads="1"/>
          </p:cNvSpPr>
          <p:nvPr/>
        </p:nvSpPr>
        <p:spPr bwMode="auto">
          <a:xfrm>
            <a:off x="3782308" y="1891137"/>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1" name="Rectangle 2"/>
          <p:cNvSpPr txBox="1">
            <a:spLocks noChangeArrowheads="1"/>
          </p:cNvSpPr>
          <p:nvPr/>
        </p:nvSpPr>
        <p:spPr>
          <a:xfrm>
            <a:off x="457200" y="1052513"/>
            <a:ext cx="8229600" cy="504825"/>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Princip pájení</a:t>
            </a:r>
          </a:p>
        </p:txBody>
      </p:sp>
      <p:sp>
        <p:nvSpPr>
          <p:cNvPr id="12" name="Rectangle 3"/>
          <p:cNvSpPr txBox="1">
            <a:spLocks noChangeArrowheads="1"/>
          </p:cNvSpPr>
          <p:nvPr/>
        </p:nvSpPr>
        <p:spPr>
          <a:xfrm>
            <a:off x="457200" y="1600200"/>
            <a:ext cx="8229600" cy="452596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cs-CZ" dirty="0" smtClean="0"/>
              <a:t>	</a:t>
            </a:r>
            <a:r>
              <a:rPr lang="cs-CZ" sz="2400" b="1" dirty="0" smtClean="0"/>
              <a:t>Pájení je nerozebíratelné spojení součástí roztavenými kovovými slitinami – pájkami.</a:t>
            </a:r>
          </a:p>
          <a:p>
            <a:pPr>
              <a:buFontTx/>
              <a:buNone/>
            </a:pPr>
            <a:endParaRPr lang="cs-CZ" sz="2400" b="1" dirty="0" smtClean="0"/>
          </a:p>
          <a:p>
            <a:pPr>
              <a:buFontTx/>
              <a:buNone/>
            </a:pPr>
            <a:r>
              <a:rPr lang="cs-CZ" sz="2400" b="1" dirty="0" smtClean="0"/>
              <a:t>	Pájka má odlišné chemické složení a nižší teplotu tavení než základní materiál.</a:t>
            </a:r>
          </a:p>
          <a:p>
            <a:pPr>
              <a:buFontTx/>
              <a:buNone/>
            </a:pPr>
            <a:endParaRPr lang="cs-CZ" sz="2400" b="1" dirty="0" smtClean="0"/>
          </a:p>
          <a:p>
            <a:pPr>
              <a:buFontTx/>
              <a:buNone/>
            </a:pPr>
            <a:r>
              <a:rPr lang="cs-CZ" sz="2400" b="1" dirty="0" smtClean="0"/>
              <a:t>	Při pájení nedochází k natavení základního materiálu.</a:t>
            </a:r>
          </a:p>
          <a:p>
            <a:pPr>
              <a:buFontTx/>
              <a:buNone/>
            </a:pPr>
            <a:endParaRPr lang="cs-CZ" sz="2400" b="1" dirty="0" smtClean="0"/>
          </a:p>
          <a:p>
            <a:pPr>
              <a:buFontTx/>
              <a:buNone/>
            </a:pPr>
            <a:r>
              <a:rPr lang="cs-CZ" sz="2400" b="1" dirty="0" smtClean="0"/>
              <a:t>	Podstatou pájení je difúze – pronikání roztavené pájka do povrchových vrstev základního materiálu.</a:t>
            </a:r>
          </a:p>
        </p:txBody>
      </p:sp>
    </p:spTree>
    <p:extLst>
      <p:ext uri="{BB962C8B-B14F-4D97-AF65-F5344CB8AC3E}">
        <p14:creationId xmlns:p14="http://schemas.microsoft.com/office/powerpoint/2010/main" val="1048054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55E3B2A-9520-4CCC-A89F-6455F25FB3CD}" type="slidenum">
              <a:rPr lang="cs-CZ" sz="1200">
                <a:solidFill>
                  <a:schemeClr val="tx1">
                    <a:tint val="75000"/>
                  </a:schemeClr>
                </a:solidFill>
                <a:latin typeface="+mn-lt"/>
              </a:rPr>
              <a:pPr algn="r" fontAlgn="auto">
                <a:spcBef>
                  <a:spcPts val="0"/>
                </a:spcBef>
                <a:spcAft>
                  <a:spcPts val="0"/>
                </a:spcAft>
                <a:defRPr/>
              </a:pPr>
              <a:t>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1639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3" name="TextovéPole 1"/>
          <p:cNvSpPr txBox="1">
            <a:spLocks noChangeArrowheads="1"/>
          </p:cNvSpPr>
          <p:nvPr/>
        </p:nvSpPr>
        <p:spPr bwMode="auto">
          <a:xfrm>
            <a:off x="3512075"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3" name="Rectangle 2"/>
          <p:cNvSpPr txBox="1">
            <a:spLocks noChangeArrowheads="1"/>
          </p:cNvSpPr>
          <p:nvPr/>
        </p:nvSpPr>
        <p:spPr>
          <a:xfrm>
            <a:off x="755576" y="1028700"/>
            <a:ext cx="7931224"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2800" b="1" dirty="0" smtClean="0">
                <a:solidFill>
                  <a:srgbClr val="0033CC"/>
                </a:solidFill>
              </a:rPr>
              <a:t>     Výhody pájení</a:t>
            </a:r>
            <a:r>
              <a:rPr lang="cs-CZ" sz="2800" b="1" dirty="0" smtClean="0"/>
              <a:t>		         </a:t>
            </a:r>
            <a:r>
              <a:rPr lang="cs-CZ" sz="2800" b="1" dirty="0" smtClean="0">
                <a:solidFill>
                  <a:srgbClr val="FF0000"/>
                </a:solidFill>
              </a:rPr>
              <a:t>Nevýhody </a:t>
            </a:r>
            <a:r>
              <a:rPr lang="cs-CZ" sz="2800" b="1" dirty="0">
                <a:solidFill>
                  <a:srgbClr val="FF0000"/>
                </a:solidFill>
              </a:rPr>
              <a:t>pájení</a:t>
            </a:r>
          </a:p>
          <a:p>
            <a:pPr algn="l"/>
            <a:endParaRPr lang="cs-CZ" sz="2800" b="1" dirty="0"/>
          </a:p>
        </p:txBody>
      </p:sp>
      <p:sp>
        <p:nvSpPr>
          <p:cNvPr id="17" name="Rectangle 3"/>
          <p:cNvSpPr txBox="1">
            <a:spLocks noChangeArrowheads="1"/>
          </p:cNvSpPr>
          <p:nvPr/>
        </p:nvSpPr>
        <p:spPr>
          <a:xfrm>
            <a:off x="4520942" y="1688641"/>
            <a:ext cx="4114800" cy="434908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cs-CZ" sz="2000" dirty="0" smtClean="0"/>
              <a:t>	</a:t>
            </a:r>
            <a:r>
              <a:rPr lang="cs-CZ" sz="2000" b="1" dirty="0" smtClean="0"/>
              <a:t>Pevnost spoje je nižší než u svařování.</a:t>
            </a:r>
          </a:p>
          <a:p>
            <a:pPr>
              <a:buFontTx/>
              <a:buNone/>
            </a:pPr>
            <a:r>
              <a:rPr lang="cs-CZ" sz="2000" b="1" dirty="0" smtClean="0"/>
              <a:t>	</a:t>
            </a:r>
          </a:p>
          <a:p>
            <a:pPr>
              <a:buFontTx/>
              <a:buNone/>
            </a:pPr>
            <a:r>
              <a:rPr lang="cs-CZ" sz="2000" b="1" dirty="0" smtClean="0"/>
              <a:t>	Vzhledem k odlišnému složení základního materiálu a pájky je v místě spojení nebezpečí vzniku elektrochemické koroze.</a:t>
            </a:r>
          </a:p>
          <a:p>
            <a:pPr>
              <a:buFontTx/>
              <a:buNone/>
            </a:pPr>
            <a:endParaRPr lang="cs-CZ" sz="2000" b="1" dirty="0" smtClean="0"/>
          </a:p>
          <a:p>
            <a:pPr>
              <a:buFontTx/>
              <a:buNone/>
            </a:pPr>
            <a:r>
              <a:rPr lang="cs-CZ" sz="2000" b="1" dirty="0" smtClean="0"/>
              <a:t>	Pro kvalitu spoje je důležitá šířka spáry mezi spojovanými částmi a proto je důležitá přesnost přípravy spoje.</a:t>
            </a:r>
          </a:p>
        </p:txBody>
      </p:sp>
      <p:sp>
        <p:nvSpPr>
          <p:cNvPr id="18" name="Rectangle 3"/>
          <p:cNvSpPr txBox="1">
            <a:spLocks noChangeArrowheads="1"/>
          </p:cNvSpPr>
          <p:nvPr/>
        </p:nvSpPr>
        <p:spPr>
          <a:xfrm>
            <a:off x="457200" y="1600200"/>
            <a:ext cx="4114800" cy="452596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cs-CZ" dirty="0" smtClean="0"/>
              <a:t>	</a:t>
            </a:r>
            <a:r>
              <a:rPr lang="cs-CZ" sz="2000" b="1" dirty="0" smtClean="0"/>
              <a:t>Tímto způsobem lze spojovat běžné kovy, sklo i plasty.</a:t>
            </a:r>
          </a:p>
          <a:p>
            <a:pPr>
              <a:buFontTx/>
              <a:buNone/>
            </a:pPr>
            <a:endParaRPr lang="cs-CZ" sz="2000" b="1" dirty="0" smtClean="0"/>
          </a:p>
          <a:p>
            <a:pPr>
              <a:buFontTx/>
              <a:buNone/>
            </a:pPr>
            <a:r>
              <a:rPr lang="cs-CZ" sz="2000" b="1" dirty="0" smtClean="0"/>
              <a:t>	Napětí a deformace materiálů jsou vlivem nižších teplot daleko menší než u svařování.</a:t>
            </a:r>
          </a:p>
          <a:p>
            <a:pPr>
              <a:buFontTx/>
              <a:buNone/>
            </a:pPr>
            <a:endParaRPr lang="cs-CZ" sz="2000" b="1" dirty="0" smtClean="0"/>
          </a:p>
          <a:p>
            <a:pPr>
              <a:buFontTx/>
              <a:buNone/>
            </a:pPr>
            <a:r>
              <a:rPr lang="cs-CZ" sz="2000" b="1" dirty="0" smtClean="0"/>
              <a:t>	Pájené spoje jsou vodotěsné a elektricky i tepelně vodivé.</a:t>
            </a:r>
          </a:p>
          <a:p>
            <a:pPr>
              <a:buFontTx/>
              <a:buNone/>
            </a:pPr>
            <a:endParaRPr lang="cs-CZ" sz="2400" b="1" dirty="0" smtClean="0"/>
          </a:p>
          <a:p>
            <a:pPr>
              <a:buFontTx/>
              <a:buNone/>
            </a:pPr>
            <a:r>
              <a:rPr lang="cs-CZ" sz="2400" b="1" dirty="0" smtClean="0"/>
              <a:t>	</a:t>
            </a:r>
            <a:r>
              <a:rPr lang="cs-CZ" sz="2000" b="1" dirty="0" smtClean="0"/>
              <a:t>Nižší teploty šetří čas i energii.</a:t>
            </a:r>
          </a:p>
        </p:txBody>
      </p:sp>
    </p:spTree>
    <p:extLst>
      <p:ext uri="{BB962C8B-B14F-4D97-AF65-F5344CB8AC3E}">
        <p14:creationId xmlns:p14="http://schemas.microsoft.com/office/powerpoint/2010/main" val="11595583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4100" name="Zástupný symbol pro číslo snímku 14"/>
          <p:cNvSpPr>
            <a:spLocks noGrp="1"/>
          </p:cNvSpPr>
          <p:nvPr>
            <p:ph type="sldNum" sz="quarter" idx="12"/>
          </p:nvPr>
        </p:nvSpPr>
        <p:spPr>
          <a:xfrm>
            <a:off x="6480175" y="6335713"/>
            <a:ext cx="2133600" cy="365125"/>
          </a:xfrm>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7A7B114-F7CA-47AC-AF08-F032B32CCE81}" type="slidenum">
              <a:rPr lang="cs-CZ" smtClean="0"/>
              <a:pPr eaLnBrk="1" hangingPunct="1"/>
              <a:t>5</a:t>
            </a:fld>
            <a:endParaRPr lang="cs-CZ" smtClean="0"/>
          </a:p>
        </p:txBody>
      </p:sp>
      <p:sp>
        <p:nvSpPr>
          <p:cNvPr id="19" name="Nadpis 1"/>
          <p:cNvSpPr>
            <a:spLocks noGrp="1"/>
          </p:cNvSpPr>
          <p:nvPr>
            <p:ph type="ctrTitle"/>
          </p:nvPr>
        </p:nvSpPr>
        <p:spPr>
          <a:xfrm>
            <a:off x="3203575" y="144463"/>
            <a:ext cx="5653088" cy="730250"/>
          </a:xfrm>
        </p:spPr>
        <p:txBody>
          <a:bodyPr tIns="0">
            <a:normAutofit fontScale="90000"/>
          </a:bodyPr>
          <a:lstStyle/>
          <a:p>
            <a:pPr algn="r">
              <a:spcBef>
                <a:spcPts val="0"/>
              </a:spcBef>
              <a:defRPr/>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cs typeface="Arial" pitchFamily="34" charset="0"/>
              </a:rPr>
              <a:t/>
            </a:r>
            <a:br>
              <a:rPr lang="cs-CZ" sz="1600" dirty="0" smtClean="0">
                <a:solidFill>
                  <a:srgbClr val="02283F"/>
                </a:solidFill>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457200" y="1124744"/>
            <a:ext cx="8229600" cy="5715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Pájení naměkko</a:t>
            </a:r>
          </a:p>
        </p:txBody>
      </p:sp>
      <p:sp>
        <p:nvSpPr>
          <p:cNvPr id="10" name="Rectangle 3"/>
          <p:cNvSpPr txBox="1">
            <a:spLocks noChangeArrowheads="1"/>
          </p:cNvSpPr>
          <p:nvPr/>
        </p:nvSpPr>
        <p:spPr>
          <a:xfrm>
            <a:off x="457200" y="2564905"/>
            <a:ext cx="8229600" cy="3024336"/>
          </a:xfrm>
          <a:prstGeom prst="rect">
            <a:avLst/>
          </a:prstGeom>
        </p:spPr>
        <p:txBody>
          <a:bodyPr vert="horz" lIns="91440" tIns="45720" rIns="91440" bIns="45720" rtlCol="0">
            <a:normAutofit fontScale="85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80000"/>
              </a:lnSpc>
              <a:buFontTx/>
              <a:buNone/>
            </a:pPr>
            <a:r>
              <a:rPr lang="cs-CZ" sz="2800" b="1" dirty="0" smtClean="0"/>
              <a:t>	</a:t>
            </a:r>
          </a:p>
          <a:p>
            <a:pPr>
              <a:lnSpc>
                <a:spcPct val="80000"/>
              </a:lnSpc>
            </a:pPr>
            <a:r>
              <a:rPr lang="cs-CZ" sz="2800" b="1" dirty="0">
                <a:solidFill>
                  <a:schemeClr val="tx1"/>
                </a:solidFill>
              </a:rPr>
              <a:t>Pájením naměkko se dosahuje pevného spojení nebo doplnění kovových součástí za tepla různými snadno tavitelnými kovy (pájkami). Pájením naměkko se spojují stykové plochy součástí z plechů a trubek, elektrické vodiče apod</a:t>
            </a:r>
            <a:r>
              <a:rPr lang="cs-CZ" sz="2800" b="1" dirty="0" smtClean="0">
                <a:solidFill>
                  <a:schemeClr val="tx1"/>
                </a:solidFill>
              </a:rPr>
              <a:t>.</a:t>
            </a:r>
          </a:p>
          <a:p>
            <a:pPr>
              <a:lnSpc>
                <a:spcPct val="80000"/>
              </a:lnSpc>
            </a:pPr>
            <a:endParaRPr lang="cs-CZ" sz="2800" b="1" dirty="0">
              <a:solidFill>
                <a:schemeClr val="tx1"/>
              </a:solidFill>
            </a:endParaRPr>
          </a:p>
          <a:p>
            <a:pPr>
              <a:lnSpc>
                <a:spcPct val="80000"/>
              </a:lnSpc>
            </a:pPr>
            <a:r>
              <a:rPr lang="cs-CZ" sz="2800" b="1" dirty="0">
                <a:solidFill>
                  <a:schemeClr val="tx1"/>
                </a:solidFill>
              </a:rPr>
              <a:t>Pevnost pájeného spoje v tahu je 80 </a:t>
            </a:r>
            <a:r>
              <a:rPr lang="cs-CZ" sz="2800" b="1" dirty="0" err="1">
                <a:solidFill>
                  <a:schemeClr val="tx1"/>
                </a:solidFill>
              </a:rPr>
              <a:t>MPa</a:t>
            </a:r>
            <a:r>
              <a:rPr lang="cs-CZ" sz="2800" b="1" dirty="0">
                <a:solidFill>
                  <a:schemeClr val="tx1"/>
                </a:solidFill>
              </a:rPr>
              <a:t>, </a:t>
            </a:r>
          </a:p>
          <a:p>
            <a:pPr>
              <a:lnSpc>
                <a:spcPct val="80000"/>
              </a:lnSpc>
            </a:pPr>
            <a:r>
              <a:rPr lang="cs-CZ" sz="2800" b="1" dirty="0">
                <a:solidFill>
                  <a:schemeClr val="tx1"/>
                </a:solidFill>
              </a:rPr>
              <a:t>ve střihu 40 </a:t>
            </a:r>
            <a:r>
              <a:rPr lang="cs-CZ" sz="2800" b="1" dirty="0" err="1">
                <a:solidFill>
                  <a:schemeClr val="tx1"/>
                </a:solidFill>
              </a:rPr>
              <a:t>MPa</a:t>
            </a:r>
            <a:r>
              <a:rPr lang="cs-CZ" sz="2800" b="1" dirty="0">
                <a:solidFill>
                  <a:schemeClr val="tx1"/>
                </a:solidFill>
              </a:rPr>
              <a:t>.</a:t>
            </a:r>
          </a:p>
          <a:p>
            <a:pPr>
              <a:lnSpc>
                <a:spcPct val="80000"/>
              </a:lnSpc>
              <a:buFontTx/>
              <a:buNone/>
            </a:pPr>
            <a:endParaRPr lang="cs-CZ" sz="2800" b="1" dirty="0" smtClean="0"/>
          </a:p>
          <a:p>
            <a:pPr>
              <a:lnSpc>
                <a:spcPct val="80000"/>
              </a:lnSpc>
              <a:buFontTx/>
              <a:buNone/>
            </a:pPr>
            <a:r>
              <a:rPr lang="cs-CZ" sz="2800" b="1" dirty="0" smtClean="0"/>
              <a:t>	</a:t>
            </a:r>
            <a:endParaRPr lang="cs-CZ" sz="2800" dirty="0" smtClean="0"/>
          </a:p>
        </p:txBody>
      </p:sp>
    </p:spTree>
    <p:extLst>
      <p:ext uri="{BB962C8B-B14F-4D97-AF65-F5344CB8AC3E}">
        <p14:creationId xmlns:p14="http://schemas.microsoft.com/office/powerpoint/2010/main" val="32021875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4" name="Rectangle 2"/>
          <p:cNvSpPr txBox="1">
            <a:spLocks noChangeArrowheads="1"/>
          </p:cNvSpPr>
          <p:nvPr/>
        </p:nvSpPr>
        <p:spPr>
          <a:xfrm>
            <a:off x="457200" y="1102519"/>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Pájení</a:t>
            </a:r>
          </a:p>
        </p:txBody>
      </p:sp>
      <p:sp>
        <p:nvSpPr>
          <p:cNvPr id="17" name="Rectangle 3"/>
          <p:cNvSpPr txBox="1">
            <a:spLocks noChangeArrowheads="1"/>
          </p:cNvSpPr>
          <p:nvPr/>
        </p:nvSpPr>
        <p:spPr>
          <a:xfrm>
            <a:off x="423987" y="1915319"/>
            <a:ext cx="8229600" cy="3961954"/>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0000"/>
              </a:lnSpc>
              <a:buFontTx/>
              <a:buNone/>
            </a:pPr>
            <a:r>
              <a:rPr lang="cs-CZ" sz="2400" b="1" smtClean="0"/>
              <a:t>	</a:t>
            </a:r>
          </a:p>
          <a:p>
            <a:pPr algn="just">
              <a:lnSpc>
                <a:spcPct val="80000"/>
              </a:lnSpc>
              <a:buFontTx/>
              <a:buNone/>
            </a:pPr>
            <a:r>
              <a:rPr lang="cs-CZ" sz="2400" b="1" smtClean="0"/>
              <a:t>	Měkké pájky</a:t>
            </a:r>
            <a:r>
              <a:rPr lang="cs-CZ" sz="2400" smtClean="0"/>
              <a:t> </a:t>
            </a:r>
            <a:r>
              <a:rPr lang="cs-CZ" sz="2400" b="1" smtClean="0"/>
              <a:t>jsou slitiny cínu a olova a jsou normalizovány ve složení cínu od 33 do 99 %. </a:t>
            </a:r>
          </a:p>
          <a:p>
            <a:pPr algn="just">
              <a:lnSpc>
                <a:spcPct val="80000"/>
              </a:lnSpc>
              <a:buFontTx/>
              <a:buNone/>
            </a:pPr>
            <a:r>
              <a:rPr lang="cs-CZ" sz="2400" b="1" smtClean="0"/>
              <a:t>	Např. pájka označená Sn 40-Pb znamená, že obsahuje 40% Sn a zbytek je olovo.</a:t>
            </a:r>
          </a:p>
          <a:p>
            <a:pPr algn="just">
              <a:lnSpc>
                <a:spcPct val="80000"/>
              </a:lnSpc>
              <a:buFontTx/>
              <a:buNone/>
            </a:pPr>
            <a:endParaRPr lang="cs-CZ" sz="2400" b="1" smtClean="0"/>
          </a:p>
          <a:p>
            <a:pPr algn="just">
              <a:lnSpc>
                <a:spcPct val="80000"/>
              </a:lnSpc>
              <a:buFontTx/>
              <a:buNone/>
            </a:pPr>
            <a:r>
              <a:rPr lang="cs-CZ" sz="2400" b="1" smtClean="0"/>
              <a:t>	Měkké pájky se dodávají ve formách tyčí, pásků nebo jako dutý drát naplněný tavidlem. Teplota tavení</a:t>
            </a:r>
            <a:r>
              <a:rPr lang="cs-CZ" sz="2400" smtClean="0"/>
              <a:t> </a:t>
            </a:r>
            <a:r>
              <a:rPr lang="cs-CZ" sz="2400" b="1" smtClean="0"/>
              <a:t>měkkých pájek je od 180 do 240 °C, jejich pevnost je od 7-9 kp/mm</a:t>
            </a:r>
            <a:r>
              <a:rPr lang="cs-CZ" sz="2400" b="1" baseline="30000" smtClean="0"/>
              <a:t>2</a:t>
            </a:r>
            <a:r>
              <a:rPr lang="cs-CZ" sz="2400" b="1" smtClean="0"/>
              <a:t>. Přidáním vizmutu nebo kadmia lze snížit jejich teplotu tání ale na  úkor pevnosti.</a:t>
            </a:r>
          </a:p>
          <a:p>
            <a:pPr algn="just">
              <a:lnSpc>
                <a:spcPct val="80000"/>
              </a:lnSpc>
            </a:pPr>
            <a:endParaRPr lang="cs-CZ" sz="2400" b="1" smtClean="0"/>
          </a:p>
          <a:p>
            <a:pPr>
              <a:lnSpc>
                <a:spcPct val="80000"/>
              </a:lnSpc>
            </a:pPr>
            <a:endParaRPr lang="cs-CZ" sz="2000" dirty="0" smtClean="0"/>
          </a:p>
        </p:txBody>
      </p:sp>
    </p:spTree>
    <p:extLst>
      <p:ext uri="{BB962C8B-B14F-4D97-AF65-F5344CB8AC3E}">
        <p14:creationId xmlns:p14="http://schemas.microsoft.com/office/powerpoint/2010/main" val="34208975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1" name="Rectangle 2"/>
          <p:cNvSpPr txBox="1">
            <a:spLocks noChangeArrowheads="1"/>
          </p:cNvSpPr>
          <p:nvPr/>
        </p:nvSpPr>
        <p:spPr>
          <a:xfrm>
            <a:off x="425133" y="1052513"/>
            <a:ext cx="41148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Pájka</a:t>
            </a:r>
          </a:p>
        </p:txBody>
      </p:sp>
      <p:sp>
        <p:nvSpPr>
          <p:cNvPr id="13" name="Rectangle 3"/>
          <p:cNvSpPr txBox="1">
            <a:spLocks noChangeArrowheads="1"/>
          </p:cNvSpPr>
          <p:nvPr/>
        </p:nvSpPr>
        <p:spPr>
          <a:xfrm>
            <a:off x="457200" y="1196975"/>
            <a:ext cx="4258816" cy="439226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lnSpc>
                <a:spcPct val="90000"/>
              </a:lnSpc>
              <a:buFontTx/>
              <a:buNone/>
            </a:pPr>
            <a:endParaRPr lang="cs-CZ" sz="2800" b="1" dirty="0" smtClean="0"/>
          </a:p>
          <a:p>
            <a:pPr algn="ctr">
              <a:lnSpc>
                <a:spcPct val="90000"/>
              </a:lnSpc>
              <a:buFontTx/>
              <a:buNone/>
            </a:pPr>
            <a:endParaRPr lang="cs-CZ" sz="2400" b="1" dirty="0" smtClean="0"/>
          </a:p>
          <a:p>
            <a:pPr algn="ctr">
              <a:lnSpc>
                <a:spcPct val="90000"/>
              </a:lnSpc>
              <a:buFontTx/>
              <a:buNone/>
            </a:pPr>
            <a:r>
              <a:rPr lang="cs-CZ" sz="2400" b="1" dirty="0"/>
              <a:t> </a:t>
            </a:r>
            <a:r>
              <a:rPr lang="cs-CZ" sz="2400" b="1" dirty="0" smtClean="0"/>
              <a:t>    </a:t>
            </a:r>
            <a:r>
              <a:rPr lang="cs-CZ" sz="2800" b="1" dirty="0" smtClean="0"/>
              <a:t>Pájka </a:t>
            </a:r>
            <a:r>
              <a:rPr lang="cs-CZ" sz="2400" b="1" dirty="0" smtClean="0"/>
              <a:t>je většinou směs lehce tavitelných kovů, které při pájení vyplní mezery mezi spojovanými díly. Protože se pájené součásti nesmí sami roztavit, musí být teplota tavení pájky nižší, než je teplota tání kovu. </a:t>
            </a:r>
          </a:p>
          <a:p>
            <a:pPr>
              <a:lnSpc>
                <a:spcPct val="90000"/>
              </a:lnSpc>
            </a:pPr>
            <a:endParaRPr lang="cs-CZ" sz="2800" dirty="0" smtClean="0"/>
          </a:p>
        </p:txBody>
      </p:sp>
      <p:pic>
        <p:nvPicPr>
          <p:cNvPr id="1026" name="Picture 2" descr="E:\DCIM\100OLYMP\P6080072.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0060" t="15872" r="11009" b="44805"/>
          <a:stretch/>
        </p:blipFill>
        <p:spPr bwMode="auto">
          <a:xfrm rot="16200000" flipH="1" flipV="1">
            <a:off x="4926720" y="2349942"/>
            <a:ext cx="4524492" cy="2198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8064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4" name="Rectangle 2"/>
          <p:cNvSpPr txBox="1">
            <a:spLocks noChangeArrowheads="1"/>
          </p:cNvSpPr>
          <p:nvPr/>
        </p:nvSpPr>
        <p:spPr>
          <a:xfrm>
            <a:off x="430960" y="1102519"/>
            <a:ext cx="82296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Pájedlo</a:t>
            </a:r>
          </a:p>
        </p:txBody>
      </p:sp>
      <p:pic>
        <p:nvPicPr>
          <p:cNvPr id="17" name="Picture 5" descr="P326000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a:xfrm>
            <a:off x="971599" y="3897625"/>
            <a:ext cx="2736876" cy="20526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8" name="Picture 8" descr="P326000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71600" y="1890385"/>
            <a:ext cx="2736875" cy="2052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Rectangle 4"/>
          <p:cNvSpPr txBox="1">
            <a:spLocks noChangeArrowheads="1"/>
          </p:cNvSpPr>
          <p:nvPr/>
        </p:nvSpPr>
        <p:spPr>
          <a:xfrm>
            <a:off x="4211960" y="1674019"/>
            <a:ext cx="4038600" cy="417591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0000"/>
              </a:lnSpc>
            </a:pPr>
            <a:endParaRPr lang="cs-CZ" sz="2400" b="1" dirty="0" smtClean="0"/>
          </a:p>
          <a:p>
            <a:pPr algn="ctr">
              <a:lnSpc>
                <a:spcPct val="80000"/>
              </a:lnSpc>
              <a:buFontTx/>
              <a:buNone/>
            </a:pPr>
            <a:r>
              <a:rPr lang="cs-CZ" sz="2400" b="1" dirty="0" smtClean="0"/>
              <a:t>	Pájedla jsou nástroje s jejichž pomocí se provádí spojení materiálů. Dnes jsou používána pájedla s vlastním zdrojem tepla, nejčastěji jako plynová (horní obr.) nebo elektrická (dolní obr.). V domácích dílnách ještě přetrvávají v malém množství pájedla na tekutá paliva (líh, benzín, petrolej), tzv. opalovací lampy.</a:t>
            </a:r>
          </a:p>
        </p:txBody>
      </p:sp>
    </p:spTree>
    <p:extLst>
      <p:ext uri="{BB962C8B-B14F-4D97-AF65-F5344CB8AC3E}">
        <p14:creationId xmlns:p14="http://schemas.microsoft.com/office/powerpoint/2010/main" val="34208975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2" name="Rectangle 2"/>
          <p:cNvSpPr txBox="1">
            <a:spLocks noChangeArrowheads="1"/>
          </p:cNvSpPr>
          <p:nvPr/>
        </p:nvSpPr>
        <p:spPr>
          <a:xfrm>
            <a:off x="457200" y="1102519"/>
            <a:ext cx="82296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Druhy pájedel</a:t>
            </a:r>
          </a:p>
        </p:txBody>
      </p:sp>
      <p:pic>
        <p:nvPicPr>
          <p:cNvPr id="13" name="Picture 4" descr="skenovat002"/>
          <p:cNvPicPr>
            <a:picLocks noChangeAspect="1" noChangeArrowheads="1"/>
          </p:cNvPicPr>
          <p:nvPr/>
        </p:nvPicPr>
        <p:blipFill rotWithShape="1">
          <a:blip r:embed="rId4">
            <a:extLst>
              <a:ext uri="{28A0092B-C50C-407E-A947-70E740481C1C}">
                <a14:useLocalDpi xmlns:a14="http://schemas.microsoft.com/office/drawing/2010/main" val="0"/>
              </a:ext>
            </a:extLst>
          </a:blip>
          <a:srcRect l="7981" t="23357" r="11110" b="22486"/>
          <a:stretch/>
        </p:blipFill>
        <p:spPr>
          <a:xfrm>
            <a:off x="1176413" y="1844824"/>
            <a:ext cx="6614556" cy="39879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291048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6" name="Rectangle 2"/>
          <p:cNvSpPr txBox="1">
            <a:spLocks noChangeArrowheads="1"/>
          </p:cNvSpPr>
          <p:nvPr/>
        </p:nvSpPr>
        <p:spPr>
          <a:xfrm>
            <a:off x="457200" y="1102519"/>
            <a:ext cx="82296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Příprava před pájením</a:t>
            </a:r>
          </a:p>
        </p:txBody>
      </p:sp>
      <p:sp>
        <p:nvSpPr>
          <p:cNvPr id="17" name="Rectangle 3"/>
          <p:cNvSpPr txBox="1">
            <a:spLocks noChangeArrowheads="1"/>
          </p:cNvSpPr>
          <p:nvPr/>
        </p:nvSpPr>
        <p:spPr>
          <a:xfrm>
            <a:off x="457200" y="1600200"/>
            <a:ext cx="8229600" cy="452596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cs-CZ" sz="2400" b="1" dirty="0" smtClean="0"/>
              <a:t>	</a:t>
            </a:r>
          </a:p>
          <a:p>
            <a:pPr algn="just">
              <a:buFontTx/>
              <a:buNone/>
            </a:pPr>
            <a:r>
              <a:rPr lang="cs-CZ" sz="2400" b="1" dirty="0" smtClean="0"/>
              <a:t>	Při pájení na </a:t>
            </a:r>
            <a:r>
              <a:rPr lang="cs-CZ" sz="2400" b="1" dirty="0" err="1" smtClean="0"/>
              <a:t>měkko</a:t>
            </a:r>
            <a:r>
              <a:rPr lang="cs-CZ" sz="2400" b="1" dirty="0" smtClean="0"/>
              <a:t> se pro očištění materiálu používá roztok chloridu zinečnatého (pájecí voda), který se připraví rozpouštěním kovového zinku v kyselině chlorovodíkové (solné). Když kyselina přestane reagovat, což se pozná podle ukončeného vývoje bublinek, přidá se stejný díl vody. Tato pájecí voda se používá tam, kde lze spojované součásti opláchnout vodou, protože zbytky pájecí vody porušují povrch materiálu.</a:t>
            </a:r>
          </a:p>
          <a:p>
            <a:pPr algn="ctr"/>
            <a:endParaRPr lang="cs-CZ" sz="2400" b="1" dirty="0" smtClean="0"/>
          </a:p>
          <a:p>
            <a:endParaRPr lang="cs-CZ" sz="2800" dirty="0" smtClean="0"/>
          </a:p>
        </p:txBody>
      </p:sp>
    </p:spTree>
    <p:extLst>
      <p:ext uri="{BB962C8B-B14F-4D97-AF65-F5344CB8AC3E}">
        <p14:creationId xmlns:p14="http://schemas.microsoft.com/office/powerpoint/2010/main" val="34208975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4" name="Rectangle 2"/>
          <p:cNvSpPr txBox="1">
            <a:spLocks noChangeArrowheads="1"/>
          </p:cNvSpPr>
          <p:nvPr/>
        </p:nvSpPr>
        <p:spPr>
          <a:xfrm>
            <a:off x="457200" y="1052513"/>
            <a:ext cx="82296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Příprava pájecí vody</a:t>
            </a:r>
          </a:p>
        </p:txBody>
      </p:sp>
      <p:pic>
        <p:nvPicPr>
          <p:cNvPr id="16" name="Picture 4" descr="skenovat003"/>
          <p:cNvPicPr>
            <a:picLocks noChangeAspect="1" noChangeArrowheads="1"/>
          </p:cNvPicPr>
          <p:nvPr/>
        </p:nvPicPr>
        <p:blipFill rotWithShape="1">
          <a:blip r:embed="rId4">
            <a:extLst>
              <a:ext uri="{28A0092B-C50C-407E-A947-70E740481C1C}">
                <a14:useLocalDpi xmlns:a14="http://schemas.microsoft.com/office/drawing/2010/main" val="0"/>
              </a:ext>
            </a:extLst>
          </a:blip>
          <a:srcRect l="20064" t="23679" r="3751" b="29697"/>
          <a:stretch/>
        </p:blipFill>
        <p:spPr>
          <a:xfrm>
            <a:off x="1626919" y="1805049"/>
            <a:ext cx="6032666" cy="39282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4208975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0" name="Rectangle 2"/>
          <p:cNvSpPr txBox="1">
            <a:spLocks noChangeArrowheads="1"/>
          </p:cNvSpPr>
          <p:nvPr/>
        </p:nvSpPr>
        <p:spPr>
          <a:xfrm>
            <a:off x="179388" y="1102519"/>
            <a:ext cx="8713787"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Závislost teploty a času při pájení</a:t>
            </a:r>
          </a:p>
        </p:txBody>
      </p:sp>
      <p:pic>
        <p:nvPicPr>
          <p:cNvPr id="11" name="Picture 4" descr="skenovat002"/>
          <p:cNvPicPr>
            <a:picLocks noChangeAspect="1" noChangeArrowheads="1"/>
          </p:cNvPicPr>
          <p:nvPr/>
        </p:nvPicPr>
        <p:blipFill rotWithShape="1">
          <a:blip r:embed="rId5">
            <a:extLst>
              <a:ext uri="{28A0092B-C50C-407E-A947-70E740481C1C}">
                <a14:useLocalDpi xmlns:a14="http://schemas.microsoft.com/office/drawing/2010/main" val="0"/>
              </a:ext>
            </a:extLst>
          </a:blip>
          <a:srcRect l="4495" t="22332" r="16584" b="18592"/>
          <a:stretch/>
        </p:blipFill>
        <p:spPr>
          <a:xfrm rot="21540000">
            <a:off x="1067531" y="1805434"/>
            <a:ext cx="6725490" cy="399822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5306439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9" name="Rectangle 2"/>
          <p:cNvSpPr txBox="1">
            <a:spLocks noChangeArrowheads="1"/>
          </p:cNvSpPr>
          <p:nvPr/>
        </p:nvSpPr>
        <p:spPr>
          <a:xfrm>
            <a:off x="457200" y="1102519"/>
            <a:ext cx="8229600" cy="742305"/>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Tavidla</a:t>
            </a:r>
            <a:r>
              <a:rPr lang="cs-CZ" b="1" dirty="0" smtClean="0"/>
              <a:t> </a:t>
            </a:r>
          </a:p>
        </p:txBody>
      </p:sp>
      <p:sp>
        <p:nvSpPr>
          <p:cNvPr id="10" name="Rectangle 3"/>
          <p:cNvSpPr txBox="1">
            <a:spLocks noChangeArrowheads="1"/>
          </p:cNvSpPr>
          <p:nvPr/>
        </p:nvSpPr>
        <p:spPr>
          <a:xfrm>
            <a:off x="518968" y="2430463"/>
            <a:ext cx="8229600" cy="323078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pPr>
            <a:r>
              <a:rPr lang="cs-CZ" sz="2400" b="1" dirty="0" smtClean="0"/>
              <a:t>Jsou různé přídavky, které se používají pro zlepšení kvality spojení a zároveň chrání spoj před oxidací. Jsou buď součástí pájek nebo se nanáší na očištěný spojovaný materiál.</a:t>
            </a:r>
          </a:p>
          <a:p>
            <a:pPr algn="just">
              <a:lnSpc>
                <a:spcPct val="90000"/>
              </a:lnSpc>
            </a:pPr>
            <a:endParaRPr lang="cs-CZ" sz="2400" b="1" dirty="0" smtClean="0"/>
          </a:p>
          <a:p>
            <a:pPr algn="just">
              <a:lnSpc>
                <a:spcPct val="90000"/>
              </a:lnSpc>
            </a:pPr>
            <a:r>
              <a:rPr lang="cs-CZ" sz="2400" b="1" dirty="0" smtClean="0"/>
              <a:t>Pro pájení mědi a cínu s výhodou požívá salmiak (chlorid amonný). K použití jsou i další pájecí vody různého složení, využívané hlavně v elektrotechnice a průmyslovém pájení. Další tavidla jsou zpracována ve formách pasty.</a:t>
            </a:r>
          </a:p>
        </p:txBody>
      </p:sp>
    </p:spTree>
    <p:extLst>
      <p:ext uri="{BB962C8B-B14F-4D97-AF65-F5344CB8AC3E}">
        <p14:creationId xmlns:p14="http://schemas.microsoft.com/office/powerpoint/2010/main" val="41268164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4" name="Rectangle 2"/>
          <p:cNvSpPr txBox="1">
            <a:spLocks noChangeArrowheads="1"/>
          </p:cNvSpPr>
          <p:nvPr/>
        </p:nvSpPr>
        <p:spPr>
          <a:xfrm>
            <a:off x="440032" y="1124745"/>
            <a:ext cx="8229600" cy="5040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Postup při pájení </a:t>
            </a:r>
            <a:r>
              <a:rPr lang="cs-CZ" sz="4000" dirty="0" smtClean="0"/>
              <a:t/>
            </a:r>
            <a:br>
              <a:rPr lang="cs-CZ" sz="4000" dirty="0" smtClean="0"/>
            </a:br>
            <a:endParaRPr lang="cs-CZ" sz="4000" dirty="0" smtClean="0"/>
          </a:p>
        </p:txBody>
      </p:sp>
      <p:sp>
        <p:nvSpPr>
          <p:cNvPr id="16" name="Rectangle 3"/>
          <p:cNvSpPr txBox="1">
            <a:spLocks noChangeArrowheads="1"/>
          </p:cNvSpPr>
          <p:nvPr/>
        </p:nvSpPr>
        <p:spPr>
          <a:xfrm>
            <a:off x="457200" y="1600201"/>
            <a:ext cx="8229600" cy="406104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0000"/>
              </a:lnSpc>
            </a:pPr>
            <a:endParaRPr lang="cs-CZ" sz="2400" dirty="0" smtClean="0"/>
          </a:p>
          <a:p>
            <a:pPr algn="just">
              <a:lnSpc>
                <a:spcPct val="80000"/>
              </a:lnSpc>
            </a:pPr>
            <a:r>
              <a:rPr lang="cs-CZ" sz="2400" b="1" dirty="0" smtClean="0"/>
              <a:t>Pájedlo se před pájením musí očistit drátěným kartáčem nebo pilníkem, aby měděný hrot měl červenohnědou barvu </a:t>
            </a:r>
          </a:p>
          <a:p>
            <a:pPr algn="just">
              <a:lnSpc>
                <a:spcPct val="80000"/>
              </a:lnSpc>
            </a:pPr>
            <a:r>
              <a:rPr lang="cs-CZ" sz="2400" b="1" dirty="0" smtClean="0"/>
              <a:t>pájené součásti se zbaví koroze a musí se vzájemně upravit tak, aby dobře přiléhaly</a:t>
            </a:r>
          </a:p>
          <a:p>
            <a:pPr algn="just">
              <a:lnSpc>
                <a:spcPct val="80000"/>
              </a:lnSpc>
            </a:pPr>
            <a:r>
              <a:rPr lang="cs-CZ" sz="2400" b="1" dirty="0" smtClean="0"/>
              <a:t>obě součásti musí být napřed dokonale prohřáty, aby bylo možné je pocínovat</a:t>
            </a:r>
          </a:p>
          <a:p>
            <a:pPr algn="just">
              <a:lnSpc>
                <a:spcPct val="80000"/>
              </a:lnSpc>
            </a:pPr>
            <a:r>
              <a:rPr lang="cs-CZ" sz="2400" b="1" dirty="0" smtClean="0"/>
              <a:t>styčné plochy se pak potřou tavidlem a ustaví do polohy pájení, kterou lze zajistit s použitím svěráku nebo ruční svorky</a:t>
            </a:r>
          </a:p>
          <a:p>
            <a:pPr algn="just">
              <a:lnSpc>
                <a:spcPct val="80000"/>
              </a:lnSpc>
              <a:buFontTx/>
              <a:buNone/>
            </a:pPr>
            <a:endParaRPr lang="cs-CZ" sz="2400" b="1" dirty="0" smtClean="0"/>
          </a:p>
        </p:txBody>
      </p:sp>
    </p:spTree>
    <p:extLst>
      <p:ext uri="{BB962C8B-B14F-4D97-AF65-F5344CB8AC3E}">
        <p14:creationId xmlns:p14="http://schemas.microsoft.com/office/powerpoint/2010/main" val="13594204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9" name="Rectangle 2"/>
          <p:cNvSpPr txBox="1">
            <a:spLocks noChangeArrowheads="1"/>
          </p:cNvSpPr>
          <p:nvPr/>
        </p:nvSpPr>
        <p:spPr>
          <a:xfrm>
            <a:off x="457200" y="1080274"/>
            <a:ext cx="82296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Postup při pájení</a:t>
            </a:r>
          </a:p>
        </p:txBody>
      </p:sp>
      <p:sp>
        <p:nvSpPr>
          <p:cNvPr id="11" name="Rectangle 3"/>
          <p:cNvSpPr txBox="1">
            <a:spLocks noChangeArrowheads="1"/>
          </p:cNvSpPr>
          <p:nvPr/>
        </p:nvSpPr>
        <p:spPr>
          <a:xfrm>
            <a:off x="457200" y="2060575"/>
            <a:ext cx="4038600" cy="40655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0000"/>
              </a:lnSpc>
              <a:buFontTx/>
              <a:buNone/>
            </a:pPr>
            <a:r>
              <a:rPr lang="cs-CZ" sz="2400" smtClean="0"/>
              <a:t>	</a:t>
            </a:r>
          </a:p>
          <a:p>
            <a:pPr algn="ctr">
              <a:lnSpc>
                <a:spcPct val="80000"/>
              </a:lnSpc>
              <a:buFontTx/>
              <a:buNone/>
            </a:pPr>
            <a:r>
              <a:rPr lang="cs-CZ" sz="2400" smtClean="0"/>
              <a:t>	</a:t>
            </a:r>
            <a:r>
              <a:rPr lang="cs-CZ" sz="2400" b="1" smtClean="0"/>
              <a:t>Pokud nejdou díly zajistit proti posunutí výše uvedeným postupem, musí se tvz. nabodovat, to je vytvořit základ spoje s použitím několika kapek pájky ve vzdálenosti 50 – 100 mm (A) od sebe, podle velikosti spojovaných ploch a pak celé propojit (B,C)</a:t>
            </a:r>
            <a:endParaRPr lang="cs-CZ" sz="2000" b="1" smtClean="0"/>
          </a:p>
          <a:p>
            <a:pPr algn="ctr">
              <a:lnSpc>
                <a:spcPct val="80000"/>
              </a:lnSpc>
            </a:pPr>
            <a:endParaRPr lang="cs-CZ" sz="2000" b="1" dirty="0" smtClean="0"/>
          </a:p>
        </p:txBody>
      </p:sp>
      <p:pic>
        <p:nvPicPr>
          <p:cNvPr id="1026" name="Picture 2" descr="E:\Pájení\Obrázek (58).jpg"/>
          <p:cNvPicPr>
            <a:picLocks noChangeAspect="1" noChangeArrowheads="1"/>
          </p:cNvPicPr>
          <p:nvPr/>
        </p:nvPicPr>
        <p:blipFill rotWithShape="1">
          <a:blip r:embed="rId4">
            <a:extLst>
              <a:ext uri="{28A0092B-C50C-407E-A947-70E740481C1C}">
                <a14:useLocalDpi xmlns:a14="http://schemas.microsoft.com/office/drawing/2010/main" val="0"/>
              </a:ext>
            </a:extLst>
          </a:blip>
          <a:srcRect l="7629" t="5133" r="5004" b="9768"/>
          <a:stretch/>
        </p:blipFill>
        <p:spPr bwMode="auto">
          <a:xfrm>
            <a:off x="4701672" y="2207951"/>
            <a:ext cx="3985128" cy="3199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74266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9" name="Rectangle 2"/>
          <p:cNvSpPr txBox="1">
            <a:spLocks noChangeArrowheads="1"/>
          </p:cNvSpPr>
          <p:nvPr/>
        </p:nvSpPr>
        <p:spPr>
          <a:xfrm>
            <a:off x="451152" y="1104025"/>
            <a:ext cx="82296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Druhy spojení</a:t>
            </a:r>
            <a:endParaRPr lang="cs-CZ" sz="2800" dirty="0" smtClean="0"/>
          </a:p>
        </p:txBody>
      </p:sp>
      <p:sp>
        <p:nvSpPr>
          <p:cNvPr id="11" name="Rectangle 4"/>
          <p:cNvSpPr txBox="1">
            <a:spLocks noChangeArrowheads="1"/>
          </p:cNvSpPr>
          <p:nvPr/>
        </p:nvSpPr>
        <p:spPr>
          <a:xfrm>
            <a:off x="3995936" y="1600200"/>
            <a:ext cx="4690864" cy="452596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cs-CZ" sz="2400" b="1" dirty="0" smtClean="0"/>
              <a:t>stykové pájení plechových součástí (natupo), je málo pevné a lze jej použít pro síly plechu od 3 mm, stykovou plochu lze zvětšit úkosem</a:t>
            </a:r>
          </a:p>
          <a:p>
            <a:pPr algn="ctr"/>
            <a:r>
              <a:rPr lang="cs-CZ" sz="2400" b="1" dirty="0" smtClean="0"/>
              <a:t>dobře drží spoje přeplátované </a:t>
            </a:r>
          </a:p>
          <a:p>
            <a:pPr algn="ctr"/>
            <a:endParaRPr lang="cs-CZ" sz="2400" b="1" dirty="0" smtClean="0"/>
          </a:p>
          <a:p>
            <a:pPr algn="ctr"/>
            <a:endParaRPr lang="cs-CZ" sz="2400" b="1" dirty="0"/>
          </a:p>
          <a:p>
            <a:pPr algn="ctr"/>
            <a:r>
              <a:rPr lang="cs-CZ" sz="2400" b="1" dirty="0" smtClean="0"/>
              <a:t> nebo spoje se stykovou deskou </a:t>
            </a:r>
          </a:p>
        </p:txBody>
      </p:sp>
      <p:pic>
        <p:nvPicPr>
          <p:cNvPr id="2051" name="Picture 3" descr="E:\Pájení\Obrázek (5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1221993" y="770489"/>
            <a:ext cx="1597224" cy="283579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E:\Pájení\Obrázek (6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6200000">
            <a:off x="1257540" y="2081233"/>
            <a:ext cx="1800200" cy="3199591"/>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E:\Pájení\Obrázek (61).jpg"/>
          <p:cNvPicPr>
            <a:picLocks noChangeAspect="1" noChangeArrowheads="1"/>
          </p:cNvPicPr>
          <p:nvPr/>
        </p:nvPicPr>
        <p:blipFill rotWithShape="1">
          <a:blip r:embed="rId6">
            <a:extLst>
              <a:ext uri="{28A0092B-C50C-407E-A947-70E740481C1C}">
                <a14:useLocalDpi xmlns:a14="http://schemas.microsoft.com/office/drawing/2010/main" val="0"/>
              </a:ext>
            </a:extLst>
          </a:blip>
          <a:srcRect l="16695" t="12441" b="5799"/>
          <a:stretch/>
        </p:blipFill>
        <p:spPr bwMode="auto">
          <a:xfrm rot="16200000">
            <a:off x="1437572" y="3569982"/>
            <a:ext cx="1519329" cy="3109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74266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4" name="Rectangle 2"/>
          <p:cNvSpPr txBox="1">
            <a:spLocks noChangeArrowheads="1"/>
          </p:cNvSpPr>
          <p:nvPr/>
        </p:nvSpPr>
        <p:spPr>
          <a:xfrm>
            <a:off x="457200" y="1077769"/>
            <a:ext cx="82296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Bezpečnost práce při pájení</a:t>
            </a:r>
          </a:p>
        </p:txBody>
      </p:sp>
      <p:sp>
        <p:nvSpPr>
          <p:cNvPr id="16" name="Rectangle 3"/>
          <p:cNvSpPr txBox="1">
            <a:spLocks noChangeArrowheads="1"/>
          </p:cNvSpPr>
          <p:nvPr/>
        </p:nvSpPr>
        <p:spPr>
          <a:xfrm>
            <a:off x="457200" y="1600200"/>
            <a:ext cx="8229600" cy="452596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0000"/>
              </a:lnSpc>
              <a:buFontTx/>
              <a:buNone/>
            </a:pPr>
            <a:endParaRPr lang="cs-CZ" sz="1800" b="1" smtClean="0"/>
          </a:p>
          <a:p>
            <a:pPr>
              <a:lnSpc>
                <a:spcPct val="80000"/>
              </a:lnSpc>
              <a:buFontTx/>
              <a:buNone/>
            </a:pPr>
            <a:r>
              <a:rPr lang="cs-CZ" sz="1800" b="1" smtClean="0"/>
              <a:t>1,  Před započetím práce překontrolujte, zda nemá pájedlo  poškozený přívodní kabel.</a:t>
            </a:r>
          </a:p>
          <a:p>
            <a:pPr>
              <a:lnSpc>
                <a:spcPct val="80000"/>
              </a:lnSpc>
              <a:buFontTx/>
              <a:buNone/>
            </a:pPr>
            <a:r>
              <a:rPr lang="cs-CZ" sz="1800" b="1" smtClean="0"/>
              <a:t>2,  Při rozehřívání pájedla jej odložte na stojánek či jinou kovovou podpěrku na nehořlavé podložce.</a:t>
            </a:r>
          </a:p>
          <a:p>
            <a:pPr>
              <a:lnSpc>
                <a:spcPct val="80000"/>
              </a:lnSpc>
              <a:buFontTx/>
              <a:buNone/>
            </a:pPr>
            <a:r>
              <a:rPr lang="cs-CZ" sz="1800" b="1" smtClean="0"/>
              <a:t>3,  Při přerušení práce odkládejte pájedlo na stojánek tak, abyste jej neuchopili do ruky za ohřátou část.</a:t>
            </a:r>
          </a:p>
          <a:p>
            <a:pPr>
              <a:lnSpc>
                <a:spcPct val="80000"/>
              </a:lnSpc>
              <a:buFontTx/>
              <a:buNone/>
            </a:pPr>
            <a:r>
              <a:rPr lang="cs-CZ" sz="1800" b="1" smtClean="0"/>
              <a:t>4,  Při práci dbejte na to, aby vám roztavená pájka v případě ukápnutí nespadla na ruku či nezatekla do bot či záhybu oděvu .</a:t>
            </a:r>
          </a:p>
          <a:p>
            <a:pPr>
              <a:lnSpc>
                <a:spcPct val="80000"/>
              </a:lnSpc>
              <a:buFontTx/>
              <a:buNone/>
            </a:pPr>
            <a:r>
              <a:rPr lang="cs-CZ" sz="1800" b="1" smtClean="0"/>
              <a:t>5,  K přidržování pájených součástí používejte kleště nebo jiné nehořlaví přípravky, aby nedošlo k popálení ruky.</a:t>
            </a:r>
          </a:p>
          <a:p>
            <a:pPr>
              <a:lnSpc>
                <a:spcPct val="80000"/>
              </a:lnSpc>
              <a:buFontTx/>
              <a:buNone/>
            </a:pPr>
            <a:r>
              <a:rPr lang="cs-CZ" sz="1800" b="1" smtClean="0"/>
              <a:t>6,  Používáte-li při práci kyselinu, nevdechujte její výpary a ihned po práci si umyjte ruce.</a:t>
            </a:r>
          </a:p>
          <a:p>
            <a:pPr>
              <a:lnSpc>
                <a:spcPct val="80000"/>
              </a:lnSpc>
              <a:buFontTx/>
              <a:buNone/>
            </a:pPr>
            <a:r>
              <a:rPr lang="cs-CZ" sz="1800" b="1" smtClean="0"/>
              <a:t>7,  Při zasažení pokožky kyselinou si ihned omývejte potřísněné místo proudem studené  vody po dobu minimálně 3 minut. Při vstříknutí do oka ihned vypláchněte několikrát oko  vodou a vyhledejte odborné lékařské ošetření.</a:t>
            </a:r>
          </a:p>
        </p:txBody>
      </p:sp>
    </p:spTree>
    <p:extLst>
      <p:ext uri="{BB962C8B-B14F-4D97-AF65-F5344CB8AC3E}">
        <p14:creationId xmlns:p14="http://schemas.microsoft.com/office/powerpoint/2010/main" val="135942042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6482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r>
              <a:rPr lang="cs-CZ" sz="2800" b="1" dirty="0" smtClean="0">
                <a:solidFill>
                  <a:srgbClr val="0070C0"/>
                </a:solidFill>
              </a:rPr>
              <a:t>Kontrolní otázky</a:t>
            </a:r>
            <a:endParaRPr lang="cs-CZ" sz="2800" b="1" dirty="0">
              <a:solidFill>
                <a:srgbClr val="0070C0"/>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2" name="TextovéPole 1"/>
          <p:cNvSpPr txBox="1"/>
          <p:nvPr/>
        </p:nvSpPr>
        <p:spPr>
          <a:xfrm>
            <a:off x="611561" y="2577035"/>
            <a:ext cx="7990084" cy="2523768"/>
          </a:xfrm>
          <a:prstGeom prst="rect">
            <a:avLst/>
          </a:prstGeom>
          <a:noFill/>
        </p:spPr>
        <p:txBody>
          <a:bodyPr wrap="square" rtlCol="0">
            <a:spAutoFit/>
          </a:bodyPr>
          <a:lstStyle/>
          <a:p>
            <a:r>
              <a:rPr lang="cs-CZ" sz="2000" b="1" dirty="0" smtClean="0">
                <a:cs typeface="Arial" pitchFamily="34" charset="0"/>
              </a:rPr>
              <a:t>1, Mezi jaké druhy spojování materiálů patří pájení?</a:t>
            </a:r>
          </a:p>
          <a:p>
            <a:r>
              <a:rPr lang="cs-CZ" sz="2000" b="1" dirty="0" smtClean="0">
                <a:latin typeface="Arial" pitchFamily="34" charset="0"/>
                <a:cs typeface="Arial" pitchFamily="34" charset="0"/>
              </a:rPr>
              <a:t>2, Jaké jsou výhody pájených spojů?</a:t>
            </a:r>
          </a:p>
          <a:p>
            <a:r>
              <a:rPr lang="cs-CZ" sz="2000" b="1" dirty="0" smtClean="0">
                <a:latin typeface="Arial" pitchFamily="34" charset="0"/>
                <a:cs typeface="Arial" pitchFamily="34" charset="0"/>
              </a:rPr>
              <a:t>3, Jaké jsou nevýhody pájených spojů?</a:t>
            </a:r>
          </a:p>
          <a:p>
            <a:r>
              <a:rPr lang="cs-CZ" sz="2000" b="1" dirty="0" smtClean="0">
                <a:latin typeface="Arial" pitchFamily="34" charset="0"/>
                <a:cs typeface="Arial" pitchFamily="34" charset="0"/>
              </a:rPr>
              <a:t>4, Jaký je rozdíl mezi pájkou a pájedlem?</a:t>
            </a:r>
          </a:p>
          <a:p>
            <a:r>
              <a:rPr lang="cs-CZ" sz="2000" b="1" dirty="0" smtClean="0">
                <a:latin typeface="Arial" pitchFamily="34" charset="0"/>
                <a:cs typeface="Arial" pitchFamily="34" charset="0"/>
              </a:rPr>
              <a:t>5, Jak se připravuje základní pájecí voda?</a:t>
            </a:r>
          </a:p>
          <a:p>
            <a:r>
              <a:rPr lang="cs-CZ" sz="2000" b="1" dirty="0" smtClean="0">
                <a:latin typeface="Arial" pitchFamily="34" charset="0"/>
                <a:cs typeface="Arial" pitchFamily="34" charset="0"/>
              </a:rPr>
              <a:t>6, Vyjmenujte alespoň tři druhy pájených spojů?</a:t>
            </a:r>
          </a:p>
          <a:p>
            <a:r>
              <a:rPr lang="cs-CZ" sz="2000" b="1" dirty="0" smtClean="0">
                <a:latin typeface="Arial" pitchFamily="34" charset="0"/>
                <a:cs typeface="Arial" pitchFamily="34" charset="0"/>
              </a:rPr>
              <a:t>7, Jaká </a:t>
            </a:r>
            <a:r>
              <a:rPr lang="cs-CZ" sz="2000" b="1" smtClean="0">
                <a:latin typeface="Arial" pitchFamily="34" charset="0"/>
                <a:cs typeface="Arial" pitchFamily="34" charset="0"/>
              </a:rPr>
              <a:t>typy pájedel znáte?</a:t>
            </a:r>
            <a:endParaRPr lang="cs-CZ" sz="2000" b="1" dirty="0" smtClean="0">
              <a:latin typeface="Arial" pitchFamily="34" charset="0"/>
              <a:cs typeface="Arial" pitchFamily="34" charset="0"/>
            </a:endParaRPr>
          </a:p>
          <a:p>
            <a:endParaRPr lang="cs-CZ" b="1" dirty="0" smtClean="0">
              <a:latin typeface="Arial" pitchFamily="34" charset="0"/>
              <a:cs typeface="Arial" pitchFamily="34" charset="0"/>
            </a:endParaRPr>
          </a:p>
        </p:txBody>
      </p:sp>
    </p:spTree>
    <p:extLst>
      <p:ext uri="{BB962C8B-B14F-4D97-AF65-F5344CB8AC3E}">
        <p14:creationId xmlns:p14="http://schemas.microsoft.com/office/powerpoint/2010/main" val="366055345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r>
              <a:rPr lang="cs-CZ" sz="2800" b="1" smtClean="0">
                <a:solidFill>
                  <a:srgbClr val="0070C0"/>
                </a:solidFill>
              </a:rPr>
              <a:t>Použitá literatura</a:t>
            </a:r>
            <a:endParaRPr lang="cs-CZ" sz="2800" b="1" dirty="0">
              <a:solidFill>
                <a:srgbClr val="0070C0"/>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0" name="Zástupný symbol pro obsah 2"/>
          <p:cNvSpPr>
            <a:spLocks/>
          </p:cNvSpPr>
          <p:nvPr/>
        </p:nvSpPr>
        <p:spPr bwMode="auto">
          <a:xfrm>
            <a:off x="488156" y="1700808"/>
            <a:ext cx="8229600" cy="4104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eaLnBrk="0" hangingPunct="0">
              <a:spcBef>
                <a:spcPct val="20000"/>
              </a:spcBef>
            </a:pPr>
            <a:r>
              <a:rPr lang="cs-CZ" sz="1600" b="1" dirty="0"/>
              <a:t> </a:t>
            </a:r>
            <a:r>
              <a:rPr lang="cs-CZ" sz="1600" b="1" dirty="0" smtClean="0"/>
              <a:t>      </a:t>
            </a:r>
          </a:p>
          <a:p>
            <a:pPr marL="342900" indent="-342900" eaLnBrk="0" hangingPunct="0">
              <a:spcBef>
                <a:spcPct val="20000"/>
              </a:spcBef>
            </a:pPr>
            <a:endParaRPr lang="cs-CZ" sz="1600" b="1" dirty="0"/>
          </a:p>
          <a:p>
            <a:pPr marL="342900" indent="-342900" eaLnBrk="0" hangingPunct="0">
              <a:spcBef>
                <a:spcPct val="20000"/>
              </a:spcBef>
            </a:pPr>
            <a:endParaRPr lang="cs-CZ" sz="1600" b="1" dirty="0" smtClean="0"/>
          </a:p>
          <a:p>
            <a:pPr marL="342900" indent="-342900" eaLnBrk="0" hangingPunct="0">
              <a:spcBef>
                <a:spcPct val="20000"/>
              </a:spcBef>
            </a:pPr>
            <a:r>
              <a:rPr lang="cs-CZ" sz="1600" b="1" dirty="0"/>
              <a:t>	</a:t>
            </a:r>
            <a:r>
              <a:rPr lang="cs-CZ" sz="1600" dirty="0" smtClean="0"/>
              <a:t>Fialová Ing. Dana, </a:t>
            </a:r>
            <a:r>
              <a:rPr lang="cs-CZ" sz="1600" dirty="0" err="1" smtClean="0"/>
              <a:t>Gradek</a:t>
            </a:r>
            <a:r>
              <a:rPr lang="cs-CZ" sz="1600" dirty="0" smtClean="0"/>
              <a:t> Ing. Vladislav, </a:t>
            </a:r>
            <a:r>
              <a:rPr lang="cs-CZ" sz="1600" i="1" dirty="0" smtClean="0"/>
              <a:t>Zámečnické práce a údržba –Technologie 2. díl</a:t>
            </a:r>
          </a:p>
          <a:p>
            <a:pPr marL="342900" indent="-342900" eaLnBrk="0" hangingPunct="0">
              <a:spcBef>
                <a:spcPct val="20000"/>
              </a:spcBef>
            </a:pPr>
            <a:r>
              <a:rPr lang="cs-CZ" sz="1600" i="1" dirty="0" smtClean="0"/>
              <a:t>       učebnice pro SOU</a:t>
            </a:r>
            <a:r>
              <a:rPr lang="cs-CZ" sz="1600" dirty="0" smtClean="0"/>
              <a:t>,  Praha, Parta 2006, ISBN 978-80-7320-105-0</a:t>
            </a:r>
          </a:p>
          <a:p>
            <a:pPr marL="342900" indent="-342900" eaLnBrk="0" hangingPunct="0">
              <a:spcBef>
                <a:spcPct val="20000"/>
              </a:spcBef>
            </a:pPr>
            <a:r>
              <a:rPr lang="cs-CZ" sz="1600" dirty="0" smtClean="0"/>
              <a:t>       použité obrázky: snímek č. 5, str. 39, obr. 70, snímek č. 11, str. 93, obr. 147, snímek č. 5,</a:t>
            </a:r>
          </a:p>
          <a:p>
            <a:pPr marL="342900" indent="-342900" eaLnBrk="0" hangingPunct="0">
              <a:spcBef>
                <a:spcPct val="20000"/>
              </a:spcBef>
            </a:pPr>
            <a:r>
              <a:rPr lang="cs-CZ" sz="1600" dirty="0"/>
              <a:t> </a:t>
            </a:r>
            <a:r>
              <a:rPr lang="cs-CZ" sz="1600" dirty="0" smtClean="0"/>
              <a:t>      str. 93, obr. 148, snímek č. 8, str. 90, obr. 139, snímek č. 9, str. 90, obr. 140, </a:t>
            </a:r>
          </a:p>
          <a:p>
            <a:pPr marL="342900" indent="-342900" eaLnBrk="0" hangingPunct="0">
              <a:spcBef>
                <a:spcPct val="20000"/>
              </a:spcBef>
            </a:pPr>
            <a:r>
              <a:rPr lang="cs-CZ" sz="1600" dirty="0" smtClean="0"/>
              <a:t>       snímek č. 11, str. 40, obr. </a:t>
            </a:r>
            <a:r>
              <a:rPr lang="cs-CZ" sz="1600" dirty="0"/>
              <a:t>7</a:t>
            </a:r>
            <a:r>
              <a:rPr lang="cs-CZ" sz="1600" dirty="0" smtClean="0"/>
              <a:t>1,  snímek č. 12, str. 40, obr. 71, snímek č. 13, str. 40,</a:t>
            </a:r>
            <a:r>
              <a:rPr lang="cs-CZ" sz="1600" dirty="0"/>
              <a:t> </a:t>
            </a:r>
            <a:r>
              <a:rPr lang="cs-CZ" sz="1600" dirty="0" smtClean="0"/>
              <a:t>obr. 71</a:t>
            </a:r>
          </a:p>
          <a:p>
            <a:pPr marL="342900" indent="-342900"/>
            <a:endParaRPr lang="cs-CZ" sz="1600" dirty="0" smtClean="0"/>
          </a:p>
          <a:p>
            <a:pPr marL="342900" indent="-342900"/>
            <a:r>
              <a:rPr lang="cs-CZ" sz="1600" dirty="0" smtClean="0"/>
              <a:t>      </a:t>
            </a:r>
            <a:r>
              <a:rPr lang="cs-CZ" sz="1600" dirty="0"/>
              <a:t>Outrata</a:t>
            </a:r>
            <a:r>
              <a:rPr lang="cs-CZ" sz="1600" b="1" dirty="0"/>
              <a:t> </a:t>
            </a:r>
            <a:r>
              <a:rPr lang="cs-CZ" sz="1600" dirty="0"/>
              <a:t>Jiří, </a:t>
            </a:r>
            <a:r>
              <a:rPr lang="cs-CZ" sz="1600" i="1" dirty="0"/>
              <a:t>Technologie ručního zpracování kovů pro 1. ročník OU a UŠ </a:t>
            </a:r>
            <a:r>
              <a:rPr lang="cs-CZ" sz="1600" i="1" dirty="0" err="1"/>
              <a:t>kovo</a:t>
            </a:r>
            <a:r>
              <a:rPr lang="cs-CZ" sz="1600" i="1" dirty="0"/>
              <a:t> oborů</a:t>
            </a:r>
            <a:r>
              <a:rPr lang="cs-CZ" sz="1600" dirty="0"/>
              <a:t>, Praha, SNTL 1981, EAN 04-204-82, Použité obrázky:  snímek č.  </a:t>
            </a:r>
            <a:r>
              <a:rPr lang="cs-CZ" sz="1600" dirty="0" smtClean="0"/>
              <a:t>9, </a:t>
            </a:r>
            <a:r>
              <a:rPr lang="cs-CZ" sz="1600" dirty="0"/>
              <a:t>str.  </a:t>
            </a:r>
            <a:r>
              <a:rPr lang="cs-CZ" sz="1600" dirty="0" smtClean="0"/>
              <a:t>164, </a:t>
            </a:r>
            <a:r>
              <a:rPr lang="cs-CZ" sz="1600" dirty="0"/>
              <a:t>obr. </a:t>
            </a:r>
            <a:r>
              <a:rPr lang="cs-CZ" sz="1600" dirty="0" smtClean="0"/>
              <a:t>A,B,C</a:t>
            </a:r>
            <a:endParaRPr lang="cs-CZ" sz="1600" dirty="0"/>
          </a:p>
          <a:p>
            <a:pPr marL="342900" indent="-342900"/>
            <a:r>
              <a:rPr lang="cs-CZ" sz="1600" dirty="0"/>
              <a:t>       snímek č. </a:t>
            </a:r>
            <a:r>
              <a:rPr lang="cs-CZ" sz="1600" dirty="0" smtClean="0"/>
              <a:t>10, </a:t>
            </a:r>
            <a:r>
              <a:rPr lang="cs-CZ" sz="1600" dirty="0"/>
              <a:t>str.  </a:t>
            </a:r>
            <a:r>
              <a:rPr lang="cs-CZ" sz="1600" dirty="0" smtClean="0"/>
              <a:t>164, </a:t>
            </a:r>
            <a:r>
              <a:rPr lang="cs-CZ" sz="1600" dirty="0"/>
              <a:t>obr. </a:t>
            </a:r>
            <a:r>
              <a:rPr lang="cs-CZ" sz="1600" smtClean="0"/>
              <a:t>D,E,F</a:t>
            </a:r>
            <a:endParaRPr lang="cs-CZ" sz="1600" dirty="0" smtClean="0"/>
          </a:p>
          <a:p>
            <a:pPr marL="342900" indent="-342900" eaLnBrk="0" hangingPunct="0">
              <a:spcBef>
                <a:spcPct val="20000"/>
              </a:spcBef>
            </a:pPr>
            <a:r>
              <a:rPr lang="cs-CZ" dirty="0"/>
              <a:t>		</a:t>
            </a:r>
          </a:p>
        </p:txBody>
      </p:sp>
    </p:spTree>
    <p:extLst>
      <p:ext uri="{BB962C8B-B14F-4D97-AF65-F5344CB8AC3E}">
        <p14:creationId xmlns:p14="http://schemas.microsoft.com/office/powerpoint/2010/main" val="194846652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1267</TotalTime>
  <Words>560</Words>
  <Application>Microsoft Office PowerPoint</Application>
  <PresentationFormat>Předvádění na obrazovce (4:3)</PresentationFormat>
  <Paragraphs>175</Paragraphs>
  <Slides>19</Slides>
  <Notes>1</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Motiv systému Office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Čelakovského 5, příspěvková organizace Páteřní škola Ústeckého kraje</dc:title>
  <dc:creator>Zdeněk Říha</dc:creator>
  <cp:lastModifiedBy>Karel Filas, Ing.</cp:lastModifiedBy>
  <cp:revision>103</cp:revision>
  <dcterms:created xsi:type="dcterms:W3CDTF">2013-06-05T04:20:45Z</dcterms:created>
  <dcterms:modified xsi:type="dcterms:W3CDTF">2013-11-14T22:26:49Z</dcterms:modified>
</cp:coreProperties>
</file>