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3" r:id="rId3"/>
    <p:sldId id="306" r:id="rId4"/>
    <p:sldId id="275" r:id="rId5"/>
    <p:sldId id="276" r:id="rId6"/>
    <p:sldId id="278" r:id="rId7"/>
    <p:sldId id="282" r:id="rId8"/>
    <p:sldId id="283" r:id="rId9"/>
    <p:sldId id="289" r:id="rId10"/>
    <p:sldId id="290" r:id="rId11"/>
    <p:sldId id="304" r:id="rId12"/>
    <p:sldId id="305" r:id="rId13"/>
    <p:sldId id="294" r:id="rId14"/>
    <p:sldId id="295" r:id="rId15"/>
    <p:sldId id="296" r:id="rId16"/>
    <p:sldId id="298" r:id="rId17"/>
    <p:sldId id="297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  <a:srgbClr val="FF3399"/>
    <a:srgbClr val="0000FF"/>
    <a:srgbClr val="003300"/>
    <a:srgbClr val="0066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24" autoAdjust="0"/>
    <p:restoredTop sz="94640" autoAdjust="0"/>
  </p:normalViewPr>
  <p:slideViewPr>
    <p:cSldViewPr>
      <p:cViewPr>
        <p:scale>
          <a:sx n="75" d="100"/>
          <a:sy n="75" d="100"/>
        </p:scale>
        <p:origin x="-2520" y="-7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61F892-5049-4A9B-AC1B-25ADACDB1B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67870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FB0FEC-0EE9-4B87-8C6E-E01903FF40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97144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662006-78D9-4647-BBF7-C557D0A588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728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EBD527-CD6C-405A-A4BE-95D6F3D294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208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DFBA05-FA5B-47B8-B7A4-E7EF26699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94130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89D8BC-BDAF-483D-A420-A55F8DC9B0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023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45718C-CC43-49CD-BD2C-EC2B620360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5927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41372E-F1D0-47FA-A7DA-51EBADEBD8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9214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3909B2-31C5-4439-B479-83902572D8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84405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501507-C12A-40AF-ADEB-A0D3FF2CDE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9137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A2BE87-D0E8-4D4B-AF5B-5D998C6A49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8117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E615AB-4AEC-4FB5-AD1F-F220FA9678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48359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B291E3-F428-4AAD-83F5-6C4863AA4D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7257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01F702-9A9D-4108-883D-8A2385972C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4791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310D65-A522-4306-BA1A-DC937B6F82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45594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FBE68138-EB28-4D9C-9A49-6C88FB4A04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18" name="Group 7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7756642"/>
              </p:ext>
            </p:extLst>
          </p:nvPr>
        </p:nvGraphicFramePr>
        <p:xfrm>
          <a:off x="750888" y="2060575"/>
          <a:ext cx="7559675" cy="3743325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itchFamily="34" charset="0"/>
                          <a:cs typeface="Times New Roman" pitchFamily="18" charset="0"/>
                        </a:rPr>
                        <a:t>31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Nýtování spojovací, těsné, přeplátované, se stykovou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deskou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Podpěrný a závěrečný hlavičkář, zatahovák, druhy nýtů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Zdeněk Říha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1. ročník, žáci 15 - 16 let, 23-68-H/01 Mechanik opravář motorových vozidel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2188"/>
            <a:ext cx="7559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cs typeface="Arial" charset="0"/>
              </a:rPr>
              <a:t>NÝTOVÁNÍ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1D04B44-3B65-41B6-88DB-B2A294A8BEF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482080"/>
            <a:ext cx="75612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 smtClean="0"/>
              <a:t>VY_32_INOVACE_31_631</a:t>
            </a:r>
            <a:endParaRPr lang="cs-CZ" altLang="cs-CZ" sz="2400" b="1" dirty="0">
              <a:latin typeface="Calibri" pitchFamily="34" charset="0"/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DD75714-7A17-465C-96B0-B85D9D01114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2843213" y="1484313"/>
            <a:ext cx="378618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Nerozebíratené spoje</a:t>
            </a:r>
          </a:p>
        </p:txBody>
      </p:sp>
      <p:sp>
        <p:nvSpPr>
          <p:cNvPr id="3081" name="Rectangle 2"/>
          <p:cNvSpPr>
            <a:spLocks noChangeArrowheads="1"/>
          </p:cNvSpPr>
          <p:nvPr/>
        </p:nvSpPr>
        <p:spPr bwMode="auto">
          <a:xfrm>
            <a:off x="611188" y="981075"/>
            <a:ext cx="7772400" cy="446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8000" b="1">
                <a:solidFill>
                  <a:schemeClr val="tx2"/>
                </a:solidFill>
              </a:rPr>
              <a:t/>
            </a:r>
            <a:br>
              <a:rPr lang="cs-CZ" altLang="cs-CZ" sz="8000" b="1">
                <a:solidFill>
                  <a:schemeClr val="tx2"/>
                </a:solidFill>
              </a:rPr>
            </a:br>
            <a:r>
              <a:rPr lang="cs-CZ" altLang="cs-CZ" sz="8000" b="1">
                <a:solidFill>
                  <a:schemeClr val="tx2"/>
                </a:solidFill>
              </a:rPr>
              <a:t>NÝTOVÁNÍ</a:t>
            </a:r>
            <a:br>
              <a:rPr lang="cs-CZ" altLang="cs-CZ" sz="8000" b="1">
                <a:solidFill>
                  <a:schemeClr val="tx2"/>
                </a:solidFill>
              </a:rPr>
            </a:br>
            <a:endParaRPr lang="cs-CZ" altLang="cs-CZ" sz="6000" b="1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D50E634-F408-4D70-BD79-EFF4DB8AF7A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8891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8"/>
          <p:cNvSpPr>
            <a:spLocks noChangeArrowheads="1"/>
          </p:cNvSpPr>
          <p:nvPr/>
        </p:nvSpPr>
        <p:spPr bwMode="auto">
          <a:xfrm>
            <a:off x="395288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8000"/>
                </a:solidFill>
              </a:rPr>
              <a:t>Nýtování</a:t>
            </a:r>
          </a:p>
        </p:txBody>
      </p:sp>
      <p:sp>
        <p:nvSpPr>
          <p:cNvPr id="4105" name="Rectangle 9"/>
          <p:cNvSpPr>
            <a:spLocks noChangeArrowheads="1"/>
          </p:cNvSpPr>
          <p:nvPr/>
        </p:nvSpPr>
        <p:spPr bwMode="auto">
          <a:xfrm>
            <a:off x="457200" y="2205038"/>
            <a:ext cx="8229600" cy="3455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/>
              <a:t>	</a:t>
            </a:r>
          </a:p>
          <a:p>
            <a:pPr algn="ctr">
              <a:buFontTx/>
              <a:buNone/>
            </a:pPr>
            <a:r>
              <a:rPr lang="cs-CZ" altLang="cs-CZ"/>
              <a:t>	</a:t>
            </a:r>
            <a:r>
              <a:rPr lang="cs-CZ" altLang="cs-CZ" sz="2400" b="1">
                <a:solidFill>
                  <a:srgbClr val="CC3300"/>
                </a:solidFill>
              </a:rPr>
              <a:t>Je nerozebíratelné spojení dvou nebo několika strojních součástí.</a:t>
            </a:r>
          </a:p>
          <a:p>
            <a:pPr>
              <a:buFontTx/>
              <a:buNone/>
            </a:pPr>
            <a:endParaRPr lang="cs-CZ" altLang="cs-CZ" sz="2400" b="1">
              <a:solidFill>
                <a:srgbClr val="CC3300"/>
              </a:solidFill>
            </a:endParaRPr>
          </a:p>
          <a:p>
            <a:pPr>
              <a:buFontTx/>
              <a:buNone/>
            </a:pPr>
            <a:r>
              <a:rPr lang="cs-CZ" altLang="cs-CZ" sz="2400" b="1"/>
              <a:t>	 Nýt svírá spojené součásti tak, že tření mezi nimi a hlavami nýtů zabraňuje jejich vzájemnému posunu.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E0ED58F-92BE-4FF0-B5DA-3FC5EE85DE9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Rectangle 15"/>
          <p:cNvSpPr>
            <a:spLocks noChangeArrowheads="1"/>
          </p:cNvSpPr>
          <p:nvPr/>
        </p:nvSpPr>
        <p:spPr bwMode="auto">
          <a:xfrm>
            <a:off x="395288" y="1196975"/>
            <a:ext cx="8229600" cy="503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Druhy nýtování</a:t>
            </a:r>
            <a:r>
              <a:rPr lang="cs-CZ" altLang="cs-CZ" sz="4000" b="1">
                <a:solidFill>
                  <a:schemeClr val="tx2"/>
                </a:solidFill>
              </a:rPr>
              <a:t/>
            </a:r>
            <a:br>
              <a:rPr lang="cs-CZ" altLang="cs-CZ" sz="4000" b="1">
                <a:solidFill>
                  <a:schemeClr val="tx2"/>
                </a:solidFill>
              </a:rPr>
            </a:br>
            <a:endParaRPr lang="cs-CZ" altLang="cs-CZ" sz="4000" b="1">
              <a:solidFill>
                <a:schemeClr val="tx2"/>
              </a:solidFill>
            </a:endParaRPr>
          </a:p>
        </p:txBody>
      </p:sp>
      <p:sp>
        <p:nvSpPr>
          <p:cNvPr id="5129" name="Rectangle 16"/>
          <p:cNvSpPr>
            <a:spLocks noChangeArrowheads="1"/>
          </p:cNvSpPr>
          <p:nvPr/>
        </p:nvSpPr>
        <p:spPr bwMode="auto">
          <a:xfrm>
            <a:off x="457200" y="1600200"/>
            <a:ext cx="8229600" cy="4205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2800" b="1"/>
              <a:t>	</a:t>
            </a:r>
          </a:p>
          <a:p>
            <a:pPr>
              <a:buFontTx/>
              <a:buNone/>
            </a:pPr>
            <a:r>
              <a:rPr lang="cs-CZ" altLang="cs-CZ" sz="2800" b="1"/>
              <a:t>Podle účelu:</a:t>
            </a:r>
          </a:p>
          <a:p>
            <a:pPr>
              <a:buFontTx/>
              <a:buNone/>
            </a:pPr>
            <a:r>
              <a:rPr lang="cs-CZ" altLang="cs-CZ" sz="2400" b="1"/>
              <a:t>	a, </a:t>
            </a:r>
            <a:r>
              <a:rPr lang="cs-CZ" altLang="cs-CZ" sz="2400" b="1" u="sng">
                <a:solidFill>
                  <a:srgbClr val="FF3399"/>
                </a:solidFill>
              </a:rPr>
              <a:t>spojovací</a:t>
            </a:r>
            <a:r>
              <a:rPr lang="cs-CZ" altLang="cs-CZ" sz="2400" b="1"/>
              <a:t> – tzv. zámečnické pro spojování součástí, nýtování kloubových závěsů apod.</a:t>
            </a:r>
          </a:p>
          <a:p>
            <a:pPr>
              <a:buFontTx/>
              <a:buNone/>
            </a:pPr>
            <a:r>
              <a:rPr lang="cs-CZ" altLang="cs-CZ" sz="2400" b="1"/>
              <a:t>	b, </a:t>
            </a:r>
            <a:r>
              <a:rPr lang="cs-CZ" altLang="cs-CZ" sz="2400" b="1" u="sng">
                <a:solidFill>
                  <a:srgbClr val="FF3399"/>
                </a:solidFill>
              </a:rPr>
              <a:t>pevné</a:t>
            </a:r>
            <a:r>
              <a:rPr lang="cs-CZ" altLang="cs-CZ" sz="2400" b="1"/>
              <a:t> – uplatňuje se při konstrukci mostů, stožárů a dalších konstrukcí</a:t>
            </a:r>
          </a:p>
          <a:p>
            <a:pPr>
              <a:buFontTx/>
              <a:buNone/>
            </a:pPr>
            <a:r>
              <a:rPr lang="cs-CZ" altLang="cs-CZ" sz="2400" b="1"/>
              <a:t>	c, </a:t>
            </a:r>
            <a:r>
              <a:rPr lang="cs-CZ" altLang="cs-CZ" sz="2400" b="1" u="sng">
                <a:solidFill>
                  <a:srgbClr val="FF3399"/>
                </a:solidFill>
              </a:rPr>
              <a:t>nepropustné</a:t>
            </a:r>
            <a:r>
              <a:rPr lang="cs-CZ" altLang="cs-CZ" sz="2400" b="1"/>
              <a:t> – používá se při nýtování nádob</a:t>
            </a:r>
          </a:p>
          <a:p>
            <a:pPr>
              <a:buFontTx/>
              <a:buNone/>
            </a:pPr>
            <a:r>
              <a:rPr lang="cs-CZ" altLang="cs-CZ" sz="2400" b="1"/>
              <a:t>	d, </a:t>
            </a:r>
            <a:r>
              <a:rPr lang="cs-CZ" altLang="cs-CZ" sz="2400" b="1" u="sng">
                <a:solidFill>
                  <a:srgbClr val="FF3399"/>
                </a:solidFill>
              </a:rPr>
              <a:t>pevné a nepropustné</a:t>
            </a:r>
            <a:r>
              <a:rPr lang="cs-CZ" altLang="cs-CZ" sz="2400" b="1"/>
              <a:t> – používá se při  nýtování tlakových nádob, kotlů apod.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51E7090-6B85-4F02-B903-7523594F496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Rectangle 16"/>
          <p:cNvSpPr>
            <a:spLocks noChangeArrowheads="1"/>
          </p:cNvSpPr>
          <p:nvPr/>
        </p:nvSpPr>
        <p:spPr bwMode="auto">
          <a:xfrm>
            <a:off x="395288" y="1125538"/>
            <a:ext cx="8229600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Druhy nýtování</a:t>
            </a:r>
            <a:br>
              <a:rPr lang="cs-CZ" altLang="cs-CZ" sz="2800" b="1">
                <a:solidFill>
                  <a:schemeClr val="tx2"/>
                </a:solidFill>
              </a:rPr>
            </a:br>
            <a:endParaRPr lang="cs-CZ" altLang="cs-CZ" sz="2800" b="1">
              <a:solidFill>
                <a:schemeClr val="tx2"/>
              </a:solidFill>
            </a:endParaRPr>
          </a:p>
        </p:txBody>
      </p:sp>
      <p:pic>
        <p:nvPicPr>
          <p:cNvPr id="6153" name="Picture 1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684"/>
          <a:stretch>
            <a:fillRect/>
          </a:stretch>
        </p:blipFill>
        <p:spPr bwMode="auto">
          <a:xfrm>
            <a:off x="539750" y="1989138"/>
            <a:ext cx="8101013" cy="3455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232B2AF-B967-4DDC-A856-2718C97D16A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Rectangle 4"/>
          <p:cNvSpPr>
            <a:spLocks noChangeArrowheads="1"/>
          </p:cNvSpPr>
          <p:nvPr/>
        </p:nvSpPr>
        <p:spPr bwMode="auto">
          <a:xfrm>
            <a:off x="468313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7177" name="Rectangle 19"/>
          <p:cNvSpPr>
            <a:spLocks noChangeArrowheads="1"/>
          </p:cNvSpPr>
          <p:nvPr/>
        </p:nvSpPr>
        <p:spPr bwMode="auto">
          <a:xfrm>
            <a:off x="2700338" y="1052513"/>
            <a:ext cx="4197350" cy="50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Druhy nýtů - plné</a:t>
            </a:r>
          </a:p>
        </p:txBody>
      </p:sp>
      <p:pic>
        <p:nvPicPr>
          <p:cNvPr id="7178" name="Picture 2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01" t="10179" r="14853" b="40688"/>
          <a:stretch>
            <a:fillRect/>
          </a:stretch>
        </p:blipFill>
        <p:spPr bwMode="auto">
          <a:xfrm>
            <a:off x="1331913" y="1844675"/>
            <a:ext cx="1871662" cy="2520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9" name="Picture 2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01" t="59282" r="14790" b="9839"/>
          <a:stretch>
            <a:fillRect/>
          </a:stretch>
        </p:blipFill>
        <p:spPr bwMode="auto">
          <a:xfrm>
            <a:off x="5940425" y="4221163"/>
            <a:ext cx="1873250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80" name="Rectangle 24"/>
          <p:cNvSpPr>
            <a:spLocks noChangeArrowheads="1"/>
          </p:cNvSpPr>
          <p:nvPr/>
        </p:nvSpPr>
        <p:spPr bwMode="auto">
          <a:xfrm>
            <a:off x="4067175" y="2133600"/>
            <a:ext cx="4038600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endParaRPr lang="cs-CZ" altLang="cs-CZ" sz="2000" b="1">
              <a:solidFill>
                <a:srgbClr val="33CC33"/>
              </a:solidFill>
            </a:endParaRPr>
          </a:p>
          <a:p>
            <a:pPr>
              <a:buFontTx/>
              <a:buNone/>
            </a:pPr>
            <a:r>
              <a:rPr lang="cs-CZ" altLang="cs-CZ" sz="2000" b="1"/>
              <a:t>Plné nýty mají tři základní </a:t>
            </a:r>
          </a:p>
          <a:p>
            <a:pPr>
              <a:buFontTx/>
              <a:buNone/>
            </a:pPr>
            <a:r>
              <a:rPr lang="cs-CZ" altLang="cs-CZ" sz="2000" b="1"/>
              <a:t>            tvary hlavy.</a:t>
            </a:r>
          </a:p>
          <a:p>
            <a:pPr>
              <a:buFontTx/>
              <a:buNone/>
            </a:pPr>
            <a:r>
              <a:rPr lang="cs-CZ" altLang="cs-CZ" sz="2000" b="1"/>
              <a:t>   </a:t>
            </a:r>
            <a:endParaRPr lang="cs-CZ" altLang="cs-CZ" sz="2800" b="1"/>
          </a:p>
        </p:txBody>
      </p:sp>
      <p:sp>
        <p:nvSpPr>
          <p:cNvPr id="7181" name="Rectangle 25"/>
          <p:cNvSpPr>
            <a:spLocks noChangeArrowheads="1"/>
          </p:cNvSpPr>
          <p:nvPr/>
        </p:nvSpPr>
        <p:spPr bwMode="auto">
          <a:xfrm>
            <a:off x="1476375" y="4365625"/>
            <a:ext cx="4038600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endParaRPr lang="cs-CZ" altLang="cs-CZ" sz="2000" b="1">
              <a:solidFill>
                <a:srgbClr val="33CC33"/>
              </a:solidFill>
            </a:endParaRPr>
          </a:p>
          <a:p>
            <a:pPr>
              <a:buFontTx/>
              <a:buNone/>
            </a:pPr>
            <a:r>
              <a:rPr lang="cs-CZ" altLang="cs-CZ" sz="2000" b="1"/>
              <a:t>      Speciální nýty mají</a:t>
            </a:r>
          </a:p>
          <a:p>
            <a:pPr>
              <a:buFontTx/>
              <a:buNone/>
            </a:pPr>
            <a:r>
              <a:rPr lang="cs-CZ" altLang="cs-CZ" sz="2000" b="1"/>
              <a:t>         tyto tvary hlavy.</a:t>
            </a:r>
          </a:p>
          <a:p>
            <a:pPr>
              <a:buFontTx/>
              <a:buNone/>
            </a:pPr>
            <a:r>
              <a:rPr lang="cs-CZ" altLang="cs-CZ" sz="2000" b="1"/>
              <a:t>   </a:t>
            </a:r>
            <a:endParaRPr lang="cs-CZ" altLang="cs-CZ" sz="28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C9C69EB-C09F-4670-A9A3-E23B6A6DD93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2"/>
          <p:cNvSpPr>
            <a:spLocks noChangeArrowheads="1"/>
          </p:cNvSpPr>
          <p:nvPr/>
        </p:nvSpPr>
        <p:spPr bwMode="auto">
          <a:xfrm>
            <a:off x="539750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8201" name="Rectangle 16"/>
          <p:cNvSpPr>
            <a:spLocks noChangeArrowheads="1"/>
          </p:cNvSpPr>
          <p:nvPr/>
        </p:nvSpPr>
        <p:spPr bwMode="auto">
          <a:xfrm>
            <a:off x="395288" y="1125538"/>
            <a:ext cx="8229600" cy="57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Duté nýty</a:t>
            </a:r>
          </a:p>
        </p:txBody>
      </p:sp>
      <p:pic>
        <p:nvPicPr>
          <p:cNvPr id="8202" name="Picture 1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65" t="16580" r="6804" b="21518"/>
          <a:stretch>
            <a:fillRect/>
          </a:stretch>
        </p:blipFill>
        <p:spPr bwMode="auto">
          <a:xfrm>
            <a:off x="1116013" y="2133600"/>
            <a:ext cx="7056437" cy="244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203" name="Rectangle 18"/>
          <p:cNvSpPr>
            <a:spLocks noChangeArrowheads="1"/>
          </p:cNvSpPr>
          <p:nvPr/>
        </p:nvSpPr>
        <p:spPr bwMode="auto">
          <a:xfrm>
            <a:off x="323850" y="4581525"/>
            <a:ext cx="8351838" cy="115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altLang="cs-CZ" sz="2400" b="1">
                <a:solidFill>
                  <a:schemeClr val="tx2"/>
                </a:solidFill>
              </a:rPr>
              <a:t>             Duté nýty s 			Trubkové</a:t>
            </a:r>
            <a:br>
              <a:rPr lang="cs-CZ" altLang="cs-CZ" sz="2400" b="1">
                <a:solidFill>
                  <a:schemeClr val="tx2"/>
                </a:solidFill>
              </a:rPr>
            </a:br>
            <a:r>
              <a:rPr lang="cs-CZ" altLang="cs-CZ" sz="2400" b="1">
                <a:solidFill>
                  <a:schemeClr val="tx2"/>
                </a:solidFill>
              </a:rPr>
              <a:t>      půlkulovou hlavou 			     nýty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01D4581-D8AC-4147-8E03-5D39C7998C7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Rectangle 2"/>
          <p:cNvSpPr>
            <a:spLocks noChangeArrowheads="1"/>
          </p:cNvSpPr>
          <p:nvPr/>
        </p:nvSpPr>
        <p:spPr bwMode="auto">
          <a:xfrm>
            <a:off x="457200" y="1052513"/>
            <a:ext cx="8229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400" b="1">
              <a:solidFill>
                <a:schemeClr val="tx2"/>
              </a:solidFill>
            </a:endParaRPr>
          </a:p>
        </p:txBody>
      </p:sp>
      <p:sp>
        <p:nvSpPr>
          <p:cNvPr id="9225" name="Rectangle 17"/>
          <p:cNvSpPr>
            <a:spLocks noChangeArrowheads="1"/>
          </p:cNvSpPr>
          <p:nvPr/>
        </p:nvSpPr>
        <p:spPr bwMode="auto">
          <a:xfrm>
            <a:off x="468313" y="1052513"/>
            <a:ext cx="8229600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/>
              <a:t>Výpočet délky dříku nýtu</a:t>
            </a:r>
          </a:p>
        </p:txBody>
      </p:sp>
      <p:sp>
        <p:nvSpPr>
          <p:cNvPr id="9226" name="Rectangle 18"/>
          <p:cNvSpPr>
            <a:spLocks noChangeArrowheads="1"/>
          </p:cNvSpPr>
          <p:nvPr/>
        </p:nvSpPr>
        <p:spPr bwMode="auto">
          <a:xfrm>
            <a:off x="684213" y="1844675"/>
            <a:ext cx="3889375" cy="3992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endParaRPr lang="cs-CZ" altLang="cs-CZ" sz="2400" b="1"/>
          </a:p>
          <a:p>
            <a:pPr>
              <a:buFontTx/>
              <a:buNone/>
            </a:pPr>
            <a:r>
              <a:rPr lang="cs-CZ" altLang="cs-CZ" sz="2000" b="1"/>
              <a:t>a, nýty s půlkulovou hlavou:</a:t>
            </a:r>
          </a:p>
          <a:p>
            <a:pPr>
              <a:buFontTx/>
              <a:buNone/>
            </a:pPr>
            <a:r>
              <a:rPr lang="cs-CZ" altLang="cs-CZ" sz="2000" b="1"/>
              <a:t>l = 1,25s + (0,9-1,5 d)</a:t>
            </a:r>
          </a:p>
          <a:p>
            <a:pPr>
              <a:buFontTx/>
              <a:buNone/>
            </a:pPr>
            <a:r>
              <a:rPr lang="cs-CZ" altLang="cs-CZ" sz="2000" b="1" i="1"/>
              <a:t>      (s = 4, d = 4)</a:t>
            </a:r>
          </a:p>
          <a:p>
            <a:pPr>
              <a:buFontTx/>
              <a:buNone/>
            </a:pPr>
            <a:r>
              <a:rPr lang="cs-CZ" altLang="cs-CZ" sz="2000" b="1" i="1"/>
              <a:t>      l = 4.1,25+0,4 = 5,4 </a:t>
            </a:r>
          </a:p>
          <a:p>
            <a:pPr>
              <a:buFontTx/>
              <a:buNone/>
            </a:pPr>
            <a:endParaRPr lang="cs-CZ" altLang="cs-CZ" sz="2000"/>
          </a:p>
          <a:p>
            <a:pPr>
              <a:buFontTx/>
              <a:buNone/>
            </a:pPr>
            <a:r>
              <a:rPr lang="cs-CZ" altLang="cs-CZ" sz="2000" b="1"/>
              <a:t>b, zápustné nýty:</a:t>
            </a:r>
          </a:p>
          <a:p>
            <a:pPr>
              <a:buFontTx/>
              <a:buNone/>
            </a:pPr>
            <a:r>
              <a:rPr lang="cs-CZ" altLang="cs-CZ" sz="2000" b="1"/>
              <a:t>	l = 1,2s + 0,3 d</a:t>
            </a:r>
          </a:p>
          <a:p>
            <a:pPr>
              <a:buFontTx/>
              <a:buNone/>
            </a:pPr>
            <a:r>
              <a:rPr lang="cs-CZ" altLang="cs-CZ" sz="2000" b="1" i="1"/>
              <a:t>    (s = 10, d = 8)</a:t>
            </a:r>
          </a:p>
          <a:p>
            <a:pPr>
              <a:buFontTx/>
              <a:buNone/>
            </a:pPr>
            <a:r>
              <a:rPr lang="cs-CZ" altLang="cs-CZ" sz="2000" b="1" i="1"/>
              <a:t>l = 1,2.10 + 0,3.8 = 14,4 mm</a:t>
            </a:r>
          </a:p>
          <a:p>
            <a:pPr>
              <a:buFontTx/>
              <a:buNone/>
            </a:pPr>
            <a:endParaRPr lang="cs-CZ" altLang="cs-CZ" sz="2000" b="1" i="1"/>
          </a:p>
          <a:p>
            <a:pPr>
              <a:buFontTx/>
              <a:buNone/>
            </a:pPr>
            <a:endParaRPr lang="cs-CZ" altLang="cs-CZ" sz="2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8B68B9A-473A-4B88-B030-0844429F10C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Rectangle 21"/>
          <p:cNvSpPr>
            <a:spLocks noChangeArrowheads="1"/>
          </p:cNvSpPr>
          <p:nvPr/>
        </p:nvSpPr>
        <p:spPr bwMode="auto">
          <a:xfrm>
            <a:off x="395288" y="1125538"/>
            <a:ext cx="8229600" cy="57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/>
              <a:t>Ruční nýtování</a:t>
            </a:r>
          </a:p>
        </p:txBody>
      </p:sp>
      <p:sp>
        <p:nvSpPr>
          <p:cNvPr id="10249" name="Rectangle 22"/>
          <p:cNvSpPr>
            <a:spLocks noChangeArrowheads="1"/>
          </p:cNvSpPr>
          <p:nvPr/>
        </p:nvSpPr>
        <p:spPr bwMode="auto">
          <a:xfrm>
            <a:off x="4643438" y="1916113"/>
            <a:ext cx="4038600" cy="403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ct val="80000"/>
              </a:lnSpc>
              <a:buFontTx/>
              <a:buNone/>
            </a:pPr>
            <a:r>
              <a:rPr lang="cs-CZ" altLang="cs-CZ" sz="1800" b="1"/>
              <a:t>a, podpěrný hlavičkář (obr.A), o který se příměrná hlava nýtu opírá přinýtování</a:t>
            </a: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altLang="cs-CZ" sz="1800" b="1"/>
              <a:t>b, zatahovák (obr.B),  nástroj na zatahování nýtů do díry, přičemž se nýtované části vzájemně přitahují (obr.C)</a:t>
            </a: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altLang="cs-CZ" sz="1800" b="1"/>
              <a:t>c, závěrečný hlavičkář (obr.G) je nástroj na konečné přitažení a dotvoření hlavy nýtu.</a:t>
            </a:r>
          </a:p>
          <a:p>
            <a:pPr algn="ctr">
              <a:lnSpc>
                <a:spcPct val="80000"/>
              </a:lnSpc>
              <a:buFontTx/>
              <a:buNone/>
            </a:pPr>
            <a:endParaRPr lang="cs-CZ" altLang="cs-CZ" sz="1800" b="1"/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altLang="cs-CZ" sz="1800" b="1"/>
              <a:t>	Nezbytné je kladivo, kterým se nejdříve udeří na zatahovák (obr.C) a poté se jím upraví vyčnívající část nýtu (obr. D,E), před použitím závěrečného hlavičkáře (obr.C).</a:t>
            </a:r>
          </a:p>
        </p:txBody>
      </p:sp>
      <p:pic>
        <p:nvPicPr>
          <p:cNvPr id="10250" name="Picture 2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53" t="1776" r="9029"/>
          <a:stretch>
            <a:fillRect/>
          </a:stretch>
        </p:blipFill>
        <p:spPr bwMode="auto">
          <a:xfrm>
            <a:off x="1187450" y="1773238"/>
            <a:ext cx="2879725" cy="403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89653C8-68E4-4961-A867-17CB6F29F2B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Rectangle 2"/>
          <p:cNvSpPr>
            <a:spLocks noChangeArrowheads="1"/>
          </p:cNvSpPr>
          <p:nvPr/>
        </p:nvSpPr>
        <p:spPr bwMode="auto">
          <a:xfrm>
            <a:off x="468313" y="1125538"/>
            <a:ext cx="8229600" cy="29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pic>
        <p:nvPicPr>
          <p:cNvPr id="11273" name="Picture 2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66" b="4283"/>
          <a:stretch>
            <a:fillRect/>
          </a:stretch>
        </p:blipFill>
        <p:spPr bwMode="auto">
          <a:xfrm>
            <a:off x="3059113" y="1341438"/>
            <a:ext cx="5472112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274" name="Rectangle 21"/>
          <p:cNvSpPr>
            <a:spLocks noChangeArrowheads="1"/>
          </p:cNvSpPr>
          <p:nvPr/>
        </p:nvSpPr>
        <p:spPr bwMode="auto">
          <a:xfrm>
            <a:off x="900113" y="1989138"/>
            <a:ext cx="1822450" cy="3081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Pracovní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/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postup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/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ručního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/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nýtování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D6634EB-F320-4EC1-B83A-0D981350AC0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2297" name="Rectangle 11"/>
          <p:cNvSpPr>
            <a:spLocks noChangeArrowheads="1"/>
          </p:cNvSpPr>
          <p:nvPr/>
        </p:nvSpPr>
        <p:spPr bwMode="auto">
          <a:xfrm>
            <a:off x="468313" y="1125538"/>
            <a:ext cx="8229600" cy="50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Nýtování do dutin</a:t>
            </a:r>
          </a:p>
        </p:txBody>
      </p:sp>
      <p:pic>
        <p:nvPicPr>
          <p:cNvPr id="12298" name="Picture 12" descr="P215002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70" t="10143" r="571" b="45009"/>
          <a:stretch>
            <a:fillRect/>
          </a:stretch>
        </p:blipFill>
        <p:spPr bwMode="auto">
          <a:xfrm>
            <a:off x="900113" y="1916113"/>
            <a:ext cx="7164387" cy="274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9" name="Picture 13" descr="P215000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890" t="30817" r="24823" b="30380"/>
          <a:stretch>
            <a:fillRect/>
          </a:stretch>
        </p:blipFill>
        <p:spPr bwMode="auto">
          <a:xfrm>
            <a:off x="6372225" y="4149725"/>
            <a:ext cx="2185988" cy="163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300" name="Rectangle 14"/>
          <p:cNvSpPr>
            <a:spLocks noChangeArrowheads="1"/>
          </p:cNvSpPr>
          <p:nvPr/>
        </p:nvSpPr>
        <p:spPr bwMode="auto">
          <a:xfrm>
            <a:off x="395288" y="4941888"/>
            <a:ext cx="5832475" cy="50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400" b="1">
                <a:solidFill>
                  <a:schemeClr val="tx2"/>
                </a:solidFill>
              </a:rPr>
              <a:t>Dutý nýt s vodícím trnem.</a:t>
            </a:r>
          </a:p>
        </p:txBody>
      </p:sp>
      <p:sp>
        <p:nvSpPr>
          <p:cNvPr id="12301" name="Text Box 15"/>
          <p:cNvSpPr txBox="1">
            <a:spLocks noChangeArrowheads="1"/>
          </p:cNvSpPr>
          <p:nvPr/>
        </p:nvSpPr>
        <p:spPr bwMode="auto">
          <a:xfrm>
            <a:off x="1042988" y="2060575"/>
            <a:ext cx="309721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000" b="1"/>
              <a:t>Nýtovací kleště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F684AE9-0B3B-42B7-B994-A97BF60FB0A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0" name="Rectangle 2"/>
          <p:cNvSpPr>
            <a:spLocks noChangeArrowheads="1"/>
          </p:cNvSpPr>
          <p:nvPr/>
        </p:nvSpPr>
        <p:spPr bwMode="auto">
          <a:xfrm>
            <a:off x="468313" y="981075"/>
            <a:ext cx="8229600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3321" name="Rectangle 11"/>
          <p:cNvSpPr>
            <a:spLocks noChangeArrowheads="1"/>
          </p:cNvSpPr>
          <p:nvPr/>
        </p:nvSpPr>
        <p:spPr bwMode="auto">
          <a:xfrm>
            <a:off x="395288" y="1125538"/>
            <a:ext cx="8229600" cy="50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Příčiny zmetků při nýtování</a:t>
            </a:r>
          </a:p>
        </p:txBody>
      </p:sp>
      <p:pic>
        <p:nvPicPr>
          <p:cNvPr id="13322" name="Picture 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10" t="6790" r="13226" b="9201"/>
          <a:stretch>
            <a:fillRect/>
          </a:stretch>
        </p:blipFill>
        <p:spPr bwMode="auto">
          <a:xfrm>
            <a:off x="539750" y="1700213"/>
            <a:ext cx="3932238" cy="4287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3" name="Rectangle 13"/>
          <p:cNvSpPr>
            <a:spLocks noChangeArrowheads="1"/>
          </p:cNvSpPr>
          <p:nvPr/>
        </p:nvSpPr>
        <p:spPr bwMode="auto">
          <a:xfrm>
            <a:off x="4648200" y="1916113"/>
            <a:ext cx="4038600" cy="3960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90000"/>
              </a:lnSpc>
              <a:buFontTx/>
              <a:buNone/>
            </a:pPr>
            <a:r>
              <a:rPr lang="cs-CZ" altLang="cs-CZ" sz="2400"/>
              <a:t>	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 b="1">
                <a:solidFill>
                  <a:srgbClr val="FF0000"/>
                </a:solidFill>
              </a:rPr>
              <a:t>Jejich vznik ovlivňuje: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altLang="cs-CZ" sz="2000" b="1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 b="1"/>
              <a:t>	- nesprávný pracovní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 b="1"/>
              <a:t>       postup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 b="1"/>
              <a:t>	- špatné zatažení nýtů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 b="1"/>
              <a:t>     - nevhodné zahloubení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 b="1"/>
              <a:t>     - nesouosost díry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 b="1"/>
              <a:t>     - špatná volba průměru nýtu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 b="1"/>
              <a:t>       ve vztahu k síle materiálu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 b="1"/>
              <a:t>	- použití nevhodného nářadí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983C0E8-E370-4E96-8257-59C173192A5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434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4" name="Rectangle 40"/>
          <p:cNvSpPr>
            <a:spLocks noChangeArrowheads="1"/>
          </p:cNvSpPr>
          <p:nvPr/>
        </p:nvSpPr>
        <p:spPr bwMode="auto">
          <a:xfrm>
            <a:off x="395288" y="1125538"/>
            <a:ext cx="8229600" cy="57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Uvolňování nýtových spojů</a:t>
            </a:r>
          </a:p>
        </p:txBody>
      </p:sp>
      <p:sp>
        <p:nvSpPr>
          <p:cNvPr id="14345" name="Rectangle 41"/>
          <p:cNvSpPr>
            <a:spLocks noChangeArrowheads="1"/>
          </p:cNvSpPr>
          <p:nvPr/>
        </p:nvSpPr>
        <p:spPr bwMode="auto">
          <a:xfrm>
            <a:off x="468313" y="1989138"/>
            <a:ext cx="8229600" cy="1468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buFontTx/>
              <a:buNone/>
            </a:pPr>
            <a:r>
              <a:rPr lang="cs-CZ" altLang="cs-CZ" sz="2800"/>
              <a:t>	</a:t>
            </a:r>
            <a:r>
              <a:rPr lang="cs-CZ" altLang="cs-CZ" sz="2400" b="1"/>
              <a:t>Nýtové spoje rozebíráme odvrtáním hlady dříku nebo jejím odseknutím a následným vyražením dříku pomocí průbojníku.</a:t>
            </a:r>
          </a:p>
        </p:txBody>
      </p:sp>
      <p:pic>
        <p:nvPicPr>
          <p:cNvPr id="14346" name="Picture 4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58" t="21758" r="11134" b="16086"/>
          <a:stretch>
            <a:fillRect/>
          </a:stretch>
        </p:blipFill>
        <p:spPr bwMode="auto">
          <a:xfrm>
            <a:off x="1042988" y="3213100"/>
            <a:ext cx="7343775" cy="260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C058A3B-6F91-46C4-81EE-E50CC57FD1B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8" name="Rectangle 17"/>
          <p:cNvSpPr>
            <a:spLocks noChangeArrowheads="1"/>
          </p:cNvSpPr>
          <p:nvPr/>
        </p:nvSpPr>
        <p:spPr bwMode="auto">
          <a:xfrm>
            <a:off x="468313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Nýtovací stroje</a:t>
            </a:r>
          </a:p>
        </p:txBody>
      </p:sp>
      <p:sp>
        <p:nvSpPr>
          <p:cNvPr id="15369" name="Rectangle 18"/>
          <p:cNvSpPr>
            <a:spLocks noChangeArrowheads="1"/>
          </p:cNvSpPr>
          <p:nvPr/>
        </p:nvSpPr>
        <p:spPr bwMode="auto">
          <a:xfrm>
            <a:off x="250825" y="1600200"/>
            <a:ext cx="295275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buFontTx/>
              <a:buNone/>
            </a:pPr>
            <a:r>
              <a:rPr lang="cs-CZ" altLang="cs-CZ" sz="2400" b="1"/>
              <a:t>	</a:t>
            </a:r>
          </a:p>
          <a:p>
            <a:pPr algn="ctr">
              <a:buFontTx/>
              <a:buNone/>
            </a:pPr>
            <a:r>
              <a:rPr lang="cs-CZ" altLang="cs-CZ" sz="2400" b="1"/>
              <a:t>Nýtovací stroje jsou konstruovány jako přenosné nebo stabilní. Jsou pneumatické, elektrické nebo hydraulické .</a:t>
            </a:r>
          </a:p>
        </p:txBody>
      </p:sp>
      <p:pic>
        <p:nvPicPr>
          <p:cNvPr id="15370" name="Picture 1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2" t="4842" r="5800" b="2344"/>
          <a:stretch>
            <a:fillRect/>
          </a:stretch>
        </p:blipFill>
        <p:spPr bwMode="auto">
          <a:xfrm>
            <a:off x="3708400" y="1628775"/>
            <a:ext cx="4752975" cy="429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942E3A0-5781-4755-BE59-89CA154BCA5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2" name="Rectangle 17"/>
          <p:cNvSpPr>
            <a:spLocks noChangeArrowheads="1"/>
          </p:cNvSpPr>
          <p:nvPr/>
        </p:nvSpPr>
        <p:spPr bwMode="auto">
          <a:xfrm>
            <a:off x="468313" y="2060575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90000"/>
              </a:lnSpc>
              <a:buFontTx/>
              <a:buNone/>
            </a:pPr>
            <a:r>
              <a:rPr lang="cs-CZ" altLang="cs-CZ" sz="2400" b="1"/>
              <a:t>1, Před zahájením práce je třeba překontrolovat používané nářadí, kladivo - upevnění do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400" b="1"/>
              <a:t>   násady, hlavičkář i přítužník musí být bez otřepů.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altLang="cs-CZ" sz="2400" b="1"/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400" b="1"/>
              <a:t>2, Ruku kterou držíme nástroj chráníme rukavicí nebo gumovou manžetou.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altLang="cs-CZ" sz="2400" b="1"/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400" b="1"/>
              <a:t>3, Při odsekávání nýtů zachytáváme odletující části do kovové mřížky nebo hadru.</a:t>
            </a:r>
          </a:p>
        </p:txBody>
      </p:sp>
      <p:sp>
        <p:nvSpPr>
          <p:cNvPr id="16393" name="Rectangle 18"/>
          <p:cNvSpPr>
            <a:spLocks noChangeArrowheads="1"/>
          </p:cNvSpPr>
          <p:nvPr/>
        </p:nvSpPr>
        <p:spPr bwMode="auto">
          <a:xfrm>
            <a:off x="395288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Bezpečnost práce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CA46E1E-8633-40EA-A84C-58110A0CAD0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741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6" name="Rectangle 8"/>
          <p:cNvSpPr>
            <a:spLocks noChangeArrowheads="1"/>
          </p:cNvSpPr>
          <p:nvPr/>
        </p:nvSpPr>
        <p:spPr bwMode="auto">
          <a:xfrm>
            <a:off x="2843213" y="1125538"/>
            <a:ext cx="297338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Kontrolní otázky</a:t>
            </a:r>
          </a:p>
        </p:txBody>
      </p:sp>
      <p:sp>
        <p:nvSpPr>
          <p:cNvPr id="17417" name="Rectangle 12"/>
          <p:cNvSpPr>
            <a:spLocks noChangeArrowheads="1"/>
          </p:cNvSpPr>
          <p:nvPr/>
        </p:nvSpPr>
        <p:spPr bwMode="auto">
          <a:xfrm>
            <a:off x="468313" y="2274888"/>
            <a:ext cx="8334375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1, Jak se rozděluje nýtování podle účelu spojení jednotlivých částí?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2, Jak se rozděluje nýtování podle počtu řad nýtů?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3, Jak se rozděluje nýtování podle počtu stykových desek?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4, Jaké konstrukční druhy nýtů znáte?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5, Jak se nazývají jednotlivé části třídílné sady pro ruční nýtování?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6, Pro jaké materiály se s výhodou používá spojení dutými</a:t>
            </a:r>
            <a:r>
              <a:rPr lang="cs-CZ" altLang="cs-CZ" sz="2400" b="1"/>
              <a:t> </a:t>
            </a:r>
            <a:r>
              <a:rPr lang="cs-CZ" altLang="cs-CZ" sz="2000" b="1"/>
              <a:t>nýty?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7, Kdy se používají nýtovací kleště?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D04EB2C-47A5-46E4-A8BB-246F2074123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843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40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Použitá literatura</a:t>
            </a:r>
          </a:p>
        </p:txBody>
      </p:sp>
      <p:sp>
        <p:nvSpPr>
          <p:cNvPr id="18441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cs-CZ" altLang="cs-CZ" sz="2800" b="1"/>
          </a:p>
          <a:p>
            <a:pPr>
              <a:buFontTx/>
              <a:buNone/>
            </a:pPr>
            <a:r>
              <a:rPr lang="cs-CZ" altLang="cs-CZ" sz="1800" b="1"/>
              <a:t>	</a:t>
            </a:r>
            <a:r>
              <a:rPr lang="cs-CZ" altLang="cs-CZ" sz="1800"/>
              <a:t>Fialová Ing. Dana, Gradek Ing. Vladislav, </a:t>
            </a:r>
            <a:r>
              <a:rPr lang="cs-CZ" altLang="cs-CZ" sz="1800" i="1"/>
              <a:t>Zámečnické práce a údržba –Technologie 1. díl učebnice pro SOU</a:t>
            </a:r>
            <a:r>
              <a:rPr lang="cs-CZ" altLang="cs-CZ" sz="1800"/>
              <a:t>,  Praha, Parta 2006, ISBN 80-7320-086-4</a:t>
            </a:r>
          </a:p>
          <a:p>
            <a:pPr>
              <a:buFontTx/>
              <a:buNone/>
            </a:pPr>
            <a:endParaRPr lang="cs-CZ" altLang="cs-CZ" sz="1800"/>
          </a:p>
          <a:p>
            <a:pPr>
              <a:buFontTx/>
              <a:buNone/>
            </a:pPr>
            <a:r>
              <a:rPr lang="cs-CZ" altLang="cs-CZ" sz="1800" b="1"/>
              <a:t>	</a:t>
            </a:r>
            <a:r>
              <a:rPr lang="cs-CZ" altLang="cs-CZ" sz="1800"/>
              <a:t>OUTRATA  ING. Jiří, </a:t>
            </a:r>
            <a:r>
              <a:rPr lang="cs-CZ" altLang="cs-CZ" sz="1800" i="1"/>
              <a:t>Technologie ručního zpracování kovů pro 1. ročník OU a UŠ kovo oborů, Praha, </a:t>
            </a:r>
            <a:r>
              <a:rPr lang="cs-CZ" altLang="cs-CZ" sz="1800"/>
              <a:t>SNTL 1981, EAN 04-204-82</a:t>
            </a:r>
          </a:p>
          <a:p>
            <a:pPr>
              <a:buFontTx/>
              <a:buNone/>
            </a:pPr>
            <a:endParaRPr lang="cs-CZ" altLang="cs-CZ" sz="1800"/>
          </a:p>
          <a:p>
            <a:pPr>
              <a:buFontTx/>
              <a:buNone/>
            </a:pPr>
            <a:r>
              <a:rPr lang="cs-CZ" altLang="cs-CZ" sz="1800"/>
              <a:t>	</a:t>
            </a:r>
          </a:p>
          <a:p>
            <a:pPr>
              <a:buFontTx/>
              <a:buNone/>
            </a:pPr>
            <a:r>
              <a:rPr lang="cs-CZ" altLang="cs-CZ" sz="1800"/>
              <a:t>	Použité obrázky jsou z výše uvedených publikací.</a:t>
            </a:r>
          </a:p>
          <a:p>
            <a:pPr>
              <a:buFontTx/>
              <a:buNone/>
            </a:pPr>
            <a:r>
              <a:rPr lang="cs-CZ" altLang="cs-CZ" sz="1800"/>
              <a:t>	Fotografie archiv autora.</a:t>
            </a:r>
          </a:p>
          <a:p>
            <a:pPr>
              <a:buFontTx/>
              <a:buNone/>
            </a:pPr>
            <a:endParaRPr lang="cs-CZ" altLang="cs-CZ" sz="1800"/>
          </a:p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749</TotalTime>
  <Words>449</Words>
  <Application>Microsoft Office PowerPoint</Application>
  <PresentationFormat>Předvádění na obrazovce (4:3)</PresentationFormat>
  <Paragraphs>164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Zdeněk Říha</dc:creator>
  <cp:lastModifiedBy>Karel Filas, Ing.</cp:lastModifiedBy>
  <cp:revision>57</cp:revision>
  <dcterms:created xsi:type="dcterms:W3CDTF">2007-02-24T11:24:02Z</dcterms:created>
  <dcterms:modified xsi:type="dcterms:W3CDTF">2013-11-14T22:28:24Z</dcterms:modified>
</cp:coreProperties>
</file>