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3" r:id="rId3"/>
    <p:sldId id="306" r:id="rId4"/>
    <p:sldId id="275" r:id="rId5"/>
    <p:sldId id="276" r:id="rId6"/>
    <p:sldId id="278" r:id="rId7"/>
    <p:sldId id="282" r:id="rId8"/>
    <p:sldId id="283" r:id="rId9"/>
    <p:sldId id="289" r:id="rId10"/>
    <p:sldId id="290" r:id="rId11"/>
    <p:sldId id="307" r:id="rId12"/>
    <p:sldId id="308" r:id="rId13"/>
    <p:sldId id="297"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F3399"/>
    <a:srgbClr val="0000FF"/>
    <a:srgbClr val="003300"/>
    <a:srgbClr val="0066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4" autoAdjust="0"/>
    <p:restoredTop sz="94640" autoAdjust="0"/>
  </p:normalViewPr>
  <p:slideViewPr>
    <p:cSldViewPr>
      <p:cViewPr varScale="1">
        <p:scale>
          <a:sx n="105" d="100"/>
          <a:sy n="105" d="100"/>
        </p:scale>
        <p:origin x="-1650" y="-96"/>
      </p:cViewPr>
      <p:guideLst>
        <p:guide orient="horz" pos="2160"/>
        <p:guide pos="2880"/>
      </p:guideLst>
    </p:cSldViewPr>
  </p:slideViewPr>
  <p:notesTextViewPr>
    <p:cViewPr>
      <p:scale>
        <a:sx n="100" d="100"/>
        <a:sy n="100" d="100"/>
      </p:scale>
      <p:origin x="0" y="0"/>
    </p:cViewPr>
  </p:notesTextViewPr>
  <p:sorterViewPr>
    <p:cViewPr>
      <p:scale>
        <a:sx n="123" d="100"/>
        <a:sy n="12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E56DCFD5-1982-4D0F-B159-14A1AC5BCE99}" type="slidenum">
              <a:rPr lang="cs-CZ"/>
              <a:pPr>
                <a:defRPr/>
              </a:pPr>
              <a:t>‹#›</a:t>
            </a:fld>
            <a:endParaRPr lang="cs-CZ"/>
          </a:p>
        </p:txBody>
      </p:sp>
    </p:spTree>
    <p:extLst>
      <p:ext uri="{BB962C8B-B14F-4D97-AF65-F5344CB8AC3E}">
        <p14:creationId xmlns:p14="http://schemas.microsoft.com/office/powerpoint/2010/main" val="2238596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31564E40-EC84-4C18-B699-F12A7E42E485}" type="slidenum">
              <a:rPr lang="cs-CZ"/>
              <a:pPr>
                <a:defRPr/>
              </a:pPr>
              <a:t>‹#›</a:t>
            </a:fld>
            <a:endParaRPr lang="cs-CZ"/>
          </a:p>
        </p:txBody>
      </p:sp>
    </p:spTree>
    <p:extLst>
      <p:ext uri="{BB962C8B-B14F-4D97-AF65-F5344CB8AC3E}">
        <p14:creationId xmlns:p14="http://schemas.microsoft.com/office/powerpoint/2010/main" val="484132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41BD4CB9-E3DE-4DE5-8B19-B86E727335FA}" type="slidenum">
              <a:rPr lang="cs-CZ"/>
              <a:pPr>
                <a:defRPr/>
              </a:pPr>
              <a:t>‹#›</a:t>
            </a:fld>
            <a:endParaRPr lang="cs-CZ"/>
          </a:p>
        </p:txBody>
      </p:sp>
    </p:spTree>
    <p:extLst>
      <p:ext uri="{BB962C8B-B14F-4D97-AF65-F5344CB8AC3E}">
        <p14:creationId xmlns:p14="http://schemas.microsoft.com/office/powerpoint/2010/main" val="3312674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92FF838-E88E-45E6-A5F0-49E873D991A0}" type="slidenum">
              <a:rPr lang="cs-CZ"/>
              <a:pPr>
                <a:defRPr/>
              </a:pPr>
              <a:t>‹#›</a:t>
            </a:fld>
            <a:endParaRPr lang="cs-CZ"/>
          </a:p>
        </p:txBody>
      </p:sp>
    </p:spTree>
    <p:extLst>
      <p:ext uri="{BB962C8B-B14F-4D97-AF65-F5344CB8AC3E}">
        <p14:creationId xmlns:p14="http://schemas.microsoft.com/office/powerpoint/2010/main" val="1009517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1551856A-7431-4511-A277-7A8D20B68081}" type="slidenum">
              <a:rPr lang="cs-CZ"/>
              <a:pPr>
                <a:defRPr/>
              </a:pPr>
              <a:t>‹#›</a:t>
            </a:fld>
            <a:endParaRPr lang="cs-CZ"/>
          </a:p>
        </p:txBody>
      </p:sp>
    </p:spTree>
    <p:extLst>
      <p:ext uri="{BB962C8B-B14F-4D97-AF65-F5344CB8AC3E}">
        <p14:creationId xmlns:p14="http://schemas.microsoft.com/office/powerpoint/2010/main" val="3377751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85AA9273-8EC8-4FE4-B0E6-36E512D71B23}" type="slidenum">
              <a:rPr lang="cs-CZ"/>
              <a:pPr>
                <a:defRPr/>
              </a:pPr>
              <a:t>‹#›</a:t>
            </a:fld>
            <a:endParaRPr lang="cs-CZ"/>
          </a:p>
        </p:txBody>
      </p:sp>
    </p:spTree>
    <p:extLst>
      <p:ext uri="{BB962C8B-B14F-4D97-AF65-F5344CB8AC3E}">
        <p14:creationId xmlns:p14="http://schemas.microsoft.com/office/powerpoint/2010/main" val="954574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D4DFC2D4-24FE-4DBC-B5AC-43911056AB41}" type="slidenum">
              <a:rPr lang="cs-CZ"/>
              <a:pPr>
                <a:defRPr/>
              </a:pPr>
              <a:t>‹#›</a:t>
            </a:fld>
            <a:endParaRPr lang="cs-CZ"/>
          </a:p>
        </p:txBody>
      </p:sp>
    </p:spTree>
    <p:extLst>
      <p:ext uri="{BB962C8B-B14F-4D97-AF65-F5344CB8AC3E}">
        <p14:creationId xmlns:p14="http://schemas.microsoft.com/office/powerpoint/2010/main" val="308597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A8BD15C-F7B8-45A6-A7FD-AEA6024E6AD0}" type="slidenum">
              <a:rPr lang="cs-CZ"/>
              <a:pPr>
                <a:defRPr/>
              </a:pPr>
              <a:t>‹#›</a:t>
            </a:fld>
            <a:endParaRPr lang="cs-CZ"/>
          </a:p>
        </p:txBody>
      </p:sp>
    </p:spTree>
    <p:extLst>
      <p:ext uri="{BB962C8B-B14F-4D97-AF65-F5344CB8AC3E}">
        <p14:creationId xmlns:p14="http://schemas.microsoft.com/office/powerpoint/2010/main" val="1620210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9AC6956-A98D-432B-B38E-EC3EE325282D}" type="slidenum">
              <a:rPr lang="cs-CZ"/>
              <a:pPr>
                <a:defRPr/>
              </a:pPr>
              <a:t>‹#›</a:t>
            </a:fld>
            <a:endParaRPr lang="cs-CZ"/>
          </a:p>
        </p:txBody>
      </p:sp>
    </p:spTree>
    <p:extLst>
      <p:ext uri="{BB962C8B-B14F-4D97-AF65-F5344CB8AC3E}">
        <p14:creationId xmlns:p14="http://schemas.microsoft.com/office/powerpoint/2010/main" val="3047640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68882701-AB6E-498B-BA65-D263376144A3}" type="slidenum">
              <a:rPr lang="cs-CZ"/>
              <a:pPr>
                <a:defRPr/>
              </a:pPr>
              <a:t>‹#›</a:t>
            </a:fld>
            <a:endParaRPr lang="cs-CZ"/>
          </a:p>
        </p:txBody>
      </p:sp>
    </p:spTree>
    <p:extLst>
      <p:ext uri="{BB962C8B-B14F-4D97-AF65-F5344CB8AC3E}">
        <p14:creationId xmlns:p14="http://schemas.microsoft.com/office/powerpoint/2010/main" val="464543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644C9866-B53B-4F90-9FE5-293E278256B1}" type="slidenum">
              <a:rPr lang="cs-CZ"/>
              <a:pPr>
                <a:defRPr/>
              </a:pPr>
              <a:t>‹#›</a:t>
            </a:fld>
            <a:endParaRPr lang="cs-CZ"/>
          </a:p>
        </p:txBody>
      </p:sp>
    </p:spTree>
    <p:extLst>
      <p:ext uri="{BB962C8B-B14F-4D97-AF65-F5344CB8AC3E}">
        <p14:creationId xmlns:p14="http://schemas.microsoft.com/office/powerpoint/2010/main" val="3669088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CC370483-B869-451E-BA0E-D45C4597A401}" type="slidenum">
              <a:rPr lang="cs-CZ"/>
              <a:pPr>
                <a:defRPr/>
              </a:pPr>
              <a:t>‹#›</a:t>
            </a:fld>
            <a:endParaRPr lang="cs-CZ"/>
          </a:p>
        </p:txBody>
      </p:sp>
    </p:spTree>
    <p:extLst>
      <p:ext uri="{BB962C8B-B14F-4D97-AF65-F5344CB8AC3E}">
        <p14:creationId xmlns:p14="http://schemas.microsoft.com/office/powerpoint/2010/main" val="561238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E3DD61A9-F468-4942-9C7D-3B22C1B94871}" type="slidenum">
              <a:rPr lang="cs-CZ"/>
              <a:pPr>
                <a:defRPr/>
              </a:pPr>
              <a:t>‹#›</a:t>
            </a:fld>
            <a:endParaRPr lang="cs-CZ"/>
          </a:p>
        </p:txBody>
      </p:sp>
    </p:spTree>
    <p:extLst>
      <p:ext uri="{BB962C8B-B14F-4D97-AF65-F5344CB8AC3E}">
        <p14:creationId xmlns:p14="http://schemas.microsoft.com/office/powerpoint/2010/main" val="1630817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BBDB5F9-197C-4784-9BE6-EF90939538F7}" type="slidenum">
              <a:rPr lang="cs-CZ"/>
              <a:pPr>
                <a:defRPr/>
              </a:pPr>
              <a:t>‹#›</a:t>
            </a:fld>
            <a:endParaRPr lang="cs-CZ"/>
          </a:p>
        </p:txBody>
      </p:sp>
    </p:spTree>
    <p:extLst>
      <p:ext uri="{BB962C8B-B14F-4D97-AF65-F5344CB8AC3E}">
        <p14:creationId xmlns:p14="http://schemas.microsoft.com/office/powerpoint/2010/main" val="1099585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29EE4A99-D23F-40E2-9663-4272DA0FF860}" type="slidenum">
              <a:rPr lang="cs-CZ"/>
              <a:pPr>
                <a:defRPr/>
              </a:pPr>
              <a:t>‹#›</a:t>
            </a:fld>
            <a:endParaRPr lang="cs-CZ"/>
          </a:p>
        </p:txBody>
      </p:sp>
    </p:spTree>
    <p:extLst>
      <p:ext uri="{BB962C8B-B14F-4D97-AF65-F5344CB8AC3E}">
        <p14:creationId xmlns:p14="http://schemas.microsoft.com/office/powerpoint/2010/main" val="1856569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31430D6C-3310-4339-A7EC-9021548ACB7E}"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3925197678"/>
              </p:ext>
            </p:extLst>
          </p:nvPr>
        </p:nvGraphicFramePr>
        <p:xfrm>
          <a:off x="750888" y="2060575"/>
          <a:ext cx="7559675" cy="37433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Calibri" panose="020F0502020204030204" pitchFamily="34"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rPr>
                        <a:t>31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Anotace</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Times New Roman" pitchFamily="18" charset="0"/>
                        </a:rPr>
                        <a:t>Základy obsluhy a práce s autogenní </a:t>
                      </a:r>
                      <a:r>
                        <a:rPr kumimoji="0" lang="cs-CZ" sz="1200" b="0" i="0" u="none" strike="noStrike" cap="none" normalizeH="0" baseline="0" dirty="0" smtClean="0">
                          <a:ln>
                            <a:noFill/>
                          </a:ln>
                          <a:solidFill>
                            <a:schemeClr val="tx1"/>
                          </a:solidFill>
                          <a:effectLst/>
                          <a:latin typeface="Calibri" panose="020F0502020204030204" pitchFamily="34" charset="0"/>
                          <a:cs typeface="Times New Roman" pitchFamily="18" charset="0"/>
                        </a:rPr>
                        <a:t>soupravou</a:t>
                      </a:r>
                      <a:endParaRPr kumimoji="0" lang="cs-CZ" sz="1200" b="0" i="0" u="none" strike="noStrike" cap="none" normalizeH="0" baseline="0" dirty="0" smtClean="0">
                        <a:ln>
                          <a:noFill/>
                        </a:ln>
                        <a:solidFill>
                          <a:schemeClr val="tx1"/>
                        </a:solidFill>
                        <a:effectLst/>
                        <a:latin typeface="Calibri" panose="020F0502020204030204"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Klíčová slova</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rPr>
                        <a:t>Tlaková láhev, redukční ventil, tlaková hadice, provozní </a:t>
                      </a:r>
                      <a:r>
                        <a:rPr kumimoji="0" lang="cs-CZ" sz="1200" b="0" i="0" u="none" strike="noStrike" cap="none" normalizeH="0" baseline="0" dirty="0" smtClean="0">
                          <a:ln>
                            <a:noFill/>
                          </a:ln>
                          <a:solidFill>
                            <a:schemeClr val="tx1"/>
                          </a:solidFill>
                          <a:effectLst/>
                          <a:latin typeface="Calibri" panose="020F0502020204030204" pitchFamily="34" charset="0"/>
                        </a:rPr>
                        <a:t>tlak</a:t>
                      </a:r>
                      <a:endParaRPr kumimoji="0" lang="cs-CZ" sz="1200" b="0" i="0" u="none" strike="noStrike" cap="none" normalizeH="0" baseline="0" dirty="0" smtClean="0">
                        <a:ln>
                          <a:noFill/>
                        </a:ln>
                        <a:solidFill>
                          <a:schemeClr val="tx1"/>
                        </a:solidFill>
                        <a:effectLst/>
                        <a:latin typeface="Calibri" panose="020F0502020204030204" pitchFamily="34"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Arial" charset="0"/>
                        </a:rPr>
                        <a:t>Zdeněk Říha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Jazyk</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Čeština</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Calibri" panose="020F0502020204030204" pitchFamily="34" charset="0"/>
                          <a:cs typeface="Times New Roman" pitchFamily="18" charset="0"/>
                        </a:rPr>
                        <a:t>Prezentace</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PC, data projektor</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Druh interaktivity</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Výklad pomocí prezentace</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Střední škola</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Cílová skupina</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1. ročník, žáci 15 - 16 let, </a:t>
                      </a:r>
                      <a:r>
                        <a:rPr kumimoji="0" lang="cs-CZ" sz="1100" b="0" i="0" u="none" strike="noStrike" cap="none" normalizeH="0" baseline="0" dirty="0" smtClean="0">
                          <a:ln>
                            <a:noFill/>
                          </a:ln>
                          <a:solidFill>
                            <a:srgbClr val="000000"/>
                          </a:solidFill>
                          <a:effectLst/>
                          <a:latin typeface="Calibri" panose="020F0502020204030204" pitchFamily="34" charset="0"/>
                          <a:cs typeface="Times New Roman" pitchFamily="18" charset="0"/>
                        </a:rPr>
                        <a:t>23-68-H/01 Mechanik opravář motorových vozidel</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Ne</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Zdroje</a:t>
                      </a:r>
                      <a:endParaRPr kumimoji="0" lang="cs-CZ" sz="11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Seznam viz poslední strana </a:t>
                      </a:r>
                      <a:endParaRPr kumimoji="0" lang="cs-CZ" sz="11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dirty="0">
                <a:cs typeface="Arial" charset="0"/>
              </a:rPr>
              <a:t>Obsluha autogenní soupravy</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FF78F0D-3069-4312-B178-C13398794F03}"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92163" y="1412776"/>
            <a:ext cx="75612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dirty="0" smtClean="0"/>
              <a:t>VY_32_INOVACE_31_632</a:t>
            </a:r>
            <a:endParaRPr lang="cs-CZ" altLang="cs-CZ" sz="2400" b="1" dirty="0">
              <a:latin typeface="Calibri" pitchFamily="34" charset="0"/>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A7EB2A7-CF7C-45FF-9991-81DAC2704A98}"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TextovéPole 1"/>
          <p:cNvSpPr txBox="1">
            <a:spLocks noChangeArrowheads="1"/>
          </p:cNvSpPr>
          <p:nvPr/>
        </p:nvSpPr>
        <p:spPr bwMode="auto">
          <a:xfrm>
            <a:off x="755650" y="2276475"/>
            <a:ext cx="7704138"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6000" b="1"/>
              <a:t>Obsluha </a:t>
            </a:r>
          </a:p>
          <a:p>
            <a:pPr algn="ctr" eaLnBrk="1" hangingPunct="1">
              <a:spcBef>
                <a:spcPct val="0"/>
              </a:spcBef>
              <a:buFontTx/>
              <a:buNone/>
            </a:pPr>
            <a:r>
              <a:rPr lang="cs-CZ" altLang="cs-CZ" sz="6000" b="1"/>
              <a:t>autogenní soupravy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48E9118-7CEA-4CDC-BB92-EC6AABD35445}"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8891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2"/>
          <p:cNvSpPr txBox="1">
            <a:spLocks noChangeArrowheads="1"/>
          </p:cNvSpPr>
          <p:nvPr/>
        </p:nvSpPr>
        <p:spPr>
          <a:xfrm>
            <a:off x="484188" y="1196975"/>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solidFill>
                  <a:srgbClr val="FF0066"/>
                </a:solidFill>
              </a:rPr>
              <a:t>Svařování a řezání plamenem</a:t>
            </a:r>
            <a:endParaRPr lang="cs-CZ" sz="2800" b="1" kern="0" dirty="0">
              <a:solidFill>
                <a:srgbClr val="FF0066"/>
              </a:solidFill>
            </a:endParaRPr>
          </a:p>
        </p:txBody>
      </p:sp>
      <p:sp>
        <p:nvSpPr>
          <p:cNvPr id="11" name="Rectangle 3"/>
          <p:cNvSpPr txBox="1">
            <a:spLocks noChangeArrowheads="1"/>
          </p:cNvSpPr>
          <p:nvPr/>
        </p:nvSpPr>
        <p:spPr>
          <a:xfrm>
            <a:off x="457200" y="1989138"/>
            <a:ext cx="8229600" cy="41370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400" kern="0" dirty="0" smtClean="0"/>
              <a:t>	</a:t>
            </a:r>
            <a:r>
              <a:rPr lang="cs-CZ" sz="2400" b="1" kern="0" dirty="0" smtClean="0"/>
              <a:t>Patří do skupiny tavného svařování</a:t>
            </a:r>
            <a:r>
              <a:rPr lang="cs-CZ" b="1" kern="0" dirty="0" smtClean="0"/>
              <a:t>.</a:t>
            </a:r>
          </a:p>
          <a:p>
            <a:pPr>
              <a:buFontTx/>
              <a:buNone/>
              <a:defRPr/>
            </a:pPr>
            <a:endParaRPr lang="cs-CZ" kern="0" dirty="0" smtClean="0"/>
          </a:p>
          <a:p>
            <a:pPr algn="ctr">
              <a:buFontTx/>
              <a:buNone/>
              <a:defRPr/>
            </a:pPr>
            <a:r>
              <a:rPr lang="cs-CZ" sz="2400" b="1" kern="0" dirty="0" smtClean="0"/>
              <a:t>	Potřebné tavné teplo se vytvoří ostrým plamenem hořícího plynu, většinou acetylénu a kyslíku.</a:t>
            </a:r>
          </a:p>
          <a:p>
            <a:pPr algn="ctr">
              <a:buFontTx/>
              <a:buNone/>
              <a:defRPr/>
            </a:pPr>
            <a:r>
              <a:rPr lang="cs-CZ" sz="2400" b="1" kern="0" dirty="0" smtClean="0"/>
              <a:t>	Teplota tohoto plamene je až 3200 °C.</a:t>
            </a:r>
          </a:p>
          <a:p>
            <a:pPr algn="ctr">
              <a:buFontTx/>
              <a:buNone/>
              <a:defRPr/>
            </a:pPr>
            <a:endParaRPr lang="cs-CZ" sz="2400" b="1" kern="0" dirty="0" smtClean="0"/>
          </a:p>
          <a:p>
            <a:pPr algn="ctr">
              <a:buFontTx/>
              <a:buNone/>
              <a:defRPr/>
            </a:pPr>
            <a:r>
              <a:rPr lang="cs-CZ" sz="2400" b="1" kern="0" dirty="0" smtClean="0"/>
              <a:t>	Vzhledem k výstupní rychlosti plynu z hubice hořáku se dociluje měkkého, středního nebo ostrého plamene.</a:t>
            </a:r>
            <a:endParaRPr lang="cs-CZ" sz="2400" b="1" kern="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90B21CF-1F8D-47A9-8DC1-1F0D860449DC}"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0"/>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5" descr="IMAGE0012"/>
          <p:cNvPicPr>
            <a:picLocks noChangeAspect="1" noChangeArrowheads="1"/>
          </p:cNvPicPr>
          <p:nvPr/>
        </p:nvPicPr>
        <p:blipFill>
          <a:blip r:embed="rId4">
            <a:extLst>
              <a:ext uri="{28A0092B-C50C-407E-A947-70E740481C1C}">
                <a14:useLocalDpi xmlns:a14="http://schemas.microsoft.com/office/drawing/2010/main" val="0"/>
              </a:ext>
            </a:extLst>
          </a:blip>
          <a:srcRect l="1961" t="6108" r="76070" b="7564"/>
          <a:stretch>
            <a:fillRect/>
          </a:stretch>
        </p:blipFill>
        <p:spPr bwMode="auto">
          <a:xfrm>
            <a:off x="1258888" y="1773238"/>
            <a:ext cx="2382837" cy="39354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2"/>
          <p:cNvSpPr txBox="1">
            <a:spLocks noChangeArrowheads="1"/>
          </p:cNvSpPr>
          <p:nvPr/>
        </p:nvSpPr>
        <p:spPr>
          <a:xfrm>
            <a:off x="457200" y="1052513"/>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Tlakové lahve na plyny</a:t>
            </a:r>
            <a:endParaRPr lang="cs-CZ" sz="2800" b="1" kern="0" dirty="0"/>
          </a:p>
        </p:txBody>
      </p:sp>
      <p:sp>
        <p:nvSpPr>
          <p:cNvPr id="12" name="Rectangle 4"/>
          <p:cNvSpPr txBox="1">
            <a:spLocks noChangeArrowheads="1"/>
          </p:cNvSpPr>
          <p:nvPr/>
        </p:nvSpPr>
        <p:spPr>
          <a:xfrm>
            <a:off x="3492500" y="1981200"/>
            <a:ext cx="4619625" cy="393541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buFontTx/>
              <a:buNone/>
              <a:defRPr/>
            </a:pPr>
            <a:r>
              <a:rPr lang="cs-CZ" sz="2000" kern="0" dirty="0" smtClean="0"/>
              <a:t>	</a:t>
            </a:r>
            <a:r>
              <a:rPr lang="cs-CZ" sz="2000" b="1" kern="0" dirty="0" smtClean="0"/>
              <a:t>Používají se k přepravě plynů.</a:t>
            </a:r>
          </a:p>
          <a:p>
            <a:pPr algn="ctr">
              <a:buFontTx/>
              <a:buNone/>
              <a:defRPr/>
            </a:pPr>
            <a:r>
              <a:rPr lang="cs-CZ" sz="2000" b="1" kern="0" dirty="0" smtClean="0"/>
              <a:t>	Kyslíková láhev má plnící přetlak 15-20 </a:t>
            </a:r>
            <a:r>
              <a:rPr lang="cs-CZ" sz="2000" b="1" kern="0" dirty="0" err="1" smtClean="0"/>
              <a:t>MPa</a:t>
            </a:r>
            <a:r>
              <a:rPr lang="cs-CZ" sz="2000" b="1" kern="0" dirty="0" smtClean="0"/>
              <a:t> a její ochranný kryt je označen modrou nebo modro-bílou barvou.</a:t>
            </a:r>
          </a:p>
          <a:p>
            <a:pPr algn="ctr">
              <a:buFontTx/>
              <a:buNone/>
              <a:defRPr/>
            </a:pPr>
            <a:r>
              <a:rPr lang="cs-CZ" sz="2000" b="1" kern="0" dirty="0" smtClean="0"/>
              <a:t>	Láhev na acetylén je naplněna porézním materiálem do kterého je acetylén absorbován.</a:t>
            </a:r>
          </a:p>
          <a:p>
            <a:pPr algn="ctr">
              <a:buFontTx/>
              <a:buNone/>
              <a:defRPr/>
            </a:pPr>
            <a:r>
              <a:rPr lang="cs-CZ" sz="2000" b="1" kern="0" dirty="0" smtClean="0"/>
              <a:t>	Acetylén při stlačení na 0,2 </a:t>
            </a:r>
            <a:r>
              <a:rPr lang="cs-CZ" sz="2000" b="1" kern="0" dirty="0" err="1" smtClean="0"/>
              <a:t>MPa</a:t>
            </a:r>
            <a:r>
              <a:rPr lang="cs-CZ" sz="2000" b="1" kern="0" dirty="0" smtClean="0"/>
              <a:t> by mohl explodovat.</a:t>
            </a:r>
            <a:endParaRPr lang="cs-CZ" sz="2000" b="1" kern="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C29D8B8-028A-4664-A6E3-79187D061CDA}"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2"/>
          <p:cNvSpPr txBox="1">
            <a:spLocks noChangeArrowheads="1"/>
          </p:cNvSpPr>
          <p:nvPr/>
        </p:nvSpPr>
        <p:spPr>
          <a:xfrm>
            <a:off x="457200" y="1052513"/>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Barevné označení tlakových lahví</a:t>
            </a:r>
            <a:endParaRPr lang="cs-CZ" sz="2800" b="1" kern="0" dirty="0"/>
          </a:p>
        </p:txBody>
      </p:sp>
      <p:pic>
        <p:nvPicPr>
          <p:cNvPr id="6153" name="Picture 8" descr="IMAGE0004"/>
          <p:cNvPicPr>
            <a:picLocks noChangeAspect="1" noChangeArrowheads="1"/>
          </p:cNvPicPr>
          <p:nvPr/>
        </p:nvPicPr>
        <p:blipFill>
          <a:blip r:embed="rId4">
            <a:extLst>
              <a:ext uri="{28A0092B-C50C-407E-A947-70E740481C1C}">
                <a14:useLocalDpi xmlns:a14="http://schemas.microsoft.com/office/drawing/2010/main" val="0"/>
              </a:ext>
            </a:extLst>
          </a:blip>
          <a:srcRect l="2510" t="1518" r="63190" b="92644"/>
          <a:stretch>
            <a:fillRect/>
          </a:stretch>
        </p:blipFill>
        <p:spPr bwMode="auto">
          <a:xfrm>
            <a:off x="919163" y="1698625"/>
            <a:ext cx="3311525"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4" name="Picture 6" descr="IMAGE0004"/>
          <p:cNvPicPr>
            <a:picLocks noChangeAspect="1" noChangeArrowheads="1"/>
          </p:cNvPicPr>
          <p:nvPr/>
        </p:nvPicPr>
        <p:blipFill>
          <a:blip r:embed="rId4">
            <a:extLst>
              <a:ext uri="{28A0092B-C50C-407E-A947-70E740481C1C}">
                <a14:useLocalDpi xmlns:a14="http://schemas.microsoft.com/office/drawing/2010/main" val="0"/>
              </a:ext>
            </a:extLst>
          </a:blip>
          <a:srcRect l="2510" t="1518" r="63190" b="92644"/>
          <a:stretch>
            <a:fillRect/>
          </a:stretch>
        </p:blipFill>
        <p:spPr bwMode="auto">
          <a:xfrm>
            <a:off x="4824413" y="1624013"/>
            <a:ext cx="3311525"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5" name="Picture 4" descr="IMAGE0004"/>
          <p:cNvPicPr>
            <a:picLocks noChangeAspect="1" noChangeArrowheads="1"/>
          </p:cNvPicPr>
          <p:nvPr/>
        </p:nvPicPr>
        <p:blipFill>
          <a:blip r:embed="rId4" cstate="print">
            <a:extLst>
              <a:ext uri="{28A0092B-C50C-407E-A947-70E740481C1C}">
                <a14:useLocalDpi xmlns:a14="http://schemas.microsoft.com/office/drawing/2010/main" val="0"/>
              </a:ext>
            </a:extLst>
          </a:blip>
          <a:srcRect l="2510" t="7393" r="50005" b="73982"/>
          <a:stretch>
            <a:fillRect/>
          </a:stretch>
        </p:blipFill>
        <p:spPr bwMode="auto">
          <a:xfrm>
            <a:off x="755650" y="2276475"/>
            <a:ext cx="3311525" cy="1827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156" name="Picture 7" descr="IMAGE0004"/>
          <p:cNvPicPr>
            <a:picLocks noChangeAspect="1" noChangeArrowheads="1"/>
          </p:cNvPicPr>
          <p:nvPr/>
        </p:nvPicPr>
        <p:blipFill>
          <a:blip r:embed="rId4" cstate="print">
            <a:extLst>
              <a:ext uri="{28A0092B-C50C-407E-A947-70E740481C1C}">
                <a14:useLocalDpi xmlns:a14="http://schemas.microsoft.com/office/drawing/2010/main" val="0"/>
              </a:ext>
            </a:extLst>
          </a:blip>
          <a:srcRect l="51213" t="26089" r="2368" b="55519"/>
          <a:stretch>
            <a:fillRect/>
          </a:stretch>
        </p:blipFill>
        <p:spPr bwMode="auto">
          <a:xfrm>
            <a:off x="755650" y="4221163"/>
            <a:ext cx="33115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7" name="Picture 5" descr="IMAGE0004"/>
          <p:cNvPicPr>
            <a:picLocks noChangeAspect="1" noChangeArrowheads="1"/>
          </p:cNvPicPr>
          <p:nvPr/>
        </p:nvPicPr>
        <p:blipFill>
          <a:blip r:embed="rId4" cstate="print">
            <a:extLst>
              <a:ext uri="{28A0092B-C50C-407E-A947-70E740481C1C}">
                <a14:useLocalDpi xmlns:a14="http://schemas.microsoft.com/office/drawing/2010/main" val="0"/>
              </a:ext>
            </a:extLst>
          </a:blip>
          <a:srcRect l="2510" t="25424" r="48787" b="38084"/>
          <a:stretch>
            <a:fillRect/>
          </a:stretch>
        </p:blipFill>
        <p:spPr bwMode="auto">
          <a:xfrm>
            <a:off x="4427538" y="2322513"/>
            <a:ext cx="4105275" cy="3541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26F90BC2-1F46-4CEE-994A-C21512B44EEB}"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6" name="Rectangle 4"/>
          <p:cNvSpPr>
            <a:spLocks noChangeArrowheads="1"/>
          </p:cNvSpPr>
          <p:nvPr/>
        </p:nvSpPr>
        <p:spPr bwMode="auto">
          <a:xfrm>
            <a:off x="468313"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4" name="Rectangle 2"/>
          <p:cNvSpPr txBox="1">
            <a:spLocks noChangeArrowheads="1"/>
          </p:cNvSpPr>
          <p:nvPr/>
        </p:nvSpPr>
        <p:spPr>
          <a:xfrm>
            <a:off x="457200" y="1098550"/>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solidFill>
                  <a:srgbClr val="990099"/>
                </a:solidFill>
              </a:rPr>
              <a:t>Redukční ventil na </a:t>
            </a:r>
            <a:r>
              <a:rPr lang="cs-CZ" sz="2800" b="1" kern="0" dirty="0" smtClean="0">
                <a:solidFill>
                  <a:srgbClr val="0000FF"/>
                </a:solidFill>
              </a:rPr>
              <a:t>kyslík</a:t>
            </a:r>
            <a:endParaRPr lang="cs-CZ" sz="2800" b="1" kern="0" dirty="0">
              <a:solidFill>
                <a:srgbClr val="0000FF"/>
              </a:solidFill>
            </a:endParaRPr>
          </a:p>
        </p:txBody>
      </p:sp>
      <p:pic>
        <p:nvPicPr>
          <p:cNvPr id="7178" name="Picture 5" descr="IMAGE0012"/>
          <p:cNvPicPr>
            <a:picLocks noChangeAspect="1" noChangeArrowheads="1"/>
          </p:cNvPicPr>
          <p:nvPr/>
        </p:nvPicPr>
        <p:blipFill>
          <a:blip r:embed="rId4" cstate="print">
            <a:extLst>
              <a:ext uri="{28A0092B-C50C-407E-A947-70E740481C1C}">
                <a14:useLocalDpi xmlns:a14="http://schemas.microsoft.com/office/drawing/2010/main" val="0"/>
              </a:ext>
            </a:extLst>
          </a:blip>
          <a:srcRect l="27373" t="10223" r="5663" b="8482"/>
          <a:stretch>
            <a:fillRect/>
          </a:stretch>
        </p:blipFill>
        <p:spPr bwMode="auto">
          <a:xfrm>
            <a:off x="582613" y="1863725"/>
            <a:ext cx="3719512" cy="3954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 name="Rectangle 4"/>
          <p:cNvSpPr txBox="1">
            <a:spLocks noChangeArrowheads="1"/>
          </p:cNvSpPr>
          <p:nvPr/>
        </p:nvSpPr>
        <p:spPr>
          <a:xfrm>
            <a:off x="4622800" y="2205038"/>
            <a:ext cx="4038600" cy="377666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400" kern="0" dirty="0" smtClean="0"/>
              <a:t>	</a:t>
            </a:r>
            <a:r>
              <a:rPr lang="cs-CZ" sz="2000" b="1" kern="0" dirty="0" smtClean="0"/>
              <a:t>Redukční ventily snižují plnící tlak na pracovní. </a:t>
            </a:r>
          </a:p>
          <a:p>
            <a:pPr algn="ctr">
              <a:buFontTx/>
              <a:buNone/>
              <a:defRPr/>
            </a:pPr>
            <a:r>
              <a:rPr lang="cs-CZ" sz="2000" b="1" kern="0" dirty="0" smtClean="0"/>
              <a:t>Pro kyslík se ustavuje pracovní tlak při uzavřeném hořáku na 0,3 – 0,4 </a:t>
            </a:r>
            <a:r>
              <a:rPr lang="cs-CZ" sz="2000" b="1" kern="0" dirty="0" err="1" smtClean="0"/>
              <a:t>MPa</a:t>
            </a:r>
            <a:r>
              <a:rPr lang="cs-CZ" sz="2000" b="1" kern="0" dirty="0" smtClean="0"/>
              <a:t>, </a:t>
            </a:r>
          </a:p>
          <a:p>
            <a:pPr algn="ctr">
              <a:buFontTx/>
              <a:buNone/>
              <a:defRPr/>
            </a:pPr>
            <a:r>
              <a:rPr lang="cs-CZ" sz="2000" b="1" kern="0" dirty="0" smtClean="0"/>
              <a:t>	pro svařování.</a:t>
            </a:r>
          </a:p>
          <a:p>
            <a:pPr algn="ctr">
              <a:buFontTx/>
              <a:buNone/>
              <a:defRPr/>
            </a:pPr>
            <a:r>
              <a:rPr lang="cs-CZ" sz="2000" b="1" kern="0" dirty="0" smtClean="0"/>
              <a:t>Pro řezání 1,5 </a:t>
            </a:r>
            <a:r>
              <a:rPr lang="cs-CZ" sz="2000" b="1" kern="0" dirty="0" err="1" smtClean="0"/>
              <a:t>MPa</a:t>
            </a:r>
            <a:r>
              <a:rPr lang="cs-CZ" sz="2000" b="1" kern="0" dirty="0" smtClean="0"/>
              <a:t>. </a:t>
            </a:r>
          </a:p>
          <a:p>
            <a:pPr algn="ctr">
              <a:buFontTx/>
              <a:buNone/>
              <a:defRPr/>
            </a:pPr>
            <a:r>
              <a:rPr lang="cs-CZ" sz="2000" b="1" kern="0" dirty="0" smtClean="0"/>
              <a:t>	</a:t>
            </a:r>
            <a:r>
              <a:rPr lang="cs-CZ" sz="2000" b="1" kern="0" dirty="0" smtClean="0">
                <a:solidFill>
                  <a:srgbClr val="FF0066"/>
                </a:solidFill>
              </a:rPr>
              <a:t>Redukční ventil na </a:t>
            </a:r>
            <a:r>
              <a:rPr lang="cs-CZ" sz="2000" b="1" kern="0" dirty="0" smtClean="0">
                <a:solidFill>
                  <a:srgbClr val="0000FF"/>
                </a:solidFill>
              </a:rPr>
              <a:t>kyslík</a:t>
            </a:r>
            <a:r>
              <a:rPr lang="cs-CZ" sz="2000" b="1" kern="0" dirty="0" smtClean="0">
                <a:solidFill>
                  <a:srgbClr val="FF0066"/>
                </a:solidFill>
              </a:rPr>
              <a:t> se nesmí mazat tukem. Hrozilo by nebezpečí výbuchu!</a:t>
            </a:r>
            <a:endParaRPr lang="cs-CZ" sz="2000" b="1" kern="0" dirty="0">
              <a:solidFill>
                <a:srgbClr val="FF0066"/>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2C3C202-C04A-4372-AE97-16A103C5AD7E}"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15888"/>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2"/>
          <p:cNvSpPr>
            <a:spLocks noChangeArrowheads="1"/>
          </p:cNvSpPr>
          <p:nvPr/>
        </p:nvSpPr>
        <p:spPr bwMode="auto">
          <a:xfrm>
            <a:off x="539750"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3" name="Rectangle 5"/>
          <p:cNvSpPr txBox="1">
            <a:spLocks noChangeArrowheads="1"/>
          </p:cNvSpPr>
          <p:nvPr/>
        </p:nvSpPr>
        <p:spPr>
          <a:xfrm>
            <a:off x="415925" y="1052513"/>
            <a:ext cx="8229600" cy="792162"/>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b="1" kern="0" smtClean="0">
                <a:solidFill>
                  <a:srgbClr val="FF9900"/>
                </a:solidFill>
              </a:rPr>
              <a:t>Redukční ventil </a:t>
            </a:r>
            <a:r>
              <a:rPr lang="cs-CZ" b="1" kern="0" smtClean="0">
                <a:solidFill>
                  <a:srgbClr val="A50021"/>
                </a:solidFill>
              </a:rPr>
              <a:t>actylenový</a:t>
            </a:r>
            <a:endParaRPr lang="cs-CZ" b="1" kern="0" dirty="0">
              <a:solidFill>
                <a:srgbClr val="A50021"/>
              </a:solidFill>
            </a:endParaRPr>
          </a:p>
        </p:txBody>
      </p:sp>
      <p:sp>
        <p:nvSpPr>
          <p:cNvPr id="14" name="Rectangle 6"/>
          <p:cNvSpPr txBox="1">
            <a:spLocks noChangeArrowheads="1"/>
          </p:cNvSpPr>
          <p:nvPr/>
        </p:nvSpPr>
        <p:spPr>
          <a:xfrm>
            <a:off x="457200" y="1989138"/>
            <a:ext cx="8229600" cy="15113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lnSpc>
                <a:spcPct val="80000"/>
              </a:lnSpc>
              <a:buFontTx/>
              <a:buNone/>
              <a:defRPr/>
            </a:pPr>
            <a:r>
              <a:rPr lang="cs-CZ" sz="2400" kern="0" dirty="0" smtClean="0"/>
              <a:t>	</a:t>
            </a:r>
            <a:r>
              <a:rPr lang="cs-CZ" sz="2400" b="1" kern="0" dirty="0" smtClean="0"/>
              <a:t>Redukčním ventilem se nastavuje pracovní tlak acetylénu na hodnotu 30-40 </a:t>
            </a:r>
            <a:r>
              <a:rPr lang="cs-CZ" sz="2400" b="1" kern="0" dirty="0" err="1" smtClean="0"/>
              <a:t>kPa</a:t>
            </a:r>
            <a:r>
              <a:rPr lang="cs-CZ" sz="2400" b="1" kern="0" dirty="0" smtClean="0"/>
              <a:t> u malých hubic, u větších na 50-60 </a:t>
            </a:r>
            <a:r>
              <a:rPr lang="cs-CZ" sz="2400" b="1" kern="0" dirty="0" err="1" smtClean="0"/>
              <a:t>kPa</a:t>
            </a:r>
            <a:r>
              <a:rPr lang="cs-CZ" sz="2400" b="1" kern="0" dirty="0" smtClean="0"/>
              <a:t>. Pracovní tlak nesmí překročit hodnotu 0,15 </a:t>
            </a:r>
            <a:r>
              <a:rPr lang="cs-CZ" sz="2400" b="1" kern="0" dirty="0" err="1" smtClean="0"/>
              <a:t>MPa</a:t>
            </a:r>
            <a:r>
              <a:rPr lang="cs-CZ" sz="2400" b="1" kern="0" dirty="0" smtClean="0"/>
              <a:t>.</a:t>
            </a:r>
            <a:endParaRPr lang="cs-CZ" sz="2400" b="1" kern="0" dirty="0"/>
          </a:p>
        </p:txBody>
      </p:sp>
      <p:pic>
        <p:nvPicPr>
          <p:cNvPr id="8203" name="Picture 8" descr="IMAGE0013"/>
          <p:cNvPicPr>
            <a:picLocks noChangeAspect="1" noChangeArrowheads="1"/>
          </p:cNvPicPr>
          <p:nvPr/>
        </p:nvPicPr>
        <p:blipFill>
          <a:blip r:embed="rId4" cstate="print">
            <a:extLst>
              <a:ext uri="{28A0092B-C50C-407E-A947-70E740481C1C}">
                <a14:useLocalDpi xmlns:a14="http://schemas.microsoft.com/office/drawing/2010/main" val="0"/>
              </a:ext>
            </a:extLst>
          </a:blip>
          <a:srcRect l="1904" t="7587" r="10658" b="11102"/>
          <a:stretch>
            <a:fillRect/>
          </a:stretch>
        </p:blipFill>
        <p:spPr bwMode="auto">
          <a:xfrm>
            <a:off x="974725" y="3314700"/>
            <a:ext cx="7359650" cy="2628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88F02C1-347A-4966-86E7-080089B20BBD}"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Rectangle 2"/>
          <p:cNvSpPr>
            <a:spLocks noChangeArrowheads="1"/>
          </p:cNvSpPr>
          <p:nvPr/>
        </p:nvSpPr>
        <p:spPr bwMode="auto">
          <a:xfrm>
            <a:off x="457200" y="1052513"/>
            <a:ext cx="8229600"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400" b="1">
              <a:solidFill>
                <a:schemeClr val="tx2"/>
              </a:solidFill>
            </a:endParaRPr>
          </a:p>
        </p:txBody>
      </p:sp>
      <p:sp>
        <p:nvSpPr>
          <p:cNvPr id="11" name="Rectangle 2"/>
          <p:cNvSpPr txBox="1">
            <a:spLocks noChangeArrowheads="1"/>
          </p:cNvSpPr>
          <p:nvPr/>
        </p:nvSpPr>
        <p:spPr>
          <a:xfrm>
            <a:off x="466725" y="1041400"/>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solidFill>
                  <a:srgbClr val="FF0066"/>
                </a:solidFill>
              </a:rPr>
              <a:t>Rozdíly v redukčních ventilech</a:t>
            </a:r>
            <a:endParaRPr lang="cs-CZ" sz="2800" b="1" kern="0" dirty="0">
              <a:solidFill>
                <a:srgbClr val="FF0066"/>
              </a:solidFill>
            </a:endParaRPr>
          </a:p>
        </p:txBody>
      </p:sp>
      <p:sp>
        <p:nvSpPr>
          <p:cNvPr id="12" name="Rectangle 3"/>
          <p:cNvSpPr txBox="1">
            <a:spLocks noChangeArrowheads="1"/>
          </p:cNvSpPr>
          <p:nvPr/>
        </p:nvSpPr>
        <p:spPr>
          <a:xfrm>
            <a:off x="446088" y="1844675"/>
            <a:ext cx="8229600" cy="15843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buFontTx/>
              <a:buNone/>
              <a:defRPr/>
            </a:pPr>
            <a:r>
              <a:rPr lang="cs-CZ" sz="2800" kern="0" dirty="0" smtClean="0"/>
              <a:t>	</a:t>
            </a:r>
            <a:r>
              <a:rPr lang="cs-CZ" sz="2400" b="1" kern="0" dirty="0" smtClean="0"/>
              <a:t>Redukční ventil na </a:t>
            </a:r>
            <a:r>
              <a:rPr lang="cs-CZ" sz="2400" b="1" kern="0" dirty="0" smtClean="0">
                <a:solidFill>
                  <a:srgbClr val="3366FF"/>
                </a:solidFill>
              </a:rPr>
              <a:t>kyslík</a:t>
            </a:r>
            <a:r>
              <a:rPr lang="cs-CZ" sz="2400" b="1" kern="0" dirty="0" smtClean="0"/>
              <a:t> je pro připojení k tlakové lahvi opatřen </a:t>
            </a:r>
            <a:r>
              <a:rPr lang="cs-CZ" sz="2400" b="1" kern="0" dirty="0" err="1" smtClean="0"/>
              <a:t>převlečnou</a:t>
            </a:r>
            <a:r>
              <a:rPr lang="cs-CZ" sz="2400" b="1" kern="0" dirty="0" smtClean="0"/>
              <a:t> maticí.</a:t>
            </a:r>
          </a:p>
          <a:p>
            <a:pPr algn="ctr">
              <a:buFontTx/>
              <a:buNone/>
              <a:defRPr/>
            </a:pPr>
            <a:r>
              <a:rPr lang="cs-CZ" sz="2400" b="1" kern="0" dirty="0" smtClean="0"/>
              <a:t>	Redukční ventil na </a:t>
            </a:r>
            <a:r>
              <a:rPr lang="cs-CZ" sz="2400" b="1" kern="0" dirty="0" smtClean="0">
                <a:solidFill>
                  <a:srgbClr val="A50021"/>
                </a:solidFill>
              </a:rPr>
              <a:t>acetylén</a:t>
            </a:r>
            <a:r>
              <a:rPr lang="cs-CZ" sz="2400" b="1" kern="0" dirty="0" smtClean="0"/>
              <a:t> má sklopný třmen.</a:t>
            </a:r>
            <a:endParaRPr lang="cs-CZ" sz="2400" b="1" kern="0" dirty="0"/>
          </a:p>
        </p:txBody>
      </p:sp>
      <p:pic>
        <p:nvPicPr>
          <p:cNvPr id="9227" name="Picture 5" descr="IMAGE0016"/>
          <p:cNvPicPr>
            <a:picLocks noChangeAspect="1" noChangeArrowheads="1"/>
          </p:cNvPicPr>
          <p:nvPr/>
        </p:nvPicPr>
        <p:blipFill>
          <a:blip r:embed="rId4">
            <a:extLst>
              <a:ext uri="{28A0092B-C50C-407E-A947-70E740481C1C}">
                <a14:useLocalDpi xmlns:a14="http://schemas.microsoft.com/office/drawing/2010/main" val="0"/>
              </a:ext>
            </a:extLst>
          </a:blip>
          <a:srcRect l="11649" t="14336" r="8351" b="17052"/>
          <a:stretch>
            <a:fillRect/>
          </a:stretch>
        </p:blipFill>
        <p:spPr bwMode="auto">
          <a:xfrm>
            <a:off x="1522413" y="3282950"/>
            <a:ext cx="2616200" cy="253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28" name="Picture 6" descr="IMAGE0017"/>
          <p:cNvPicPr>
            <a:picLocks noChangeAspect="1" noChangeArrowheads="1"/>
          </p:cNvPicPr>
          <p:nvPr/>
        </p:nvPicPr>
        <p:blipFill>
          <a:blip r:embed="rId5">
            <a:extLst>
              <a:ext uri="{28A0092B-C50C-407E-A947-70E740481C1C}">
                <a14:useLocalDpi xmlns:a14="http://schemas.microsoft.com/office/drawing/2010/main" val="0"/>
              </a:ext>
            </a:extLst>
          </a:blip>
          <a:srcRect l="8466" t="12328" r="11929" b="14616"/>
          <a:stretch>
            <a:fillRect/>
          </a:stretch>
        </p:blipFill>
        <p:spPr bwMode="auto">
          <a:xfrm>
            <a:off x="4546600" y="3246438"/>
            <a:ext cx="293846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805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5F686BA-0250-4B2B-B0C4-A704DD3C280E}"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Tlakové hadice</a:t>
            </a:r>
            <a:endParaRPr lang="cs-CZ" sz="2800" b="1" kern="0" dirty="0"/>
          </a:p>
        </p:txBody>
      </p:sp>
      <p:sp>
        <p:nvSpPr>
          <p:cNvPr id="12" name="Rectangle 3"/>
          <p:cNvSpPr txBox="1">
            <a:spLocks noChangeArrowheads="1"/>
          </p:cNvSpPr>
          <p:nvPr/>
        </p:nvSpPr>
        <p:spPr>
          <a:xfrm>
            <a:off x="457200" y="1844675"/>
            <a:ext cx="8229600" cy="388937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buFontTx/>
              <a:buNone/>
              <a:defRPr/>
            </a:pPr>
            <a:r>
              <a:rPr lang="cs-CZ" kern="0" dirty="0" smtClean="0"/>
              <a:t>	</a:t>
            </a:r>
            <a:r>
              <a:rPr lang="cs-CZ" sz="2400" b="1" kern="0" dirty="0" smtClean="0"/>
              <a:t>Pro spojení tlakové lahve a hořáku slouží tlakové hadice. Pro </a:t>
            </a:r>
            <a:r>
              <a:rPr lang="cs-CZ" sz="2400" b="1" kern="0" dirty="0" smtClean="0">
                <a:solidFill>
                  <a:srgbClr val="0000FF"/>
                </a:solidFill>
              </a:rPr>
              <a:t>kyslík</a:t>
            </a:r>
            <a:r>
              <a:rPr lang="cs-CZ" sz="2400" b="1" kern="0" dirty="0" smtClean="0"/>
              <a:t> se používá </a:t>
            </a:r>
            <a:r>
              <a:rPr lang="cs-CZ" sz="2400" b="1" kern="0" dirty="0" smtClean="0">
                <a:solidFill>
                  <a:srgbClr val="0000FF"/>
                </a:solidFill>
              </a:rPr>
              <a:t>modrá</a:t>
            </a:r>
            <a:r>
              <a:rPr lang="cs-CZ" sz="2400" b="1" kern="0" dirty="0" smtClean="0"/>
              <a:t> hadice s vnitřním Ø 6 mm a sílou stěny 4-6 mm.</a:t>
            </a:r>
          </a:p>
          <a:p>
            <a:pPr algn="ctr">
              <a:buFontTx/>
              <a:buNone/>
              <a:defRPr/>
            </a:pPr>
            <a:endParaRPr lang="cs-CZ" sz="2400" b="1" kern="0" dirty="0" smtClean="0"/>
          </a:p>
          <a:p>
            <a:pPr algn="ctr">
              <a:buFontTx/>
              <a:buNone/>
              <a:defRPr/>
            </a:pPr>
            <a:r>
              <a:rPr lang="cs-CZ" sz="2400" b="1" kern="0" dirty="0" smtClean="0"/>
              <a:t>	Hadice na </a:t>
            </a:r>
            <a:r>
              <a:rPr lang="cs-CZ" sz="2400" b="1" kern="0" dirty="0" smtClean="0">
                <a:solidFill>
                  <a:srgbClr val="A50021"/>
                </a:solidFill>
              </a:rPr>
              <a:t>acetylén</a:t>
            </a:r>
            <a:r>
              <a:rPr lang="cs-CZ" sz="2400" b="1" kern="0" dirty="0" smtClean="0"/>
              <a:t> má </a:t>
            </a:r>
            <a:r>
              <a:rPr lang="cs-CZ" sz="2400" b="1" kern="0" dirty="0" smtClean="0">
                <a:solidFill>
                  <a:srgbClr val="FF0066"/>
                </a:solidFill>
              </a:rPr>
              <a:t>červenou</a:t>
            </a:r>
            <a:r>
              <a:rPr lang="cs-CZ" sz="2400" b="1" kern="0" dirty="0" smtClean="0"/>
              <a:t> barvu a vnitřní Ø 8 mm a sílou stěny 4-6 mm.</a:t>
            </a:r>
          </a:p>
          <a:p>
            <a:pPr algn="ctr">
              <a:buFontTx/>
              <a:buNone/>
              <a:defRPr/>
            </a:pPr>
            <a:endParaRPr lang="cs-CZ" sz="2400" b="1" kern="0" dirty="0" smtClean="0"/>
          </a:p>
          <a:p>
            <a:pPr algn="ctr">
              <a:buFontTx/>
              <a:buNone/>
              <a:defRPr/>
            </a:pPr>
            <a:r>
              <a:rPr lang="cs-CZ" sz="2400" b="1" kern="0" dirty="0" smtClean="0"/>
              <a:t>	Nejmenší délka hadic je 5 m a vzdálenost svářeče od tlakových lahví musí být minimálně 3 m.</a:t>
            </a:r>
          </a:p>
          <a:p>
            <a:pPr>
              <a:buFontTx/>
              <a:buNone/>
              <a:defRPr/>
            </a:pPr>
            <a:endParaRPr lang="cs-CZ" sz="2800" b="1" kern="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C3A9679-952A-497F-9D27-C1C1B616DDE8}"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2" name="Rectangle 2"/>
          <p:cNvSpPr>
            <a:spLocks noChangeArrowheads="1"/>
          </p:cNvSpPr>
          <p:nvPr/>
        </p:nvSpPr>
        <p:spPr bwMode="auto">
          <a:xfrm>
            <a:off x="468313" y="1125538"/>
            <a:ext cx="8229600" cy="29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1"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Vybavení pracoviště pro svařování plamenem</a:t>
            </a:r>
            <a:endParaRPr lang="cs-CZ" sz="2800" b="1" kern="0" dirty="0"/>
          </a:p>
        </p:txBody>
      </p:sp>
      <p:pic>
        <p:nvPicPr>
          <p:cNvPr id="11274" name="Picture 4" descr="IMAGE0001"/>
          <p:cNvPicPr>
            <a:picLocks noChangeAspect="1" noChangeArrowheads="1"/>
          </p:cNvPicPr>
          <p:nvPr/>
        </p:nvPicPr>
        <p:blipFill>
          <a:blip r:embed="rId4">
            <a:extLst>
              <a:ext uri="{28A0092B-C50C-407E-A947-70E740481C1C}">
                <a14:useLocalDpi xmlns:a14="http://schemas.microsoft.com/office/drawing/2010/main" val="0"/>
              </a:ext>
            </a:extLst>
          </a:blip>
          <a:srcRect l="3746" t="4326" r="2412" b="9993"/>
          <a:stretch>
            <a:fillRect/>
          </a:stretch>
        </p:blipFill>
        <p:spPr bwMode="auto">
          <a:xfrm>
            <a:off x="619125" y="1773238"/>
            <a:ext cx="8029575" cy="4041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5AADB2FE-F879-43EE-A2CB-A275D610CFAC}"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Rectangle 8"/>
          <p:cNvSpPr>
            <a:spLocks noChangeArrowheads="1"/>
          </p:cNvSpPr>
          <p:nvPr/>
        </p:nvSpPr>
        <p:spPr bwMode="auto">
          <a:xfrm>
            <a:off x="2843213" y="1125538"/>
            <a:ext cx="29733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Kontrolní otázky</a:t>
            </a:r>
          </a:p>
        </p:txBody>
      </p:sp>
      <p:sp>
        <p:nvSpPr>
          <p:cNvPr id="12297" name="Rectangle 12"/>
          <p:cNvSpPr>
            <a:spLocks noChangeArrowheads="1"/>
          </p:cNvSpPr>
          <p:nvPr/>
        </p:nvSpPr>
        <p:spPr bwMode="auto">
          <a:xfrm>
            <a:off x="755650" y="1989138"/>
            <a:ext cx="7858125" cy="2862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000" b="1"/>
              <a:t>1, Do jaké technologické skupiny patří svařování?</a:t>
            </a:r>
          </a:p>
          <a:p>
            <a:pPr eaLnBrk="1" hangingPunct="1">
              <a:spcBef>
                <a:spcPct val="0"/>
              </a:spcBef>
              <a:buFontTx/>
              <a:buNone/>
            </a:pPr>
            <a:r>
              <a:rPr lang="cs-CZ" altLang="cs-CZ" sz="2000" b="1"/>
              <a:t>2, Jaká může být teplota při svařování nebo řezání plamenem?</a:t>
            </a:r>
          </a:p>
          <a:p>
            <a:pPr eaLnBrk="1" hangingPunct="1">
              <a:spcBef>
                <a:spcPct val="0"/>
              </a:spcBef>
              <a:buFontTx/>
              <a:buNone/>
            </a:pPr>
            <a:r>
              <a:rPr lang="cs-CZ" altLang="cs-CZ" sz="2000" b="1"/>
              <a:t>3, Jak se barevně označují tlakové lahve na technické plyny?</a:t>
            </a:r>
          </a:p>
          <a:p>
            <a:pPr eaLnBrk="1" hangingPunct="1">
              <a:spcBef>
                <a:spcPct val="0"/>
              </a:spcBef>
              <a:buFontTx/>
              <a:buNone/>
            </a:pPr>
            <a:r>
              <a:rPr lang="cs-CZ" altLang="cs-CZ" sz="2000" b="1"/>
              <a:t>4, Jaký je konstrukční rozdíl mezi redukčním ventilem na </a:t>
            </a:r>
          </a:p>
          <a:p>
            <a:pPr eaLnBrk="1" hangingPunct="1">
              <a:spcBef>
                <a:spcPct val="0"/>
              </a:spcBef>
              <a:buFontTx/>
              <a:buNone/>
            </a:pPr>
            <a:r>
              <a:rPr lang="cs-CZ" altLang="cs-CZ" sz="2000" b="1"/>
              <a:t>    acetylén a na kyslík?</a:t>
            </a:r>
          </a:p>
          <a:p>
            <a:pPr eaLnBrk="1" hangingPunct="1">
              <a:spcBef>
                <a:spcPct val="0"/>
              </a:spcBef>
              <a:buFontTx/>
              <a:buNone/>
            </a:pPr>
            <a:r>
              <a:rPr lang="cs-CZ" altLang="cs-CZ" sz="2000" b="1"/>
              <a:t>5, Co ukazují měřidla na redukčním ventilu?</a:t>
            </a:r>
          </a:p>
          <a:p>
            <a:pPr eaLnBrk="1" hangingPunct="1">
              <a:spcBef>
                <a:spcPct val="0"/>
              </a:spcBef>
              <a:buFontTx/>
              <a:buNone/>
            </a:pPr>
            <a:r>
              <a:rPr lang="cs-CZ" altLang="cs-CZ" sz="2000" b="1"/>
              <a:t>6, Jaká je minimální délka hadic u svařovací soupravy?</a:t>
            </a:r>
          </a:p>
          <a:p>
            <a:pPr eaLnBrk="1" hangingPunct="1">
              <a:spcBef>
                <a:spcPct val="0"/>
              </a:spcBef>
              <a:buFontTx/>
              <a:buNone/>
            </a:pPr>
            <a:r>
              <a:rPr lang="cs-CZ" altLang="cs-CZ" sz="2000" b="1"/>
              <a:t>7, Jakou barvu má hadice na acetylén?</a:t>
            </a:r>
          </a:p>
          <a:p>
            <a:pPr eaLnBrk="1" hangingPunct="1">
              <a:spcBef>
                <a:spcPct val="0"/>
              </a:spcBef>
              <a:buFontTx/>
              <a:buNone/>
            </a:pPr>
            <a:r>
              <a:rPr lang="cs-CZ" altLang="cs-CZ" sz="2000" b="1"/>
              <a:t>8, Jaká je minimální vzdálenost svářeče od soupravy?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6D98C17-9C91-40F3-8438-7831F5F21CDF}"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Rectangle 18"/>
          <p:cNvSpPr>
            <a:spLocks noChangeArrowheads="1"/>
          </p:cNvSpPr>
          <p:nvPr/>
        </p:nvSpPr>
        <p:spPr bwMode="auto">
          <a:xfrm>
            <a:off x="395288"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Bezpečnost práce</a:t>
            </a:r>
          </a:p>
        </p:txBody>
      </p:sp>
      <p:sp>
        <p:nvSpPr>
          <p:cNvPr id="10" name="Rectangle 3"/>
          <p:cNvSpPr txBox="1">
            <a:spLocks noChangeArrowheads="1"/>
          </p:cNvSpPr>
          <p:nvPr/>
        </p:nvSpPr>
        <p:spPr>
          <a:xfrm>
            <a:off x="457200" y="1916113"/>
            <a:ext cx="8229600" cy="421005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400" kern="0" dirty="0" smtClean="0">
                <a:solidFill>
                  <a:srgbClr val="009900"/>
                </a:solidFill>
              </a:rPr>
              <a:t>	</a:t>
            </a:r>
            <a:r>
              <a:rPr lang="cs-CZ" sz="2000" b="1" kern="0" dirty="0" smtClean="0">
                <a:solidFill>
                  <a:srgbClr val="009900"/>
                </a:solidFill>
              </a:rPr>
              <a:t>Při svařování plamenem je nutné:</a:t>
            </a:r>
          </a:p>
          <a:p>
            <a:pPr>
              <a:buFontTx/>
              <a:buChar char="-"/>
              <a:defRPr/>
            </a:pPr>
            <a:r>
              <a:rPr lang="cs-CZ" sz="2000" b="1" kern="0" dirty="0" smtClean="0"/>
              <a:t>nosit upnutý ochranný oděv, přes který se navléká kožená zástěra</a:t>
            </a:r>
          </a:p>
          <a:p>
            <a:pPr>
              <a:buFontTx/>
              <a:buChar char="-"/>
              <a:defRPr/>
            </a:pPr>
            <a:r>
              <a:rPr lang="cs-CZ" sz="2000" b="1" kern="0" dirty="0" smtClean="0"/>
              <a:t>oči chránit před oslněním a jiskrou tmavými svářečskými brýlemi</a:t>
            </a:r>
          </a:p>
          <a:p>
            <a:pPr>
              <a:buFontTx/>
              <a:buChar char="-"/>
              <a:defRPr/>
            </a:pPr>
            <a:r>
              <a:rPr lang="cs-CZ" sz="2000" b="1" kern="0" dirty="0" smtClean="0"/>
              <a:t>k ochraně dalších osob by mělo být pracoviště svářeče zastíněné</a:t>
            </a:r>
          </a:p>
          <a:p>
            <a:pPr>
              <a:buFontTx/>
              <a:buChar char="-"/>
              <a:defRPr/>
            </a:pPr>
            <a:r>
              <a:rPr lang="cs-CZ" sz="2000" b="1" kern="0" dirty="0" smtClean="0"/>
              <a:t>minimální vzdálenost plamene od lahve je 3 metry</a:t>
            </a:r>
          </a:p>
          <a:p>
            <a:pPr>
              <a:buFontTx/>
              <a:buChar char="-"/>
              <a:defRPr/>
            </a:pPr>
            <a:r>
              <a:rPr lang="cs-CZ" sz="2000" b="1" kern="0" dirty="0" smtClean="0"/>
              <a:t>zapálené hořáky se musí odkládat na bezpečné místo</a:t>
            </a:r>
          </a:p>
          <a:p>
            <a:pPr>
              <a:buFontTx/>
              <a:buChar char="-"/>
              <a:defRPr/>
            </a:pPr>
            <a:endParaRPr lang="cs-CZ" sz="2400" b="1" kern="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D600F779-49D7-497D-B772-B0E0DD1A9A84}"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Použitá literatura</a:t>
            </a:r>
          </a:p>
        </p:txBody>
      </p:sp>
      <p:sp>
        <p:nvSpPr>
          <p:cNvPr id="14345"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endParaRPr lang="cs-CZ" altLang="cs-CZ" sz="2800" b="1"/>
          </a:p>
          <a:p>
            <a:pPr>
              <a:buFontTx/>
              <a:buNone/>
            </a:pPr>
            <a:r>
              <a:rPr lang="cs-CZ" altLang="cs-CZ" sz="1800" b="1"/>
              <a:t>	</a:t>
            </a:r>
            <a:r>
              <a:rPr lang="cs-CZ" altLang="cs-CZ" sz="1800"/>
              <a:t>Fialová Ing. Dana, Gradek Ing. Vladislav, </a:t>
            </a:r>
            <a:r>
              <a:rPr lang="cs-CZ" altLang="cs-CZ" sz="1800" i="1"/>
              <a:t>Zámečnické práce a údržba –Technologie 2. díl učebnice pro SOU</a:t>
            </a:r>
            <a:r>
              <a:rPr lang="cs-CZ" altLang="cs-CZ" sz="1800"/>
              <a:t>,  Praha, Parta 2006, ISBN 978-80-7320-105-0</a:t>
            </a:r>
          </a:p>
          <a:p>
            <a:pPr>
              <a:buFontTx/>
              <a:buNone/>
            </a:pPr>
            <a:endParaRPr lang="cs-CZ" altLang="cs-CZ" sz="1800"/>
          </a:p>
          <a:p>
            <a:pPr>
              <a:buFontTx/>
              <a:buNone/>
            </a:pPr>
            <a:r>
              <a:rPr lang="cs-CZ" altLang="cs-CZ" sz="1800"/>
              <a:t>	Použité obrázky: snímek č. 4, str. 50, obr. 80b, snímek č. 6, 	str. 50, obr. 81, snímek č. 7, str. 80, obr. 82, snímek č. 8, str. 51, obr. 81, snímek č. 10,</a:t>
            </a:r>
          </a:p>
          <a:p>
            <a:pPr>
              <a:buFontTx/>
              <a:buNone/>
            </a:pPr>
            <a:r>
              <a:rPr lang="cs-CZ" altLang="cs-CZ" sz="1800"/>
              <a:t>     str. 84, obr. 90</a:t>
            </a:r>
          </a:p>
          <a:p>
            <a:pPr>
              <a:buFontTx/>
              <a:buNone/>
            </a:pPr>
            <a:r>
              <a:rPr lang="cs-CZ" altLang="cs-CZ" sz="1800"/>
              <a:t>     snímek č. 6 , výňatek z propagačního letáku Linde</a:t>
            </a:r>
          </a:p>
          <a:p>
            <a:endParaRPr lang="cs-CZ" altLang="cs-CZ"/>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800</TotalTime>
  <Words>308</Words>
  <Application>Microsoft Office PowerPoint</Application>
  <PresentationFormat>Předvádění na obrazovce (4:3)</PresentationFormat>
  <Paragraphs>119</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Karel Filas, Ing.</cp:lastModifiedBy>
  <cp:revision>61</cp:revision>
  <dcterms:created xsi:type="dcterms:W3CDTF">2007-02-24T11:24:02Z</dcterms:created>
  <dcterms:modified xsi:type="dcterms:W3CDTF">2013-11-14T22:30:20Z</dcterms:modified>
</cp:coreProperties>
</file>