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81" r:id="rId2"/>
    <p:sldId id="273" r:id="rId3"/>
    <p:sldId id="306" r:id="rId4"/>
    <p:sldId id="275" r:id="rId5"/>
    <p:sldId id="276" r:id="rId6"/>
    <p:sldId id="278" r:id="rId7"/>
    <p:sldId id="282" r:id="rId8"/>
    <p:sldId id="323" r:id="rId9"/>
    <p:sldId id="283" r:id="rId10"/>
    <p:sldId id="289" r:id="rId11"/>
    <p:sldId id="290" r:id="rId12"/>
    <p:sldId id="307" r:id="rId13"/>
    <p:sldId id="309" r:id="rId14"/>
    <p:sldId id="317" r:id="rId15"/>
    <p:sldId id="318" r:id="rId16"/>
    <p:sldId id="319" r:id="rId17"/>
    <p:sldId id="320" r:id="rId18"/>
    <p:sldId id="315" r:id="rId19"/>
    <p:sldId id="314" r:id="rId20"/>
    <p:sldId id="297" r:id="rId21"/>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FF3399"/>
    <a:srgbClr val="0000FF"/>
    <a:srgbClr val="FF3300"/>
    <a:srgbClr val="003300"/>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24" autoAdjust="0"/>
    <p:restoredTop sz="94640" autoAdjust="0"/>
  </p:normalViewPr>
  <p:slideViewPr>
    <p:cSldViewPr>
      <p:cViewPr>
        <p:scale>
          <a:sx n="75" d="100"/>
          <a:sy n="75" d="100"/>
        </p:scale>
        <p:origin x="-2520" y="-750"/>
      </p:cViewPr>
      <p:guideLst>
        <p:guide orient="horz" pos="2160"/>
        <p:guide pos="2880"/>
      </p:guideLst>
    </p:cSldViewPr>
  </p:slideViewPr>
  <p:notesTextViewPr>
    <p:cViewPr>
      <p:scale>
        <a:sx n="100" d="100"/>
        <a:sy n="100" d="100"/>
      </p:scale>
      <p:origin x="0" y="0"/>
    </p:cViewPr>
  </p:notesTextViewPr>
  <p:sorterViewPr>
    <p:cViewPr>
      <p:scale>
        <a:sx n="123" d="100"/>
        <a:sy n="123" d="100"/>
      </p:scale>
      <p:origin x="0" y="152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8DBB8885-903C-4BB0-AEDB-D6DB595FC82E}" type="datetimeFigureOut">
              <a:rPr lang="cs-CZ"/>
              <a:pPr>
                <a:defRPr/>
              </a:pPr>
              <a:t>14.11.2013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11353AC6-CA8F-4F83-9646-CCFB83E478AB}" type="slidenum">
              <a:rPr lang="cs-CZ"/>
              <a:pPr>
                <a:defRPr/>
              </a:pPr>
              <a:t>‹#›</a:t>
            </a:fld>
            <a:endParaRPr lang="cs-CZ"/>
          </a:p>
        </p:txBody>
      </p:sp>
    </p:spTree>
    <p:extLst>
      <p:ext uri="{BB962C8B-B14F-4D97-AF65-F5344CB8AC3E}">
        <p14:creationId xmlns:p14="http://schemas.microsoft.com/office/powerpoint/2010/main" val="148511748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altLang="cs-CZ" smtClean="0"/>
          </a:p>
        </p:txBody>
      </p:sp>
      <p:sp>
        <p:nvSpPr>
          <p:cNvPr id="23556"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5CD4E458-5161-4DC0-AB95-917F01429CD4}" type="slidenum">
              <a:rPr lang="cs-CZ" altLang="cs-CZ" smtClean="0">
                <a:latin typeface="Arial" charset="0"/>
              </a:rPr>
              <a:pPr eaLnBrk="1" hangingPunct="1">
                <a:spcBef>
                  <a:spcPct val="0"/>
                </a:spcBef>
              </a:pPr>
              <a:t>4</a:t>
            </a:fld>
            <a:endParaRPr lang="cs-CZ" altLang="cs-CZ"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0814FA96-6381-493A-82FA-33DD4B37C8A4}" type="slidenum">
              <a:rPr lang="cs-CZ"/>
              <a:pPr>
                <a:defRPr/>
              </a:pPr>
              <a:t>‹#›</a:t>
            </a:fld>
            <a:endParaRPr lang="cs-CZ"/>
          </a:p>
        </p:txBody>
      </p:sp>
    </p:spTree>
    <p:extLst>
      <p:ext uri="{BB962C8B-B14F-4D97-AF65-F5344CB8AC3E}">
        <p14:creationId xmlns:p14="http://schemas.microsoft.com/office/powerpoint/2010/main" val="1579143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93934494-24AF-4097-9060-E07B2DFD1393}" type="slidenum">
              <a:rPr lang="cs-CZ"/>
              <a:pPr>
                <a:defRPr/>
              </a:pPr>
              <a:t>‹#›</a:t>
            </a:fld>
            <a:endParaRPr lang="cs-CZ"/>
          </a:p>
        </p:txBody>
      </p:sp>
    </p:spTree>
    <p:extLst>
      <p:ext uri="{BB962C8B-B14F-4D97-AF65-F5344CB8AC3E}">
        <p14:creationId xmlns:p14="http://schemas.microsoft.com/office/powerpoint/2010/main" val="90914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0FA4B44C-32EF-41D2-A1B2-1DD03947EC33}" type="slidenum">
              <a:rPr lang="cs-CZ"/>
              <a:pPr>
                <a:defRPr/>
              </a:pPr>
              <a:t>‹#›</a:t>
            </a:fld>
            <a:endParaRPr lang="cs-CZ"/>
          </a:p>
        </p:txBody>
      </p:sp>
    </p:spTree>
    <p:extLst>
      <p:ext uri="{BB962C8B-B14F-4D97-AF65-F5344CB8AC3E}">
        <p14:creationId xmlns:p14="http://schemas.microsoft.com/office/powerpoint/2010/main" val="256344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F9861D54-840D-4F79-AF51-79C7CAD3F9DB}" type="slidenum">
              <a:rPr lang="cs-CZ"/>
              <a:pPr>
                <a:defRPr/>
              </a:pPr>
              <a:t>‹#›</a:t>
            </a:fld>
            <a:endParaRPr lang="cs-CZ"/>
          </a:p>
        </p:txBody>
      </p:sp>
    </p:spTree>
    <p:extLst>
      <p:ext uri="{BB962C8B-B14F-4D97-AF65-F5344CB8AC3E}">
        <p14:creationId xmlns:p14="http://schemas.microsoft.com/office/powerpoint/2010/main" val="3555935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3B3EC215-D8FD-4A63-8663-AD2E634281D3}" type="slidenum">
              <a:rPr lang="cs-CZ"/>
              <a:pPr>
                <a:defRPr/>
              </a:pPr>
              <a:t>‹#›</a:t>
            </a:fld>
            <a:endParaRPr lang="cs-CZ"/>
          </a:p>
        </p:txBody>
      </p:sp>
    </p:spTree>
    <p:extLst>
      <p:ext uri="{BB962C8B-B14F-4D97-AF65-F5344CB8AC3E}">
        <p14:creationId xmlns:p14="http://schemas.microsoft.com/office/powerpoint/2010/main" val="3551522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B5929DFB-2E1F-4DA1-B701-162747C699A4}" type="slidenum">
              <a:rPr lang="cs-CZ"/>
              <a:pPr>
                <a:defRPr/>
              </a:pPr>
              <a:t>‹#›</a:t>
            </a:fld>
            <a:endParaRPr lang="cs-CZ"/>
          </a:p>
        </p:txBody>
      </p:sp>
    </p:spTree>
    <p:extLst>
      <p:ext uri="{BB962C8B-B14F-4D97-AF65-F5344CB8AC3E}">
        <p14:creationId xmlns:p14="http://schemas.microsoft.com/office/powerpoint/2010/main" val="3775112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41221561-0098-4E19-8A76-DE130FA9F128}" type="slidenum">
              <a:rPr lang="cs-CZ"/>
              <a:pPr>
                <a:defRPr/>
              </a:pPr>
              <a:t>‹#›</a:t>
            </a:fld>
            <a:endParaRPr lang="cs-CZ"/>
          </a:p>
        </p:txBody>
      </p:sp>
    </p:spTree>
    <p:extLst>
      <p:ext uri="{BB962C8B-B14F-4D97-AF65-F5344CB8AC3E}">
        <p14:creationId xmlns:p14="http://schemas.microsoft.com/office/powerpoint/2010/main" val="1936474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2843CAAF-56D1-49DC-AEA9-21A46B23787B}" type="slidenum">
              <a:rPr lang="cs-CZ"/>
              <a:pPr>
                <a:defRPr/>
              </a:pPr>
              <a:t>‹#›</a:t>
            </a:fld>
            <a:endParaRPr lang="cs-CZ"/>
          </a:p>
        </p:txBody>
      </p:sp>
    </p:spTree>
    <p:extLst>
      <p:ext uri="{BB962C8B-B14F-4D97-AF65-F5344CB8AC3E}">
        <p14:creationId xmlns:p14="http://schemas.microsoft.com/office/powerpoint/2010/main" val="3005500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FE09355B-0512-4FC7-A3EC-60BAA005555B}" type="slidenum">
              <a:rPr lang="cs-CZ"/>
              <a:pPr>
                <a:defRPr/>
              </a:pPr>
              <a:t>‹#›</a:t>
            </a:fld>
            <a:endParaRPr lang="cs-CZ"/>
          </a:p>
        </p:txBody>
      </p:sp>
    </p:spTree>
    <p:extLst>
      <p:ext uri="{BB962C8B-B14F-4D97-AF65-F5344CB8AC3E}">
        <p14:creationId xmlns:p14="http://schemas.microsoft.com/office/powerpoint/2010/main" val="1672578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D43A8FDD-0D3B-40DF-B9FA-D2B84B9C8768}" type="slidenum">
              <a:rPr lang="cs-CZ"/>
              <a:pPr>
                <a:defRPr/>
              </a:pPr>
              <a:t>‹#›</a:t>
            </a:fld>
            <a:endParaRPr lang="cs-CZ"/>
          </a:p>
        </p:txBody>
      </p:sp>
    </p:spTree>
    <p:extLst>
      <p:ext uri="{BB962C8B-B14F-4D97-AF65-F5344CB8AC3E}">
        <p14:creationId xmlns:p14="http://schemas.microsoft.com/office/powerpoint/2010/main" val="196776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E18B2D4A-07F5-43B1-86C3-2A68DC7DF48E}" type="slidenum">
              <a:rPr lang="cs-CZ"/>
              <a:pPr>
                <a:defRPr/>
              </a:pPr>
              <a:t>‹#›</a:t>
            </a:fld>
            <a:endParaRPr lang="cs-CZ"/>
          </a:p>
        </p:txBody>
      </p:sp>
    </p:spTree>
    <p:extLst>
      <p:ext uri="{BB962C8B-B14F-4D97-AF65-F5344CB8AC3E}">
        <p14:creationId xmlns:p14="http://schemas.microsoft.com/office/powerpoint/2010/main" val="3626051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Nadpis a text nad obsah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F8606A55-2FA9-42E4-B6D0-EF6ECE709AFE}" type="slidenum">
              <a:rPr lang="cs-CZ"/>
              <a:pPr>
                <a:defRPr/>
              </a:pPr>
              <a:t>‹#›</a:t>
            </a:fld>
            <a:endParaRPr lang="cs-CZ"/>
          </a:p>
        </p:txBody>
      </p:sp>
    </p:spTree>
    <p:extLst>
      <p:ext uri="{BB962C8B-B14F-4D97-AF65-F5344CB8AC3E}">
        <p14:creationId xmlns:p14="http://schemas.microsoft.com/office/powerpoint/2010/main" val="33219340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13A5FC7D-483F-4BA9-92DE-021DA296E7CE}" type="slidenum">
              <a:rPr lang="cs-CZ"/>
              <a:pPr>
                <a:defRPr/>
              </a:pPr>
              <a:t>‹#›</a:t>
            </a:fld>
            <a:endParaRPr lang="cs-CZ"/>
          </a:p>
        </p:txBody>
      </p:sp>
    </p:spTree>
    <p:extLst>
      <p:ext uri="{BB962C8B-B14F-4D97-AF65-F5344CB8AC3E}">
        <p14:creationId xmlns:p14="http://schemas.microsoft.com/office/powerpoint/2010/main" val="6806378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47B5F06F-7AC8-498A-A969-0DF7F1EF26DA}" type="slidenum">
              <a:rPr lang="cs-CZ"/>
              <a:pPr>
                <a:defRPr/>
              </a:pPr>
              <a:t>‹#›</a:t>
            </a:fld>
            <a:endParaRPr lang="cs-CZ"/>
          </a:p>
        </p:txBody>
      </p:sp>
    </p:spTree>
    <p:extLst>
      <p:ext uri="{BB962C8B-B14F-4D97-AF65-F5344CB8AC3E}">
        <p14:creationId xmlns:p14="http://schemas.microsoft.com/office/powerpoint/2010/main" val="27842339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verTx" preserve="1">
  <p:cSld name="Nadpis a obsah nad text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D2E729EB-D322-4340-868A-028EB4C85C2A}" type="slidenum">
              <a:rPr lang="cs-CZ"/>
              <a:pPr>
                <a:defRPr/>
              </a:pPr>
              <a:t>‹#›</a:t>
            </a:fld>
            <a:endParaRPr lang="cs-CZ"/>
          </a:p>
        </p:txBody>
      </p:sp>
    </p:spTree>
    <p:extLst>
      <p:ext uri="{BB962C8B-B14F-4D97-AF65-F5344CB8AC3E}">
        <p14:creationId xmlns:p14="http://schemas.microsoft.com/office/powerpoint/2010/main" val="389753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alt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altLang="cs-CZ" smtClean="0"/>
              <a:t>Klepnutím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479E20CA-B1F2-4777-9E66-33128B198BCD}"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2118" name="Group 70"/>
          <p:cNvGraphicFramePr>
            <a:graphicFrameLocks noGrp="1"/>
          </p:cNvGraphicFramePr>
          <p:nvPr>
            <p:extLst>
              <p:ext uri="{D42A27DB-BD31-4B8C-83A1-F6EECF244321}">
                <p14:modId xmlns:p14="http://schemas.microsoft.com/office/powerpoint/2010/main" val="3748965893"/>
              </p:ext>
            </p:extLst>
          </p:nvPr>
        </p:nvGraphicFramePr>
        <p:xfrm>
          <a:off x="750888" y="2060575"/>
          <a:ext cx="7559675" cy="3743325"/>
        </p:xfrm>
        <a:graphic>
          <a:graphicData uri="http://schemas.openxmlformats.org/drawingml/2006/table">
            <a:tbl>
              <a:tblPr/>
              <a:tblGrid>
                <a:gridCol w="2268537"/>
                <a:gridCol w="5291138"/>
              </a:tblGrid>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Calibri" panose="020F0502020204030204" pitchFamily="34" charset="0"/>
                          <a:cs typeface="Arial" charset="0"/>
                        </a:rPr>
                        <a:t>Projekt MŠMT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anose="020F0502020204030204" pitchFamily="34" charset="0"/>
                          <a:cs typeface="Arial" charset="0"/>
                        </a:rPr>
                        <a:t>EU peníze středním školám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Calibri" panose="020F0502020204030204" pitchFamily="34" charset="0"/>
                          <a:cs typeface="Arial" charset="0"/>
                        </a:rPr>
                        <a:t>Název projektu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anose="020F0502020204030204" pitchFamily="34" charset="0"/>
                          <a:cs typeface="Arial" charset="0"/>
                        </a:rPr>
                        <a:t>ICT do života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Registrační číslo projektu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anose="020F0502020204030204" pitchFamily="34" charset="0"/>
                          <a:cs typeface="Arial" charset="0"/>
                        </a:rPr>
                        <a:t>CZ.1.07/1.5.00/34.0771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Šablona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Calibri" panose="020F0502020204030204" pitchFamily="34" charset="0"/>
                          <a:cs typeface="Arial" charset="0"/>
                        </a:rPr>
                        <a:t>III/2</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Sada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rPr>
                        <a:t>31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Anotace</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cs typeface="Times New Roman" pitchFamily="18" charset="0"/>
                        </a:rPr>
                        <a:t>Různé způsoby svařování plamenem, řezání plamenem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Klíčová slova</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rPr>
                        <a:t>Terminologie svařování, oxidační, redukční a neutrální plamen, řezací </a:t>
                      </a:r>
                      <a:r>
                        <a:rPr kumimoji="0" lang="cs-CZ" sz="1200" b="0" i="0" u="none" strike="noStrike" cap="none" normalizeH="0" baseline="0" dirty="0" smtClean="0">
                          <a:ln>
                            <a:noFill/>
                          </a:ln>
                          <a:solidFill>
                            <a:schemeClr val="tx1"/>
                          </a:solidFill>
                          <a:effectLst/>
                          <a:latin typeface="Calibri" panose="020F0502020204030204" pitchFamily="34" charset="0"/>
                        </a:rPr>
                        <a:t>hořák</a:t>
                      </a:r>
                      <a:endParaRPr kumimoji="0" lang="cs-CZ" sz="1200" b="0" i="0" u="none" strike="noStrike" cap="none" normalizeH="0" baseline="0" dirty="0" smtClean="0">
                        <a:ln>
                          <a:noFill/>
                        </a:ln>
                        <a:solidFill>
                          <a:schemeClr val="tx1"/>
                        </a:solidFill>
                        <a:effectLst/>
                        <a:latin typeface="Calibri" panose="020F0502020204030204" pitchFamily="34"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Předmět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cs typeface="Arial" charset="0"/>
                        </a:rPr>
                        <a:t>Odborný výcvik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Calibri" panose="020F0502020204030204" pitchFamily="34" charset="0"/>
                          <a:cs typeface="Arial" charset="0"/>
                        </a:rPr>
                        <a:t>Autor, spoluautor  </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anose="020F0502020204030204" pitchFamily="34" charset="0"/>
                          <a:cs typeface="Arial" charset="0"/>
                        </a:rPr>
                        <a:t>Zdeněk Říha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Jazyk</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Čeština</a:t>
                      </a:r>
                      <a:endParaRPr kumimoji="0" lang="cs-CZ" sz="12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Druh učebního materiálu</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Calibri" panose="020F0502020204030204" pitchFamily="34" charset="0"/>
                          <a:cs typeface="Times New Roman" pitchFamily="18" charset="0"/>
                        </a:rPr>
                        <a:t>Prezentace</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Potřebné pomůcky</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PC, data projektor</a:t>
                      </a:r>
                      <a:endParaRPr kumimoji="0" lang="cs-CZ" sz="12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Druh interaktivity</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Calibri" panose="020F0502020204030204" pitchFamily="34" charset="0"/>
                          <a:cs typeface="Times New Roman" pitchFamily="18" charset="0"/>
                        </a:rPr>
                        <a:t>Výklad pomocí prezentace</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Stupeň a typ vzdělávání</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Střední škola</a:t>
                      </a:r>
                      <a:endParaRPr kumimoji="0" lang="cs-CZ" sz="12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Cílová skupina</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1. ročník, žáci 15 - 16 let, 23-68-H/01 Mechanik opravář motorových vozidel</a:t>
                      </a:r>
                      <a:endParaRPr kumimoji="0" lang="cs-CZ" sz="12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Speciální vzdělávací potřeby</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Ne</a:t>
                      </a:r>
                      <a:endParaRPr kumimoji="0" lang="cs-CZ" sz="12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Calibri" panose="020F0502020204030204" pitchFamily="34" charset="0"/>
                          <a:cs typeface="Times New Roman" pitchFamily="18" charset="0"/>
                        </a:rPr>
                        <a:t>Zdroje</a:t>
                      </a:r>
                      <a:endParaRPr kumimoji="0" lang="cs-CZ" sz="1200" b="0" i="0" u="none" strike="noStrike" cap="none" normalizeH="0" baseline="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Calibri" panose="020F0502020204030204" pitchFamily="34" charset="0"/>
                          <a:cs typeface="Times New Roman" pitchFamily="18" charset="0"/>
                        </a:rPr>
                        <a:t>Seznam viz poslední strana </a:t>
                      </a:r>
                      <a:endParaRPr kumimoji="0" lang="cs-CZ" sz="1200" b="0" i="0" u="none" strike="noStrike" cap="none" normalizeH="0" baseline="0" dirty="0" smtClean="0">
                        <a:ln>
                          <a:noFill/>
                        </a:ln>
                        <a:solidFill>
                          <a:schemeClr val="tx1"/>
                        </a:solidFill>
                        <a:effectLst/>
                        <a:latin typeface="Calibri" panose="020F0502020204030204" pitchFamily="34"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108" name="TextovéPole 9"/>
          <p:cNvSpPr txBox="1">
            <a:spLocks noChangeArrowheads="1"/>
          </p:cNvSpPr>
          <p:nvPr/>
        </p:nvSpPr>
        <p:spPr bwMode="auto">
          <a:xfrm>
            <a:off x="792163" y="992188"/>
            <a:ext cx="7559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dirty="0">
                <a:cs typeface="Arial" charset="0"/>
              </a:rPr>
              <a:t>Svařování plamenem, řezání kyslíkem</a:t>
            </a:r>
          </a:p>
        </p:txBody>
      </p: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50140620-9B7D-454F-925D-AC932ECF5D81}" type="slidenum">
              <a:rPr lang="cs-CZ" sz="1200">
                <a:solidFill>
                  <a:schemeClr val="tx1">
                    <a:tint val="75000"/>
                  </a:schemeClr>
                </a:solidFill>
                <a:latin typeface="+mn-lt"/>
              </a:rPr>
              <a:pPr algn="r" fontAlgn="auto">
                <a:spcBef>
                  <a:spcPts val="0"/>
                </a:spcBef>
                <a:spcAft>
                  <a:spcPts val="0"/>
                </a:spcAft>
                <a:defRPr/>
              </a:pPr>
              <a:t>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sp>
        <p:nvSpPr>
          <p:cNvPr id="2111" name="TextovéPole 12"/>
          <p:cNvSpPr txBox="1">
            <a:spLocks noChangeArrowheads="1"/>
          </p:cNvSpPr>
          <p:nvPr/>
        </p:nvSpPr>
        <p:spPr bwMode="auto">
          <a:xfrm>
            <a:off x="792163" y="1412776"/>
            <a:ext cx="75612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dirty="0" smtClean="0"/>
              <a:t>VY_32_INOVACE_31_633</a:t>
            </a:r>
            <a:endParaRPr lang="cs-CZ" altLang="cs-CZ" sz="2400" b="1" dirty="0">
              <a:latin typeface="Calibri" pitchFamily="34" charset="0"/>
              <a:cs typeface="Arial" charset="0"/>
            </a:endParaRP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494781C-B2D8-401B-9A92-14E2FC74E2A6}" type="slidenum">
              <a:rPr lang="cs-CZ" sz="1200">
                <a:solidFill>
                  <a:schemeClr val="tx1">
                    <a:tint val="75000"/>
                  </a:schemeClr>
                </a:solidFill>
                <a:latin typeface="+mn-lt"/>
              </a:rPr>
              <a:pPr algn="r" fontAlgn="auto">
                <a:spcBef>
                  <a:spcPts val="0"/>
                </a:spcBef>
                <a:spcAft>
                  <a:spcPts val="0"/>
                </a:spcAft>
                <a:defRPr/>
              </a:pPr>
              <a:t>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307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TextovéPole 1"/>
          <p:cNvSpPr txBox="1">
            <a:spLocks noChangeArrowheads="1"/>
          </p:cNvSpPr>
          <p:nvPr/>
        </p:nvSpPr>
        <p:spPr bwMode="auto">
          <a:xfrm>
            <a:off x="719138" y="1412875"/>
            <a:ext cx="7705725"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6000" b="1"/>
              <a:t>Svařování plamenem,</a:t>
            </a:r>
          </a:p>
          <a:p>
            <a:pPr algn="ctr" eaLnBrk="1" hangingPunct="1">
              <a:spcBef>
                <a:spcPct val="0"/>
              </a:spcBef>
              <a:buFontTx/>
              <a:buNone/>
            </a:pPr>
            <a:r>
              <a:rPr lang="cs-CZ" altLang="cs-CZ" sz="6000" b="1"/>
              <a:t>tvrdé pájení,</a:t>
            </a:r>
          </a:p>
          <a:p>
            <a:pPr algn="ctr" eaLnBrk="1" hangingPunct="1">
              <a:spcBef>
                <a:spcPct val="0"/>
              </a:spcBef>
              <a:buFontTx/>
              <a:buNone/>
            </a:pPr>
            <a:r>
              <a:rPr lang="cs-CZ" altLang="cs-CZ" sz="6000" b="1"/>
              <a:t>řezání kyslíkem</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F58C1A1-7FBB-45E2-81F6-AF7CD7AA288E}" type="slidenum">
              <a:rPr lang="cs-CZ" sz="1200">
                <a:solidFill>
                  <a:schemeClr val="tx1">
                    <a:tint val="75000"/>
                  </a:schemeClr>
                </a:solidFill>
                <a:latin typeface="+mn-lt"/>
              </a:rPr>
              <a:pPr algn="r" fontAlgn="auto">
                <a:spcBef>
                  <a:spcPts val="0"/>
                </a:spcBef>
                <a:spcAft>
                  <a:spcPts val="0"/>
                </a:spcAft>
                <a:defRPr/>
              </a:pPr>
              <a:t>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8891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457200" y="1125538"/>
            <a:ext cx="8229600" cy="503237"/>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Svařování</a:t>
            </a:r>
            <a:endParaRPr lang="cs-CZ" sz="2800" b="1" kern="0" dirty="0"/>
          </a:p>
        </p:txBody>
      </p:sp>
      <p:sp>
        <p:nvSpPr>
          <p:cNvPr id="10" name="Rectangle 3"/>
          <p:cNvSpPr txBox="1">
            <a:spLocks noChangeArrowheads="1"/>
          </p:cNvSpPr>
          <p:nvPr/>
        </p:nvSpPr>
        <p:spPr>
          <a:xfrm>
            <a:off x="1042988" y="1600200"/>
            <a:ext cx="6985000" cy="4525963"/>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a:buFontTx/>
              <a:buNone/>
              <a:defRPr/>
            </a:pPr>
            <a:r>
              <a:rPr lang="cs-CZ" kern="0" dirty="0" smtClean="0"/>
              <a:t>	</a:t>
            </a:r>
          </a:p>
          <a:p>
            <a:pPr algn="ctr">
              <a:buFontTx/>
              <a:buNone/>
              <a:defRPr/>
            </a:pPr>
            <a:endParaRPr lang="cs-CZ" kern="0" dirty="0" smtClean="0"/>
          </a:p>
          <a:p>
            <a:pPr algn="ctr">
              <a:buFontTx/>
              <a:buNone/>
              <a:defRPr/>
            </a:pPr>
            <a:r>
              <a:rPr lang="cs-CZ" sz="2400" b="1" kern="0" dirty="0" smtClean="0"/>
              <a:t>   Je technologický postup pevného a nerozebíratelného spojení materiálů podobných konstrukčních a technologických vlastností.</a:t>
            </a:r>
            <a:endParaRPr lang="cs-CZ" sz="2400" b="1" kern="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5C9CC54C-1008-4AFC-978A-9D8B385F8F83}" type="slidenum">
              <a:rPr lang="cs-CZ" sz="1200">
                <a:solidFill>
                  <a:schemeClr val="tx1">
                    <a:tint val="75000"/>
                  </a:schemeClr>
                </a:solidFill>
                <a:latin typeface="+mn-lt"/>
              </a:rPr>
              <a:pPr algn="r" fontAlgn="auto">
                <a:spcBef>
                  <a:spcPts val="0"/>
                </a:spcBef>
                <a:spcAft>
                  <a:spcPts val="0"/>
                </a:spcAft>
                <a:defRPr/>
              </a:pPr>
              <a:t>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0"/>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5126" name="Obrázek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Obrázek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457200" y="1125538"/>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Rozdělení svařování</a:t>
            </a:r>
            <a:endParaRPr lang="cs-CZ" sz="2800" b="1" kern="0" dirty="0"/>
          </a:p>
        </p:txBody>
      </p:sp>
      <p:sp>
        <p:nvSpPr>
          <p:cNvPr id="11" name="Rectangle 3"/>
          <p:cNvSpPr txBox="1">
            <a:spLocks noChangeArrowheads="1"/>
          </p:cNvSpPr>
          <p:nvPr/>
        </p:nvSpPr>
        <p:spPr>
          <a:xfrm>
            <a:off x="468313" y="1916113"/>
            <a:ext cx="8229600" cy="423862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a:lnSpc>
                <a:spcPct val="90000"/>
              </a:lnSpc>
              <a:buFontTx/>
              <a:buNone/>
              <a:defRPr/>
            </a:pPr>
            <a:r>
              <a:rPr lang="cs-CZ" kern="0" dirty="0" smtClean="0"/>
              <a:t>	</a:t>
            </a:r>
            <a:r>
              <a:rPr lang="cs-CZ" sz="2400" b="1" kern="0" dirty="0" smtClean="0">
                <a:solidFill>
                  <a:srgbClr val="FF0066"/>
                </a:solidFill>
              </a:rPr>
              <a:t>Základní rozdělení je na tavné a tlakové.</a:t>
            </a:r>
          </a:p>
          <a:p>
            <a:pPr algn="ctr">
              <a:lnSpc>
                <a:spcPct val="90000"/>
              </a:lnSpc>
              <a:buFontTx/>
              <a:buNone/>
              <a:defRPr/>
            </a:pPr>
            <a:r>
              <a:rPr lang="cs-CZ" sz="2400" b="1" kern="0" dirty="0" smtClean="0">
                <a:solidFill>
                  <a:srgbClr val="0000FF"/>
                </a:solidFill>
              </a:rPr>
              <a:t>Při tavné svařování vzniká svar </a:t>
            </a:r>
          </a:p>
          <a:p>
            <a:pPr algn="ctr">
              <a:lnSpc>
                <a:spcPct val="90000"/>
              </a:lnSpc>
              <a:buFontTx/>
              <a:buNone/>
              <a:defRPr/>
            </a:pPr>
            <a:r>
              <a:rPr lang="cs-CZ" sz="2400" b="1" kern="0" dirty="0" smtClean="0">
                <a:solidFill>
                  <a:srgbClr val="0000FF"/>
                </a:solidFill>
              </a:rPr>
              <a:t>působením tepelné energie.</a:t>
            </a:r>
          </a:p>
          <a:p>
            <a:pPr algn="ctr">
              <a:lnSpc>
                <a:spcPct val="90000"/>
              </a:lnSpc>
              <a:buFontTx/>
              <a:buNone/>
              <a:defRPr/>
            </a:pPr>
            <a:endParaRPr lang="cs-CZ" sz="2400" b="1" kern="0" dirty="0" smtClean="0">
              <a:solidFill>
                <a:srgbClr val="0000FF"/>
              </a:solidFill>
            </a:endParaRPr>
          </a:p>
          <a:p>
            <a:pPr>
              <a:lnSpc>
                <a:spcPct val="90000"/>
              </a:lnSpc>
              <a:buFontTx/>
              <a:buNone/>
              <a:defRPr/>
            </a:pPr>
            <a:r>
              <a:rPr lang="cs-CZ" sz="2400" b="1" kern="0" dirty="0" smtClean="0"/>
              <a:t>Patří sem tyto druhy svařování:</a:t>
            </a:r>
          </a:p>
          <a:p>
            <a:pPr>
              <a:lnSpc>
                <a:spcPct val="90000"/>
              </a:lnSpc>
              <a:buFontTx/>
              <a:buNone/>
              <a:defRPr/>
            </a:pPr>
            <a:endParaRPr lang="cs-CZ" sz="2400" b="1" kern="0" dirty="0" smtClean="0"/>
          </a:p>
          <a:p>
            <a:pPr>
              <a:lnSpc>
                <a:spcPct val="90000"/>
              </a:lnSpc>
              <a:buFontTx/>
              <a:buNone/>
              <a:defRPr/>
            </a:pPr>
            <a:r>
              <a:rPr lang="cs-CZ" sz="2400" b="1" kern="0" dirty="0" smtClean="0"/>
              <a:t>	</a:t>
            </a:r>
            <a:r>
              <a:rPr lang="cs-CZ" sz="2400" b="1" kern="0" dirty="0" smtClean="0">
                <a:solidFill>
                  <a:srgbClr val="FF3399"/>
                </a:solidFill>
              </a:rPr>
              <a:t>- slévárenské		       - termitem</a:t>
            </a:r>
          </a:p>
          <a:p>
            <a:pPr>
              <a:lnSpc>
                <a:spcPct val="90000"/>
              </a:lnSpc>
              <a:buFontTx/>
              <a:buNone/>
              <a:defRPr/>
            </a:pPr>
            <a:r>
              <a:rPr lang="cs-CZ" sz="2400" b="1" kern="0" dirty="0">
                <a:solidFill>
                  <a:srgbClr val="FF3399"/>
                </a:solidFill>
              </a:rPr>
              <a:t> </a:t>
            </a:r>
            <a:r>
              <a:rPr lang="cs-CZ" sz="2400" b="1" kern="0" dirty="0" smtClean="0">
                <a:solidFill>
                  <a:srgbClr val="FF3399"/>
                </a:solidFill>
              </a:rPr>
              <a:t>   - plamenem		       - elektronovým paprskem</a:t>
            </a:r>
          </a:p>
          <a:p>
            <a:pPr>
              <a:lnSpc>
                <a:spcPct val="90000"/>
              </a:lnSpc>
              <a:buFontTx/>
              <a:buNone/>
              <a:defRPr/>
            </a:pPr>
            <a:r>
              <a:rPr lang="cs-CZ" sz="2400" b="1" kern="0" dirty="0" smtClean="0">
                <a:solidFill>
                  <a:srgbClr val="FF3399"/>
                </a:solidFill>
              </a:rPr>
              <a:t>	- elektrickým obloukem      - laserem</a:t>
            </a:r>
          </a:p>
          <a:p>
            <a:pPr>
              <a:lnSpc>
                <a:spcPct val="90000"/>
              </a:lnSpc>
              <a:buFontTx/>
              <a:buNone/>
              <a:defRPr/>
            </a:pPr>
            <a:endParaRPr lang="cs-CZ" sz="2400" b="1" kern="0" dirty="0" smtClean="0"/>
          </a:p>
          <a:p>
            <a:pPr>
              <a:lnSpc>
                <a:spcPct val="90000"/>
              </a:lnSpc>
              <a:buFontTx/>
              <a:buNone/>
              <a:defRPr/>
            </a:pPr>
            <a:r>
              <a:rPr lang="cs-CZ" sz="2400" b="1" kern="0" dirty="0" smtClean="0"/>
              <a:t>											</a:t>
            </a:r>
            <a:endParaRPr lang="cs-CZ" sz="2400" b="1" kern="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80196853-DF52-455D-A888-ED170F95058E}" type="slidenum">
              <a:rPr lang="cs-CZ" sz="1200">
                <a:solidFill>
                  <a:schemeClr val="tx1">
                    <a:tint val="75000"/>
                  </a:schemeClr>
                </a:solidFill>
                <a:latin typeface="+mn-lt"/>
              </a:rPr>
              <a:pPr algn="r" fontAlgn="auto">
                <a:spcBef>
                  <a:spcPts val="0"/>
                </a:spcBef>
                <a:spcAft>
                  <a:spcPts val="0"/>
                </a:spcAft>
                <a:defRPr/>
              </a:pPr>
              <a:t>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62313" y="274638"/>
            <a:ext cx="5654675"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615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457200" y="1052513"/>
            <a:ext cx="8229600" cy="6477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Základní terminologie svařování</a:t>
            </a:r>
            <a:endParaRPr lang="cs-CZ" sz="2800" b="1" kern="0" dirty="0"/>
          </a:p>
        </p:txBody>
      </p:sp>
      <p:pic>
        <p:nvPicPr>
          <p:cNvPr id="6153" name="Picture 6" descr="IMAGE0011"/>
          <p:cNvPicPr>
            <a:picLocks noChangeAspect="1" noChangeArrowheads="1"/>
          </p:cNvPicPr>
          <p:nvPr/>
        </p:nvPicPr>
        <p:blipFill>
          <a:blip r:embed="rId4">
            <a:extLst>
              <a:ext uri="{28A0092B-C50C-407E-A947-70E740481C1C}">
                <a14:useLocalDpi xmlns:a14="http://schemas.microsoft.com/office/drawing/2010/main" val="0"/>
              </a:ext>
            </a:extLst>
          </a:blip>
          <a:srcRect l="1466" r="1479" b="3281"/>
          <a:stretch>
            <a:fillRect/>
          </a:stretch>
        </p:blipFill>
        <p:spPr bwMode="auto">
          <a:xfrm>
            <a:off x="1001713" y="1601788"/>
            <a:ext cx="7140575" cy="4348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32B17C0E-F37F-4E86-99EC-2A3D05AE6658}" type="slidenum">
              <a:rPr lang="cs-CZ" sz="1200">
                <a:solidFill>
                  <a:schemeClr val="tx1">
                    <a:tint val="75000"/>
                  </a:schemeClr>
                </a:solidFill>
                <a:latin typeface="+mn-lt"/>
              </a:rPr>
              <a:pPr algn="r" fontAlgn="auto">
                <a:spcBef>
                  <a:spcPts val="0"/>
                </a:spcBef>
                <a:spcAft>
                  <a:spcPts val="0"/>
                </a:spcAft>
                <a:defRPr/>
              </a:pPr>
              <a:t>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717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6" name="Rectangle 4"/>
          <p:cNvSpPr>
            <a:spLocks noChangeArrowheads="1"/>
          </p:cNvSpPr>
          <p:nvPr/>
        </p:nvSpPr>
        <p:spPr bwMode="auto">
          <a:xfrm>
            <a:off x="468313"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9" name="Rectangle 2"/>
          <p:cNvSpPr txBox="1">
            <a:spLocks noChangeArrowheads="1"/>
          </p:cNvSpPr>
          <p:nvPr/>
        </p:nvSpPr>
        <p:spPr>
          <a:xfrm>
            <a:off x="457200" y="1052513"/>
            <a:ext cx="8229600" cy="576262"/>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solidFill>
                  <a:srgbClr val="FF0066"/>
                </a:solidFill>
              </a:rPr>
              <a:t>Svařování plamenem</a:t>
            </a:r>
            <a:endParaRPr lang="cs-CZ" sz="2800" b="1" kern="0" dirty="0">
              <a:solidFill>
                <a:srgbClr val="FF0066"/>
              </a:solidFill>
            </a:endParaRPr>
          </a:p>
        </p:txBody>
      </p:sp>
      <p:sp>
        <p:nvSpPr>
          <p:cNvPr id="10" name="Rectangle 3"/>
          <p:cNvSpPr txBox="1">
            <a:spLocks noChangeArrowheads="1"/>
          </p:cNvSpPr>
          <p:nvPr/>
        </p:nvSpPr>
        <p:spPr>
          <a:xfrm>
            <a:off x="457200" y="1844675"/>
            <a:ext cx="8229600" cy="4281488"/>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kern="0" dirty="0" smtClean="0"/>
              <a:t>	</a:t>
            </a:r>
            <a:r>
              <a:rPr lang="cs-CZ" sz="2400" b="1" kern="0" dirty="0" smtClean="0"/>
              <a:t>Patří do skupiny tavného svařování.</a:t>
            </a:r>
          </a:p>
          <a:p>
            <a:pPr algn="ctr">
              <a:buFontTx/>
              <a:buNone/>
              <a:defRPr/>
            </a:pPr>
            <a:endParaRPr lang="cs-CZ" kern="0" dirty="0" smtClean="0"/>
          </a:p>
          <a:p>
            <a:pPr algn="ctr">
              <a:buFontTx/>
              <a:buNone/>
              <a:defRPr/>
            </a:pPr>
            <a:r>
              <a:rPr lang="cs-CZ" sz="2400" b="1" kern="0" dirty="0" smtClean="0"/>
              <a:t>	Potřebné tavné teplo se vytvoří ostrým plamenem hořícího plynu, většinou acetylénu a kyslíku.</a:t>
            </a:r>
          </a:p>
          <a:p>
            <a:pPr algn="ctr">
              <a:buFontTx/>
              <a:buNone/>
              <a:defRPr/>
            </a:pPr>
            <a:r>
              <a:rPr lang="cs-CZ" sz="2400" b="1" kern="0" dirty="0" smtClean="0"/>
              <a:t>	Teplota tohoto plamene je až 3200 °C.</a:t>
            </a:r>
          </a:p>
          <a:p>
            <a:pPr algn="ctr">
              <a:buFontTx/>
              <a:buNone/>
              <a:defRPr/>
            </a:pPr>
            <a:endParaRPr lang="cs-CZ" sz="2400" b="1" kern="0" dirty="0" smtClean="0"/>
          </a:p>
          <a:p>
            <a:pPr algn="ctr">
              <a:buFontTx/>
              <a:buNone/>
              <a:defRPr/>
            </a:pPr>
            <a:r>
              <a:rPr lang="cs-CZ" sz="2400" b="1" kern="0" dirty="0" smtClean="0"/>
              <a:t>	Vzhledem k výstupní rychlosti plynu z hubice hořáku se dociluje měkkého, středního nebo ostrého plamene.</a:t>
            </a:r>
            <a:endParaRPr lang="cs-CZ" sz="2400" b="1" kern="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C01287F-D9C1-4B58-A356-9E975D394624}" type="slidenum">
              <a:rPr lang="cs-CZ" sz="1200">
                <a:solidFill>
                  <a:schemeClr val="tx1">
                    <a:tint val="75000"/>
                  </a:schemeClr>
                </a:solidFill>
                <a:latin typeface="+mn-lt"/>
              </a:rPr>
              <a:pPr algn="r" fontAlgn="auto">
                <a:spcBef>
                  <a:spcPts val="0"/>
                </a:spcBef>
                <a:spcAft>
                  <a:spcPts val="0"/>
                </a:spcAft>
                <a:defRPr/>
              </a:pPr>
              <a:t>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15888"/>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819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0" name="Rectangle 2"/>
          <p:cNvSpPr>
            <a:spLocks noChangeArrowheads="1"/>
          </p:cNvSpPr>
          <p:nvPr/>
        </p:nvSpPr>
        <p:spPr bwMode="auto">
          <a:xfrm>
            <a:off x="539750"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9" name="Rectangle 2"/>
          <p:cNvSpPr txBox="1">
            <a:spLocks noChangeArrowheads="1"/>
          </p:cNvSpPr>
          <p:nvPr/>
        </p:nvSpPr>
        <p:spPr>
          <a:xfrm>
            <a:off x="457200" y="1196975"/>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err="1" smtClean="0">
                <a:solidFill>
                  <a:schemeClr val="accent2"/>
                </a:solidFill>
              </a:rPr>
              <a:t>Kyslíko</a:t>
            </a:r>
            <a:r>
              <a:rPr lang="cs-CZ" sz="2800" b="1" kern="0" dirty="0" smtClean="0"/>
              <a:t> – </a:t>
            </a:r>
            <a:r>
              <a:rPr lang="cs-CZ" sz="2800" b="1" kern="0" dirty="0" smtClean="0">
                <a:solidFill>
                  <a:srgbClr val="A50021"/>
                </a:solidFill>
              </a:rPr>
              <a:t>acetylenový</a:t>
            </a:r>
            <a:r>
              <a:rPr lang="cs-CZ" sz="2800" b="1" kern="0" dirty="0" smtClean="0"/>
              <a:t> plamen</a:t>
            </a:r>
            <a:endParaRPr lang="cs-CZ" sz="2800" b="1" kern="0" dirty="0"/>
          </a:p>
        </p:txBody>
      </p:sp>
      <p:sp>
        <p:nvSpPr>
          <p:cNvPr id="10" name="Rectangle 4"/>
          <p:cNvSpPr txBox="1">
            <a:spLocks noChangeArrowheads="1"/>
          </p:cNvSpPr>
          <p:nvPr/>
        </p:nvSpPr>
        <p:spPr>
          <a:xfrm>
            <a:off x="539750" y="1844675"/>
            <a:ext cx="8147050" cy="4281488"/>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400" b="1" kern="0" dirty="0" smtClean="0">
                <a:solidFill>
                  <a:srgbClr val="0000FF"/>
                </a:solidFill>
              </a:rPr>
              <a:t>Měkký plamen</a:t>
            </a:r>
            <a:r>
              <a:rPr lang="cs-CZ" sz="2000" b="1" kern="0" dirty="0" smtClean="0"/>
              <a:t> má malou výstupní rychlost, menší než 100 m/s a často dochází k jeho zpětnému prošlehnutí. Tímto plamenem se svařuje olovo, zinek a jejich slitiny.</a:t>
            </a:r>
          </a:p>
          <a:p>
            <a:pPr>
              <a:buFontTx/>
              <a:buNone/>
              <a:defRPr/>
            </a:pPr>
            <a:endParaRPr lang="cs-CZ" sz="2000" b="1" kern="0" dirty="0" smtClean="0"/>
          </a:p>
          <a:p>
            <a:pPr>
              <a:buFontTx/>
              <a:buNone/>
              <a:defRPr/>
            </a:pPr>
            <a:r>
              <a:rPr lang="cs-CZ" sz="2400" b="1" kern="0" dirty="0" smtClean="0">
                <a:solidFill>
                  <a:srgbClr val="009900"/>
                </a:solidFill>
              </a:rPr>
              <a:t>Střední plamen</a:t>
            </a:r>
            <a:r>
              <a:rPr lang="cs-CZ" sz="2000" b="1" kern="0" dirty="0" smtClean="0"/>
              <a:t> má výstupní rychlost okolo 120 m/s. Je stálý a nepůsobí svým dynamickým účinkem potíže při ovládání tavné lázně. Je to nejčastější plamen při svařování.</a:t>
            </a:r>
          </a:p>
          <a:p>
            <a:pPr>
              <a:buFontTx/>
              <a:buNone/>
              <a:defRPr/>
            </a:pPr>
            <a:endParaRPr lang="cs-CZ" sz="2000" b="1" kern="0" dirty="0" smtClean="0"/>
          </a:p>
          <a:p>
            <a:pPr>
              <a:buFontTx/>
              <a:buNone/>
              <a:defRPr/>
            </a:pPr>
            <a:r>
              <a:rPr lang="cs-CZ" sz="2400" b="1" kern="0" dirty="0" smtClean="0">
                <a:solidFill>
                  <a:srgbClr val="FF0066"/>
                </a:solidFill>
              </a:rPr>
              <a:t>Ostrý plamen</a:t>
            </a:r>
            <a:r>
              <a:rPr lang="cs-CZ" sz="2000" b="1" kern="0" dirty="0" smtClean="0"/>
              <a:t> s výstupní rychlostí nad 120 m/s se projevuje silným dynamickým účinkem na tavnou lázeň, intenzivně rozpouští plyny v tavné lázni. Jeho použití vede ke snížení kvality svaru. Tento plamen se používá  pro řezání kyslíkem.</a:t>
            </a:r>
            <a:endParaRPr lang="cs-CZ" sz="2000" b="1" kern="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75D8D25C-2055-4D54-BCE4-9F1635628A97}" type="slidenum">
              <a:rPr lang="cs-CZ" sz="1200">
                <a:solidFill>
                  <a:schemeClr val="tx1">
                    <a:tint val="75000"/>
                  </a:schemeClr>
                </a:solidFill>
                <a:latin typeface="+mn-lt"/>
              </a:rPr>
              <a:pPr algn="r" fontAlgn="auto">
                <a:spcBef>
                  <a:spcPts val="0"/>
                </a:spcBef>
                <a:spcAft>
                  <a:spcPts val="0"/>
                </a:spcAft>
                <a:defRPr/>
              </a:pPr>
              <a:t>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922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4" name="Rectangle 2"/>
          <p:cNvSpPr>
            <a:spLocks noChangeArrowheads="1"/>
          </p:cNvSpPr>
          <p:nvPr/>
        </p:nvSpPr>
        <p:spPr bwMode="auto">
          <a:xfrm>
            <a:off x="468313" y="1125538"/>
            <a:ext cx="8229600" cy="292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pic>
        <p:nvPicPr>
          <p:cNvPr id="9225" name="Picture 2" descr="C:\Users\Riha\Pictures\Svařování\IMAGE0192.JPG"/>
          <p:cNvPicPr>
            <a:picLocks noChangeAspect="1" noChangeArrowheads="1"/>
          </p:cNvPicPr>
          <p:nvPr/>
        </p:nvPicPr>
        <p:blipFill>
          <a:blip r:embed="rId4">
            <a:extLst>
              <a:ext uri="{28A0092B-C50C-407E-A947-70E740481C1C}">
                <a14:useLocalDpi xmlns:a14="http://schemas.microsoft.com/office/drawing/2010/main" val="0"/>
              </a:ext>
            </a:extLst>
          </a:blip>
          <a:srcRect l="6383" t="14194" r="5322" b="10095"/>
          <a:stretch>
            <a:fillRect/>
          </a:stretch>
        </p:blipFill>
        <p:spPr bwMode="auto">
          <a:xfrm>
            <a:off x="1863725" y="2060575"/>
            <a:ext cx="5359400" cy="366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6" name="TextovéPole 1"/>
          <p:cNvSpPr txBox="1">
            <a:spLocks noChangeArrowheads="1"/>
          </p:cNvSpPr>
          <p:nvPr/>
        </p:nvSpPr>
        <p:spPr bwMode="auto">
          <a:xfrm>
            <a:off x="1042988" y="1271588"/>
            <a:ext cx="72739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t>Acetyléno-kyslíkový plamen</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2E1BF5D0-B656-4388-AD70-79382A70FD22}" type="slidenum">
              <a:rPr lang="cs-CZ" sz="1200">
                <a:solidFill>
                  <a:schemeClr val="tx1">
                    <a:tint val="75000"/>
                  </a:schemeClr>
                </a:solidFill>
                <a:latin typeface="+mn-lt"/>
              </a:rPr>
              <a:pPr algn="r" fontAlgn="auto">
                <a:spcBef>
                  <a:spcPts val="0"/>
                </a:spcBef>
                <a:spcAft>
                  <a:spcPts val="0"/>
                </a:spcAft>
                <a:defRPr/>
              </a:pPr>
              <a:t>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1024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8" name="Rectangle 2"/>
          <p:cNvSpPr>
            <a:spLocks noChangeArrowheads="1"/>
          </p:cNvSpPr>
          <p:nvPr/>
        </p:nvSpPr>
        <p:spPr bwMode="auto">
          <a:xfrm>
            <a:off x="457200" y="1052513"/>
            <a:ext cx="8229600"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400" b="1">
              <a:solidFill>
                <a:schemeClr val="tx2"/>
              </a:solidFill>
            </a:endParaRPr>
          </a:p>
        </p:txBody>
      </p:sp>
      <p:sp>
        <p:nvSpPr>
          <p:cNvPr id="9" name="Rectangle 2"/>
          <p:cNvSpPr txBox="1">
            <a:spLocks noChangeArrowheads="1"/>
          </p:cNvSpPr>
          <p:nvPr/>
        </p:nvSpPr>
        <p:spPr>
          <a:xfrm>
            <a:off x="457200" y="1125538"/>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err="1" smtClean="0">
                <a:solidFill>
                  <a:srgbClr val="0000FF"/>
                </a:solidFill>
              </a:rPr>
              <a:t>Kyslíko</a:t>
            </a:r>
            <a:r>
              <a:rPr lang="cs-CZ" sz="2800" b="1" kern="0" dirty="0" smtClean="0"/>
              <a:t> – </a:t>
            </a:r>
            <a:r>
              <a:rPr lang="cs-CZ" sz="2800" b="1" kern="0" dirty="0" smtClean="0">
                <a:solidFill>
                  <a:srgbClr val="A50021"/>
                </a:solidFill>
              </a:rPr>
              <a:t>acetylenový</a:t>
            </a:r>
            <a:r>
              <a:rPr lang="cs-CZ" sz="2800" b="1" kern="0" dirty="0" smtClean="0"/>
              <a:t> plamen</a:t>
            </a:r>
            <a:endParaRPr lang="cs-CZ" sz="2800" b="1" kern="0" dirty="0"/>
          </a:p>
        </p:txBody>
      </p:sp>
      <p:pic>
        <p:nvPicPr>
          <p:cNvPr id="10250" name="Picture 5" descr="Scan10001"/>
          <p:cNvPicPr>
            <a:picLocks noChangeAspect="1" noChangeArrowheads="1"/>
          </p:cNvPicPr>
          <p:nvPr/>
        </p:nvPicPr>
        <p:blipFill>
          <a:blip r:embed="rId4">
            <a:extLst>
              <a:ext uri="{28A0092B-C50C-407E-A947-70E740481C1C}">
                <a14:useLocalDpi xmlns:a14="http://schemas.microsoft.com/office/drawing/2010/main" val="0"/>
              </a:ext>
            </a:extLst>
          </a:blip>
          <a:srcRect l="5186" t="4427" r="19969" b="71028"/>
          <a:stretch>
            <a:fillRect/>
          </a:stretch>
        </p:blipFill>
        <p:spPr bwMode="auto">
          <a:xfrm>
            <a:off x="1239838" y="1773238"/>
            <a:ext cx="6626225" cy="2185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4"/>
          <p:cNvSpPr txBox="1">
            <a:spLocks noChangeArrowheads="1"/>
          </p:cNvSpPr>
          <p:nvPr/>
        </p:nvSpPr>
        <p:spPr>
          <a:xfrm>
            <a:off x="1239838" y="4292600"/>
            <a:ext cx="6464300" cy="158432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800" kern="0" dirty="0" smtClean="0"/>
              <a:t>	</a:t>
            </a:r>
            <a:r>
              <a:rPr lang="cs-CZ" sz="2000" b="1" kern="0" dirty="0" smtClean="0"/>
              <a:t>1 – svařovací kužel ostře ohraničený, oslnivě bílý</a:t>
            </a:r>
          </a:p>
          <a:p>
            <a:pPr>
              <a:buFontTx/>
              <a:buNone/>
              <a:defRPr/>
            </a:pPr>
            <a:r>
              <a:rPr lang="cs-CZ" sz="2000" b="1" kern="0" dirty="0" smtClean="0"/>
              <a:t>	2 – redukční oblast plamene</a:t>
            </a:r>
          </a:p>
          <a:p>
            <a:pPr>
              <a:buFontTx/>
              <a:buNone/>
              <a:defRPr/>
            </a:pPr>
            <a:r>
              <a:rPr lang="cs-CZ" sz="2000" b="1" kern="0" dirty="0" smtClean="0"/>
              <a:t>	6 – vnější oxidační plamen</a:t>
            </a:r>
          </a:p>
          <a:p>
            <a:pPr>
              <a:buFontTx/>
              <a:buNone/>
              <a:defRPr/>
            </a:pPr>
            <a:r>
              <a:rPr lang="cs-CZ" sz="2000" b="1" kern="0" dirty="0" smtClean="0"/>
              <a:t>	7 – svařovací hubice</a:t>
            </a:r>
            <a:endParaRPr lang="cs-CZ" sz="2000" b="1" kern="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805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C8BE2036-E92C-4BAD-8959-E5FF071BE47F}" type="slidenum">
              <a:rPr lang="cs-CZ" sz="1200">
                <a:solidFill>
                  <a:schemeClr val="tx1">
                    <a:tint val="75000"/>
                  </a:schemeClr>
                </a:solidFill>
                <a:latin typeface="+mn-lt"/>
              </a:rPr>
              <a:pPr algn="r" fontAlgn="auto">
                <a:spcBef>
                  <a:spcPts val="0"/>
                </a:spcBef>
                <a:spcAft>
                  <a:spcPts val="0"/>
                </a:spcAft>
                <a:defRPr/>
              </a:pPr>
              <a:t>10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127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457200" y="1125538"/>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err="1" smtClean="0">
                <a:solidFill>
                  <a:srgbClr val="0000FF"/>
                </a:solidFill>
              </a:rPr>
              <a:t>Kyslíko</a:t>
            </a:r>
            <a:r>
              <a:rPr lang="cs-CZ" sz="2800" b="1" kern="0" dirty="0" smtClean="0"/>
              <a:t> – </a:t>
            </a:r>
            <a:r>
              <a:rPr lang="cs-CZ" sz="2800" b="1" kern="0" dirty="0" smtClean="0">
                <a:solidFill>
                  <a:srgbClr val="A50021"/>
                </a:solidFill>
              </a:rPr>
              <a:t>acetylenový</a:t>
            </a:r>
            <a:r>
              <a:rPr lang="cs-CZ" sz="2800" b="1" kern="0" dirty="0" smtClean="0"/>
              <a:t> plamen</a:t>
            </a:r>
            <a:endParaRPr lang="cs-CZ" sz="2800" b="1" kern="0" dirty="0"/>
          </a:p>
        </p:txBody>
      </p:sp>
      <p:sp>
        <p:nvSpPr>
          <p:cNvPr id="11" name="Rectangle 4"/>
          <p:cNvSpPr txBox="1">
            <a:spLocks noChangeArrowheads="1"/>
          </p:cNvSpPr>
          <p:nvPr/>
        </p:nvSpPr>
        <p:spPr>
          <a:xfrm>
            <a:off x="1289050" y="3938588"/>
            <a:ext cx="6523038" cy="218757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800" kern="0" dirty="0" smtClean="0"/>
              <a:t>	</a:t>
            </a:r>
            <a:r>
              <a:rPr lang="cs-CZ" sz="2000" b="1" kern="0" dirty="0"/>
              <a:t>3</a:t>
            </a:r>
            <a:r>
              <a:rPr lang="cs-CZ" sz="2000" b="1" kern="0" dirty="0" smtClean="0"/>
              <a:t> – svařovací plamen oslnivě bílý, překrytý    </a:t>
            </a:r>
          </a:p>
          <a:p>
            <a:pPr>
              <a:buFontTx/>
              <a:buNone/>
              <a:defRPr/>
            </a:pPr>
            <a:r>
              <a:rPr lang="cs-CZ" sz="2000" b="1" kern="0" dirty="0"/>
              <a:t> </a:t>
            </a:r>
            <a:r>
              <a:rPr lang="cs-CZ" sz="2000" b="1" kern="0" dirty="0" smtClean="0"/>
              <a:t>          bělavým závojem</a:t>
            </a:r>
          </a:p>
          <a:p>
            <a:pPr>
              <a:buFontTx/>
              <a:buNone/>
              <a:defRPr/>
            </a:pPr>
            <a:r>
              <a:rPr lang="cs-CZ" sz="2000" b="1" kern="0" dirty="0" smtClean="0"/>
              <a:t>	4 – bělavý závoj</a:t>
            </a:r>
          </a:p>
          <a:p>
            <a:pPr>
              <a:buFontTx/>
              <a:buNone/>
              <a:defRPr/>
            </a:pPr>
            <a:r>
              <a:rPr lang="cs-CZ" sz="2000" b="1" kern="0" dirty="0" smtClean="0"/>
              <a:t>	6 – vnější oxidační plamen</a:t>
            </a:r>
          </a:p>
          <a:p>
            <a:pPr>
              <a:buFontTx/>
              <a:buNone/>
              <a:defRPr/>
            </a:pPr>
            <a:r>
              <a:rPr lang="cs-CZ" sz="2000" b="1" kern="0" dirty="0" smtClean="0"/>
              <a:t>	7 – svařovací hubice</a:t>
            </a:r>
            <a:endParaRPr lang="cs-CZ" sz="2000" b="1" kern="0" dirty="0"/>
          </a:p>
        </p:txBody>
      </p:sp>
      <p:pic>
        <p:nvPicPr>
          <p:cNvPr id="11274" name="Picture 11" descr="C:\Users\Riha\Pictures\Svařování\IMAGE0263.JPG"/>
          <p:cNvPicPr>
            <a:picLocks noChangeAspect="1" noChangeArrowheads="1"/>
          </p:cNvPicPr>
          <p:nvPr/>
        </p:nvPicPr>
        <p:blipFill>
          <a:blip r:embed="rId4">
            <a:extLst>
              <a:ext uri="{28A0092B-C50C-407E-A947-70E740481C1C}">
                <a14:useLocalDpi xmlns:a14="http://schemas.microsoft.com/office/drawing/2010/main" val="0"/>
              </a:ext>
            </a:extLst>
          </a:blip>
          <a:srcRect t="30840" r="5328" b="34579"/>
          <a:stretch>
            <a:fillRect/>
          </a:stretch>
        </p:blipFill>
        <p:spPr bwMode="auto">
          <a:xfrm>
            <a:off x="2371725" y="1844675"/>
            <a:ext cx="4357688"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DF874CC-440A-4037-BCCF-CF6248DD531D}" type="slidenum">
              <a:rPr lang="cs-CZ" sz="1200">
                <a:solidFill>
                  <a:schemeClr val="tx1">
                    <a:tint val="75000"/>
                  </a:schemeClr>
                </a:solidFill>
                <a:latin typeface="+mn-lt"/>
              </a:rPr>
              <a:pPr algn="r" fontAlgn="auto">
                <a:spcBef>
                  <a:spcPts val="0"/>
                </a:spcBef>
                <a:spcAft>
                  <a:spcPts val="0"/>
                </a:spcAft>
                <a:defRPr/>
              </a:pPr>
              <a:t>11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229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6" name="Rectangle 2"/>
          <p:cNvSpPr>
            <a:spLocks noChangeArrowheads="1"/>
          </p:cNvSpPr>
          <p:nvPr/>
        </p:nvSpPr>
        <p:spPr bwMode="auto">
          <a:xfrm>
            <a:off x="468313" y="1125538"/>
            <a:ext cx="8229600" cy="292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9" name="Rectangle 2"/>
          <p:cNvSpPr txBox="1">
            <a:spLocks noChangeArrowheads="1"/>
          </p:cNvSpPr>
          <p:nvPr/>
        </p:nvSpPr>
        <p:spPr>
          <a:xfrm>
            <a:off x="468313" y="1052513"/>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err="1" smtClean="0">
                <a:solidFill>
                  <a:srgbClr val="0000FF"/>
                </a:solidFill>
              </a:rPr>
              <a:t>Kyslíko</a:t>
            </a:r>
            <a:r>
              <a:rPr lang="cs-CZ" sz="2800" b="1" kern="0" dirty="0" smtClean="0"/>
              <a:t> – </a:t>
            </a:r>
            <a:r>
              <a:rPr lang="cs-CZ" sz="2800" b="1" kern="0" dirty="0" smtClean="0">
                <a:solidFill>
                  <a:srgbClr val="A50021"/>
                </a:solidFill>
              </a:rPr>
              <a:t>acetylenový</a:t>
            </a:r>
            <a:r>
              <a:rPr lang="cs-CZ" sz="2800" b="1" kern="0" dirty="0" smtClean="0"/>
              <a:t> plamen</a:t>
            </a:r>
            <a:endParaRPr lang="cs-CZ" sz="2800" b="1" kern="0" dirty="0"/>
          </a:p>
        </p:txBody>
      </p:sp>
      <p:pic>
        <p:nvPicPr>
          <p:cNvPr id="12298" name="Picture 6" descr="Scan10001"/>
          <p:cNvPicPr>
            <a:picLocks noChangeAspect="1" noChangeArrowheads="1"/>
          </p:cNvPicPr>
          <p:nvPr/>
        </p:nvPicPr>
        <p:blipFill>
          <a:blip r:embed="rId4">
            <a:extLst>
              <a:ext uri="{28A0092B-C50C-407E-A947-70E740481C1C}">
                <a14:useLocalDpi xmlns:a14="http://schemas.microsoft.com/office/drawing/2010/main" val="0"/>
              </a:ext>
            </a:extLst>
          </a:blip>
          <a:srcRect l="5186" t="58755" r="21857" b="13333"/>
          <a:stretch>
            <a:fillRect/>
          </a:stretch>
        </p:blipFill>
        <p:spPr bwMode="auto">
          <a:xfrm>
            <a:off x="1331913" y="1557338"/>
            <a:ext cx="6335712" cy="2185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5"/>
          <p:cNvSpPr txBox="1">
            <a:spLocks noChangeArrowheads="1"/>
          </p:cNvSpPr>
          <p:nvPr/>
        </p:nvSpPr>
        <p:spPr>
          <a:xfrm>
            <a:off x="971550" y="3860800"/>
            <a:ext cx="7416800" cy="1833563"/>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400" b="1" kern="0" smtClean="0"/>
              <a:t>	2 – redukční oblast plamene</a:t>
            </a:r>
          </a:p>
          <a:p>
            <a:pPr>
              <a:buFontTx/>
              <a:buNone/>
              <a:defRPr/>
            </a:pPr>
            <a:r>
              <a:rPr lang="cs-CZ" sz="2400" b="1" kern="0" smtClean="0"/>
              <a:t>	5 – svařovací plamen zkrácený, modrofialový</a:t>
            </a:r>
          </a:p>
          <a:p>
            <a:pPr>
              <a:buFontTx/>
              <a:buNone/>
              <a:defRPr/>
            </a:pPr>
            <a:r>
              <a:rPr lang="cs-CZ" sz="2400" b="1" kern="0" smtClean="0"/>
              <a:t>	6 – vnější oxidační plamen</a:t>
            </a:r>
          </a:p>
          <a:p>
            <a:pPr>
              <a:buFontTx/>
              <a:buNone/>
              <a:defRPr/>
            </a:pPr>
            <a:r>
              <a:rPr lang="cs-CZ" sz="2400" b="1" kern="0" smtClean="0"/>
              <a:t>	7 – svařovací hubice</a:t>
            </a:r>
            <a:endParaRPr lang="cs-CZ" sz="2400" b="1" kern="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72E5DDE-4A08-4F39-983D-39FCAC2FC13F}" type="slidenum">
              <a:rPr lang="cs-CZ" sz="1200">
                <a:solidFill>
                  <a:schemeClr val="tx1">
                    <a:tint val="75000"/>
                  </a:schemeClr>
                </a:solidFill>
                <a:latin typeface="+mn-lt"/>
              </a:rPr>
              <a:pPr algn="r" fontAlgn="auto">
                <a:spcBef>
                  <a:spcPts val="0"/>
                </a:spcBef>
                <a:spcAft>
                  <a:spcPts val="0"/>
                </a:spcAft>
                <a:defRPr/>
              </a:pPr>
              <a:t>12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331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0" name="Picture 5" descr="IMAGE0018"/>
          <p:cNvPicPr>
            <a:picLocks noChangeAspect="1" noChangeArrowheads="1"/>
          </p:cNvPicPr>
          <p:nvPr/>
        </p:nvPicPr>
        <p:blipFill>
          <a:blip r:embed="rId4">
            <a:extLst>
              <a:ext uri="{28A0092B-C50C-407E-A947-70E740481C1C}">
                <a14:useLocalDpi xmlns:a14="http://schemas.microsoft.com/office/drawing/2010/main" val="0"/>
              </a:ext>
            </a:extLst>
          </a:blip>
          <a:srcRect l="50278" t="9888" r="3786" b="6407"/>
          <a:stretch>
            <a:fillRect/>
          </a:stretch>
        </p:blipFill>
        <p:spPr bwMode="auto">
          <a:xfrm>
            <a:off x="4684713" y="1160463"/>
            <a:ext cx="3797300" cy="451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3"/>
          <p:cNvSpPr txBox="1">
            <a:spLocks noChangeArrowheads="1"/>
          </p:cNvSpPr>
          <p:nvPr/>
        </p:nvSpPr>
        <p:spPr>
          <a:xfrm>
            <a:off x="457200" y="1385888"/>
            <a:ext cx="4330700" cy="406876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800" kern="0" dirty="0" smtClean="0"/>
              <a:t>	</a:t>
            </a:r>
          </a:p>
          <a:p>
            <a:pPr algn="ctr">
              <a:buFontTx/>
              <a:buNone/>
              <a:defRPr/>
            </a:pPr>
            <a:r>
              <a:rPr lang="cs-CZ" sz="2400" b="1" kern="0" dirty="0" smtClean="0">
                <a:solidFill>
                  <a:srgbClr val="990099"/>
                </a:solidFill>
              </a:rPr>
              <a:t>Svařování doprava (vzad),</a:t>
            </a:r>
          </a:p>
          <a:p>
            <a:pPr algn="ctr">
              <a:buFontTx/>
              <a:buNone/>
              <a:defRPr/>
            </a:pPr>
            <a:r>
              <a:rPr lang="cs-CZ" sz="2400" kern="0" dirty="0" smtClean="0"/>
              <a:t>	</a:t>
            </a:r>
            <a:r>
              <a:rPr lang="cs-CZ" sz="2400" b="1" kern="0" dirty="0" smtClean="0"/>
              <a:t>materiál je obtížněji ale kvalitně předehříván, svar je chráněn před okolním vzduchem a plamenem, proto pomaleji chladne a kvalita svaru je lepší</a:t>
            </a:r>
            <a:r>
              <a:rPr lang="cs-CZ" sz="2400" kern="0" dirty="0" smtClean="0"/>
              <a:t>.</a:t>
            </a:r>
            <a:endParaRPr lang="cs-CZ" sz="2400" kern="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3911D04-3623-4377-8D88-0B3AC19575A5}" type="slidenum">
              <a:rPr lang="cs-CZ" sz="1200">
                <a:solidFill>
                  <a:schemeClr val="tx1">
                    <a:tint val="75000"/>
                  </a:schemeClr>
                </a:solidFill>
                <a:latin typeface="+mn-lt"/>
              </a:rPr>
              <a:pPr algn="r" fontAlgn="auto">
                <a:spcBef>
                  <a:spcPts val="0"/>
                </a:spcBef>
                <a:spcAft>
                  <a:spcPts val="0"/>
                </a:spcAft>
                <a:defRPr/>
              </a:pPr>
              <a:t>13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434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4" name="Picture 5" descr="IMAGE0018"/>
          <p:cNvPicPr>
            <a:picLocks noChangeAspect="1" noChangeArrowheads="1"/>
          </p:cNvPicPr>
          <p:nvPr/>
        </p:nvPicPr>
        <p:blipFill>
          <a:blip r:embed="rId4">
            <a:extLst>
              <a:ext uri="{28A0092B-C50C-407E-A947-70E740481C1C}">
                <a14:useLocalDpi xmlns:a14="http://schemas.microsoft.com/office/drawing/2010/main" val="0"/>
              </a:ext>
            </a:extLst>
          </a:blip>
          <a:srcRect l="4701" t="9888" r="49362" b="6407"/>
          <a:stretch>
            <a:fillRect/>
          </a:stretch>
        </p:blipFill>
        <p:spPr bwMode="auto">
          <a:xfrm>
            <a:off x="468313" y="1125538"/>
            <a:ext cx="3856037" cy="458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4"/>
          <p:cNvSpPr txBox="1">
            <a:spLocks noChangeArrowheads="1"/>
          </p:cNvSpPr>
          <p:nvPr/>
        </p:nvSpPr>
        <p:spPr>
          <a:xfrm>
            <a:off x="4648200" y="1268413"/>
            <a:ext cx="4038600" cy="464185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800" kern="0" dirty="0" smtClean="0"/>
              <a:t>	</a:t>
            </a:r>
          </a:p>
          <a:p>
            <a:pPr>
              <a:buFontTx/>
              <a:buNone/>
              <a:defRPr/>
            </a:pPr>
            <a:r>
              <a:rPr lang="cs-CZ" sz="2800" kern="0" dirty="0" smtClean="0"/>
              <a:t>	   </a:t>
            </a:r>
            <a:r>
              <a:rPr lang="cs-CZ" sz="2400" b="1" kern="0" dirty="0" smtClean="0">
                <a:solidFill>
                  <a:srgbClr val="990099"/>
                </a:solidFill>
              </a:rPr>
              <a:t>Svařování zprava   </a:t>
            </a:r>
          </a:p>
          <a:p>
            <a:pPr>
              <a:buFontTx/>
              <a:buNone/>
              <a:defRPr/>
            </a:pPr>
            <a:r>
              <a:rPr lang="cs-CZ" sz="2400" b="1" kern="0" dirty="0">
                <a:solidFill>
                  <a:srgbClr val="990099"/>
                </a:solidFill>
              </a:rPr>
              <a:t> </a:t>
            </a:r>
            <a:r>
              <a:rPr lang="cs-CZ" sz="2400" b="1" kern="0" dirty="0" smtClean="0">
                <a:solidFill>
                  <a:srgbClr val="990099"/>
                </a:solidFill>
              </a:rPr>
              <a:t>        doleva (vpřed), </a:t>
            </a:r>
          </a:p>
          <a:p>
            <a:pPr algn="ctr">
              <a:buFontTx/>
              <a:buNone/>
              <a:defRPr/>
            </a:pPr>
            <a:r>
              <a:rPr lang="cs-CZ" sz="2400" b="1" kern="0" dirty="0" smtClean="0"/>
              <a:t>	ve směru proudících plynů. Materiál je dobře předehříván, ale svar není chráněn před okolním vzduchem. Proto rychle chladne a vzniká méně kvalitní svar.</a:t>
            </a:r>
          </a:p>
          <a:p>
            <a:pPr>
              <a:buFontTx/>
              <a:buNone/>
              <a:defRPr/>
            </a:pPr>
            <a:endParaRPr lang="cs-CZ" sz="2800" b="1" kern="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5CD2565-BAA7-44C6-911C-280C49E11CF1}" type="slidenum">
              <a:rPr lang="cs-CZ" sz="1200">
                <a:solidFill>
                  <a:schemeClr val="tx1">
                    <a:tint val="75000"/>
                  </a:schemeClr>
                </a:solidFill>
                <a:latin typeface="+mn-lt"/>
              </a:rPr>
              <a:pPr algn="r" fontAlgn="auto">
                <a:spcBef>
                  <a:spcPts val="0"/>
                </a:spcBef>
                <a:spcAft>
                  <a:spcPts val="0"/>
                </a:spcAft>
                <a:defRPr/>
              </a:pPr>
              <a:t>14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536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3"/>
          <p:cNvSpPr txBox="1">
            <a:spLocks noChangeArrowheads="1"/>
          </p:cNvSpPr>
          <p:nvPr/>
        </p:nvSpPr>
        <p:spPr>
          <a:xfrm>
            <a:off x="457200" y="1989138"/>
            <a:ext cx="8229600" cy="3455987"/>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nSpc>
                <a:spcPct val="90000"/>
              </a:lnSpc>
              <a:buFontTx/>
              <a:buNone/>
              <a:defRPr/>
            </a:pPr>
            <a:r>
              <a:rPr lang="cs-CZ" sz="2800" kern="0" dirty="0" smtClean="0"/>
              <a:t>	</a:t>
            </a:r>
          </a:p>
          <a:p>
            <a:pPr algn="ctr">
              <a:lnSpc>
                <a:spcPct val="90000"/>
              </a:lnSpc>
              <a:buFontTx/>
              <a:buNone/>
              <a:defRPr/>
            </a:pPr>
            <a:r>
              <a:rPr lang="cs-CZ" sz="2800" kern="0" dirty="0" smtClean="0"/>
              <a:t>	</a:t>
            </a:r>
            <a:r>
              <a:rPr lang="cs-CZ" sz="2400" b="1" kern="0" dirty="0" smtClean="0"/>
              <a:t>Tento postup je založen na spalování kovu v proudu kyslíku.</a:t>
            </a:r>
          </a:p>
          <a:p>
            <a:pPr algn="ctr">
              <a:lnSpc>
                <a:spcPct val="90000"/>
              </a:lnSpc>
              <a:buFontTx/>
              <a:buNone/>
              <a:defRPr/>
            </a:pPr>
            <a:endParaRPr lang="cs-CZ" sz="2400" b="1" kern="0" dirty="0" smtClean="0"/>
          </a:p>
          <a:p>
            <a:pPr algn="ctr">
              <a:lnSpc>
                <a:spcPct val="90000"/>
              </a:lnSpc>
              <a:buFontTx/>
              <a:buNone/>
              <a:defRPr/>
            </a:pPr>
            <a:r>
              <a:rPr lang="cs-CZ" sz="2400" b="1" kern="0" dirty="0" smtClean="0"/>
              <a:t>	Takto lze řezat materiály, jejichž zápalná teplota je nižší než teplota tavení příslušného kovu a kov musí být dostatečně tekutý, aby mohl být snadno vyfukován proudem kyslíku.</a:t>
            </a:r>
          </a:p>
          <a:p>
            <a:pPr>
              <a:lnSpc>
                <a:spcPct val="90000"/>
              </a:lnSpc>
              <a:buFontTx/>
              <a:buNone/>
              <a:defRPr/>
            </a:pPr>
            <a:endParaRPr lang="cs-CZ" b="1" kern="0" dirty="0" smtClean="0"/>
          </a:p>
          <a:p>
            <a:pPr>
              <a:lnSpc>
                <a:spcPct val="90000"/>
              </a:lnSpc>
              <a:buFontTx/>
              <a:buNone/>
              <a:defRPr/>
            </a:pPr>
            <a:r>
              <a:rPr lang="cs-CZ" sz="2800" kern="0" dirty="0" smtClean="0"/>
              <a:t>	</a:t>
            </a:r>
            <a:endParaRPr lang="cs-CZ" sz="2800" kern="0" dirty="0"/>
          </a:p>
        </p:txBody>
      </p:sp>
      <p:sp>
        <p:nvSpPr>
          <p:cNvPr id="15369" name="TextovéPole 1"/>
          <p:cNvSpPr txBox="1">
            <a:spLocks noChangeArrowheads="1"/>
          </p:cNvSpPr>
          <p:nvPr/>
        </p:nvSpPr>
        <p:spPr bwMode="auto">
          <a:xfrm>
            <a:off x="1187450" y="1341438"/>
            <a:ext cx="626427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t>Řezání kyslíkem</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1288447-FB74-48FD-8A37-A527EF6EFF2E}" type="slidenum">
              <a:rPr lang="cs-CZ" sz="1200">
                <a:solidFill>
                  <a:schemeClr val="tx1">
                    <a:tint val="75000"/>
                  </a:schemeClr>
                </a:solidFill>
                <a:latin typeface="+mn-lt"/>
              </a:rPr>
              <a:pPr algn="r" fontAlgn="auto">
                <a:spcBef>
                  <a:spcPts val="0"/>
                </a:spcBef>
                <a:spcAft>
                  <a:spcPts val="0"/>
                </a:spcAft>
                <a:defRPr/>
              </a:pPr>
              <a:t>15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639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2"/>
          <p:cNvSpPr txBox="1">
            <a:spLocks noChangeArrowheads="1"/>
          </p:cNvSpPr>
          <p:nvPr/>
        </p:nvSpPr>
        <p:spPr>
          <a:xfrm>
            <a:off x="457200" y="1125538"/>
            <a:ext cx="8229600" cy="6477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Řezací hořák</a:t>
            </a:r>
            <a:endParaRPr lang="cs-CZ" sz="2800" b="1" kern="0" dirty="0"/>
          </a:p>
        </p:txBody>
      </p:sp>
      <p:pic>
        <p:nvPicPr>
          <p:cNvPr id="16393" name="Picture 7" descr="skenovat002"/>
          <p:cNvPicPr>
            <a:picLocks noChangeAspect="1" noChangeArrowheads="1"/>
          </p:cNvPicPr>
          <p:nvPr/>
        </p:nvPicPr>
        <p:blipFill>
          <a:blip r:embed="rId4">
            <a:extLst>
              <a:ext uri="{28A0092B-C50C-407E-A947-70E740481C1C}">
                <a14:useLocalDpi xmlns:a14="http://schemas.microsoft.com/office/drawing/2010/main" val="0"/>
              </a:ext>
            </a:extLst>
          </a:blip>
          <a:srcRect l="36899" t="2522" r="955" b="49551"/>
          <a:stretch>
            <a:fillRect/>
          </a:stretch>
        </p:blipFill>
        <p:spPr bwMode="auto">
          <a:xfrm>
            <a:off x="827088" y="1773238"/>
            <a:ext cx="4249737" cy="19669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6394" name="Picture 8" descr="skenovat002"/>
          <p:cNvPicPr>
            <a:picLocks noChangeAspect="1" noChangeArrowheads="1"/>
          </p:cNvPicPr>
          <p:nvPr/>
        </p:nvPicPr>
        <p:blipFill>
          <a:blip r:embed="rId5" cstate="print">
            <a:extLst>
              <a:ext uri="{28A0092B-C50C-407E-A947-70E740481C1C}">
                <a14:useLocalDpi xmlns:a14="http://schemas.microsoft.com/office/drawing/2010/main" val="0"/>
              </a:ext>
            </a:extLst>
          </a:blip>
          <a:srcRect t="49608" r="34520" b="7512"/>
          <a:stretch>
            <a:fillRect/>
          </a:stretch>
        </p:blipFill>
        <p:spPr bwMode="auto">
          <a:xfrm>
            <a:off x="823913" y="3740150"/>
            <a:ext cx="4305300" cy="19923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3" name="Rectangle 9"/>
          <p:cNvSpPr txBox="1">
            <a:spLocks noChangeArrowheads="1"/>
          </p:cNvSpPr>
          <p:nvPr/>
        </p:nvSpPr>
        <p:spPr>
          <a:xfrm>
            <a:off x="5795963" y="1600200"/>
            <a:ext cx="2890837" cy="4525963"/>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800" kern="0" dirty="0" smtClean="0"/>
              <a:t>	</a:t>
            </a:r>
          </a:p>
          <a:p>
            <a:pPr>
              <a:buFontTx/>
              <a:buNone/>
              <a:defRPr/>
            </a:pPr>
            <a:endParaRPr lang="cs-CZ" sz="2800" b="1" kern="0" dirty="0"/>
          </a:p>
          <a:p>
            <a:pPr>
              <a:buFontTx/>
              <a:buNone/>
              <a:defRPr/>
            </a:pPr>
            <a:r>
              <a:rPr lang="cs-CZ" sz="2800" b="1" kern="0" dirty="0" smtClean="0"/>
              <a:t>   </a:t>
            </a:r>
            <a:r>
              <a:rPr lang="cs-CZ" sz="2400" b="1" kern="0" dirty="0" smtClean="0"/>
              <a:t>Řezací hořák s příslušenstvím.</a:t>
            </a:r>
          </a:p>
          <a:p>
            <a:pPr>
              <a:buFontTx/>
              <a:buNone/>
              <a:defRPr/>
            </a:pPr>
            <a:endParaRPr lang="cs-CZ" sz="2400" b="1" kern="0" dirty="0" smtClean="0"/>
          </a:p>
          <a:p>
            <a:pPr>
              <a:buFontTx/>
              <a:buNone/>
              <a:defRPr/>
            </a:pPr>
            <a:endParaRPr lang="cs-CZ" sz="2400" b="1" kern="0" dirty="0" smtClean="0"/>
          </a:p>
          <a:p>
            <a:pPr>
              <a:buFontTx/>
              <a:buNone/>
              <a:defRPr/>
            </a:pPr>
            <a:r>
              <a:rPr lang="cs-CZ" sz="2400" b="1" kern="0" dirty="0"/>
              <a:t> </a:t>
            </a:r>
            <a:r>
              <a:rPr lang="cs-CZ" sz="2400" b="1" kern="0" dirty="0" smtClean="0"/>
              <a:t>   Výměnné řezací hubice.</a:t>
            </a:r>
            <a:endParaRPr lang="cs-CZ" sz="2400" b="1" kern="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A341765-2F46-4573-8CA2-7967F17D5096}" type="slidenum">
              <a:rPr lang="cs-CZ" sz="1200">
                <a:solidFill>
                  <a:schemeClr val="tx1">
                    <a:tint val="75000"/>
                  </a:schemeClr>
                </a:solidFill>
                <a:latin typeface="+mn-lt"/>
              </a:rPr>
              <a:pPr algn="r" fontAlgn="auto">
                <a:spcBef>
                  <a:spcPts val="0"/>
                </a:spcBef>
                <a:spcAft>
                  <a:spcPts val="0"/>
                </a:spcAft>
                <a:defRPr/>
              </a:pPr>
              <a:t>16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741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5" descr="skenovat002"/>
          <p:cNvPicPr>
            <a:picLocks noChangeAspect="1" noChangeArrowheads="1"/>
          </p:cNvPicPr>
          <p:nvPr/>
        </p:nvPicPr>
        <p:blipFill>
          <a:blip r:embed="rId4">
            <a:extLst>
              <a:ext uri="{28A0092B-C50C-407E-A947-70E740481C1C}">
                <a14:useLocalDpi xmlns:a14="http://schemas.microsoft.com/office/drawing/2010/main" val="0"/>
              </a:ext>
            </a:extLst>
          </a:blip>
          <a:srcRect l="45932" t="17020" r="3964" b="6815"/>
          <a:stretch>
            <a:fillRect/>
          </a:stretch>
        </p:blipFill>
        <p:spPr bwMode="auto">
          <a:xfrm>
            <a:off x="593725" y="1697038"/>
            <a:ext cx="3635375" cy="4164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2"/>
          <p:cNvSpPr txBox="1">
            <a:spLocks noChangeArrowheads="1"/>
          </p:cNvSpPr>
          <p:nvPr/>
        </p:nvSpPr>
        <p:spPr>
          <a:xfrm>
            <a:off x="477838" y="1125538"/>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Řezací hubice</a:t>
            </a:r>
            <a:endParaRPr lang="cs-CZ" sz="2800" b="1" kern="0" dirty="0"/>
          </a:p>
        </p:txBody>
      </p:sp>
      <p:sp>
        <p:nvSpPr>
          <p:cNvPr id="12" name="Rectangle 4"/>
          <p:cNvSpPr txBox="1">
            <a:spLocks noChangeArrowheads="1"/>
          </p:cNvSpPr>
          <p:nvPr/>
        </p:nvSpPr>
        <p:spPr>
          <a:xfrm>
            <a:off x="4648200" y="2349500"/>
            <a:ext cx="4038600" cy="3240088"/>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000" b="1" kern="0" dirty="0" smtClean="0"/>
              <a:t>a, hubice řezacího  hořáku s uspořádáním trysek za sebou</a:t>
            </a:r>
          </a:p>
          <a:p>
            <a:pPr>
              <a:buFontTx/>
              <a:buNone/>
              <a:defRPr/>
            </a:pPr>
            <a:r>
              <a:rPr lang="cs-CZ" sz="2000" b="1" kern="0" dirty="0" smtClean="0"/>
              <a:t>b, hubice s tryskami uspořádanými soustředně</a:t>
            </a:r>
          </a:p>
          <a:p>
            <a:pPr>
              <a:buFontTx/>
              <a:buNone/>
              <a:defRPr/>
            </a:pPr>
            <a:r>
              <a:rPr lang="cs-CZ" sz="2000" b="1" kern="0" dirty="0" smtClean="0"/>
              <a:t>1, přívod směsi acetylén kyslík</a:t>
            </a:r>
          </a:p>
          <a:p>
            <a:pPr>
              <a:buFontTx/>
              <a:buNone/>
              <a:defRPr/>
            </a:pPr>
            <a:r>
              <a:rPr lang="cs-CZ" sz="2000" b="1" kern="0" dirty="0" smtClean="0"/>
              <a:t>2, přívod kyslíku</a:t>
            </a:r>
          </a:p>
          <a:p>
            <a:pPr>
              <a:buFontTx/>
              <a:buNone/>
              <a:defRPr/>
            </a:pPr>
            <a:r>
              <a:rPr lang="cs-CZ" sz="2000" b="1" kern="0" dirty="0" smtClean="0"/>
              <a:t>3, směr řezání</a:t>
            </a:r>
          </a:p>
          <a:p>
            <a:pPr>
              <a:buFontTx/>
              <a:buNone/>
              <a:defRPr/>
            </a:pPr>
            <a:endParaRPr lang="cs-CZ" sz="2400" b="1" kern="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8A04B15-B945-43BE-97DC-2A2E799229C1}" type="slidenum">
              <a:rPr lang="cs-CZ" sz="1200">
                <a:solidFill>
                  <a:schemeClr val="tx1">
                    <a:tint val="75000"/>
                  </a:schemeClr>
                </a:solidFill>
                <a:latin typeface="+mn-lt"/>
              </a:rPr>
              <a:pPr algn="r" fontAlgn="auto">
                <a:spcBef>
                  <a:spcPts val="0"/>
                </a:spcBef>
                <a:spcAft>
                  <a:spcPts val="0"/>
                </a:spcAft>
                <a:defRPr/>
              </a:pPr>
              <a:t>17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843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2"/>
          <p:cNvSpPr txBox="1">
            <a:spLocks noChangeArrowheads="1"/>
          </p:cNvSpPr>
          <p:nvPr/>
        </p:nvSpPr>
        <p:spPr>
          <a:xfrm>
            <a:off x="457200" y="1125538"/>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solidFill>
                  <a:srgbClr val="FF0000"/>
                </a:solidFill>
              </a:rPr>
              <a:t>Vady řezu</a:t>
            </a:r>
            <a:endParaRPr lang="cs-CZ" sz="2800" b="1" kern="0" dirty="0">
              <a:solidFill>
                <a:srgbClr val="FF0000"/>
              </a:solidFill>
            </a:endParaRPr>
          </a:p>
        </p:txBody>
      </p:sp>
      <p:pic>
        <p:nvPicPr>
          <p:cNvPr id="18441" name="Picture 5" descr="skenovat004"/>
          <p:cNvPicPr>
            <a:picLocks noChangeAspect="1" noChangeArrowheads="1"/>
          </p:cNvPicPr>
          <p:nvPr/>
        </p:nvPicPr>
        <p:blipFill>
          <a:blip r:embed="rId4">
            <a:extLst>
              <a:ext uri="{28A0092B-C50C-407E-A947-70E740481C1C}">
                <a14:useLocalDpi xmlns:a14="http://schemas.microsoft.com/office/drawing/2010/main" val="0"/>
              </a:ext>
            </a:extLst>
          </a:blip>
          <a:srcRect l="1941" t="24840" r="986" b="14247"/>
          <a:stretch>
            <a:fillRect/>
          </a:stretch>
        </p:blipFill>
        <p:spPr bwMode="auto">
          <a:xfrm>
            <a:off x="379413" y="4022725"/>
            <a:ext cx="8207375" cy="2016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 name="Rectangle 3"/>
          <p:cNvSpPr txBox="1">
            <a:spLocks noChangeArrowheads="1"/>
          </p:cNvSpPr>
          <p:nvPr/>
        </p:nvSpPr>
        <p:spPr>
          <a:xfrm>
            <a:off x="457200" y="1600200"/>
            <a:ext cx="8435975" cy="2836863"/>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000" b="1" kern="0" smtClean="0"/>
              <a:t>1, nečistý povrch způsobuje trhavý nerovnoměrný postup s přerušováním  a zápaly</a:t>
            </a:r>
          </a:p>
          <a:p>
            <a:pPr>
              <a:buFontTx/>
              <a:buNone/>
              <a:defRPr/>
            </a:pPr>
            <a:r>
              <a:rPr lang="cs-CZ" sz="2000" b="1" kern="0" smtClean="0"/>
              <a:t>2, natavení vrchní hrany důsledkem vysoké teploty</a:t>
            </a:r>
          </a:p>
          <a:p>
            <a:pPr>
              <a:buFontTx/>
              <a:buNone/>
              <a:defRPr/>
            </a:pPr>
            <a:r>
              <a:rPr lang="cs-CZ" sz="1800" b="1" kern="0" smtClean="0"/>
              <a:t>3,</a:t>
            </a:r>
            <a:r>
              <a:rPr lang="cs-CZ" sz="2400" b="1" kern="0" smtClean="0"/>
              <a:t> </a:t>
            </a:r>
            <a:r>
              <a:rPr lang="cs-CZ" sz="2000" b="1" kern="0" smtClean="0"/>
              <a:t>vysoký tlak kyslíku a snížená postupová rychlost</a:t>
            </a:r>
          </a:p>
          <a:p>
            <a:pPr>
              <a:buFontTx/>
              <a:buNone/>
              <a:defRPr/>
            </a:pPr>
            <a:r>
              <a:rPr lang="cs-CZ" sz="2000" b="1" kern="0" smtClean="0"/>
              <a:t>4, opožďování řezu jako důsledek vysoké postupové rychlosti</a:t>
            </a:r>
          </a:p>
          <a:p>
            <a:pPr>
              <a:buFontTx/>
              <a:buNone/>
              <a:defRPr/>
            </a:pPr>
            <a:r>
              <a:rPr lang="cs-CZ" sz="2000" b="1" kern="0" smtClean="0"/>
              <a:t>5, řez bez závad</a:t>
            </a:r>
            <a:r>
              <a:rPr lang="cs-CZ" sz="2400" b="1" kern="0" smtClean="0"/>
              <a:t>    </a:t>
            </a:r>
            <a:endParaRPr lang="cs-CZ" sz="2400" b="1" kern="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BDF52E2E-1A16-4154-BC6E-D345C6A9AB88}" type="slidenum">
              <a:rPr lang="cs-CZ" sz="1200">
                <a:solidFill>
                  <a:schemeClr val="tx1">
                    <a:tint val="75000"/>
                  </a:schemeClr>
                </a:solidFill>
                <a:latin typeface="+mn-lt"/>
              </a:rPr>
              <a:pPr algn="r" fontAlgn="auto">
                <a:spcBef>
                  <a:spcPts val="0"/>
                </a:spcBef>
                <a:spcAft>
                  <a:spcPts val="0"/>
                </a:spcAft>
                <a:defRPr/>
              </a:pPr>
              <a:t>18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946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2"/>
          <p:cNvSpPr txBox="1">
            <a:spLocks noChangeArrowheads="1"/>
          </p:cNvSpPr>
          <p:nvPr/>
        </p:nvSpPr>
        <p:spPr>
          <a:xfrm>
            <a:off x="457200" y="1052513"/>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cs-CZ" sz="2800" b="1" kern="0" dirty="0" smtClean="0"/>
              <a:t>Bezpečnost práce</a:t>
            </a:r>
            <a:endParaRPr lang="cs-CZ" sz="2800" b="1" kern="0" dirty="0"/>
          </a:p>
        </p:txBody>
      </p:sp>
      <p:sp>
        <p:nvSpPr>
          <p:cNvPr id="11" name="Rectangle 3"/>
          <p:cNvSpPr txBox="1">
            <a:spLocks noChangeArrowheads="1"/>
          </p:cNvSpPr>
          <p:nvPr/>
        </p:nvSpPr>
        <p:spPr>
          <a:xfrm>
            <a:off x="539750" y="1798638"/>
            <a:ext cx="8229600" cy="4078287"/>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Tx/>
              <a:buNone/>
              <a:defRPr/>
            </a:pPr>
            <a:r>
              <a:rPr lang="cs-CZ" sz="2800" kern="0" dirty="0" smtClean="0">
                <a:solidFill>
                  <a:srgbClr val="009900"/>
                </a:solidFill>
              </a:rPr>
              <a:t>	</a:t>
            </a:r>
            <a:r>
              <a:rPr lang="cs-CZ" sz="2400" b="1" kern="0" dirty="0" smtClean="0">
                <a:solidFill>
                  <a:srgbClr val="CC0000"/>
                </a:solidFill>
              </a:rPr>
              <a:t>Při svařování plamenem je nutné:</a:t>
            </a:r>
          </a:p>
          <a:p>
            <a:pPr>
              <a:buFontTx/>
              <a:buChar char="-"/>
              <a:defRPr/>
            </a:pPr>
            <a:r>
              <a:rPr lang="cs-CZ" sz="2400" b="1" kern="0" dirty="0" smtClean="0"/>
              <a:t>nosit upnutý ochranný oděv, přes který se navléká kožená zástěra</a:t>
            </a:r>
          </a:p>
          <a:p>
            <a:pPr>
              <a:buFontTx/>
              <a:buChar char="-"/>
              <a:defRPr/>
            </a:pPr>
            <a:r>
              <a:rPr lang="cs-CZ" sz="2400" b="1" kern="0" dirty="0" smtClean="0"/>
              <a:t>oči chránit před oslněním a jiskrou tmavými svářečskými brýlemi</a:t>
            </a:r>
          </a:p>
          <a:p>
            <a:pPr>
              <a:buFontTx/>
              <a:buChar char="-"/>
              <a:defRPr/>
            </a:pPr>
            <a:r>
              <a:rPr lang="cs-CZ" sz="2400" b="1" kern="0" dirty="0" smtClean="0"/>
              <a:t>k ochraně dalších osob by mělo být pracoviště svářeče zastíněné</a:t>
            </a:r>
          </a:p>
          <a:p>
            <a:pPr>
              <a:buFontTx/>
              <a:buChar char="-"/>
              <a:defRPr/>
            </a:pPr>
            <a:r>
              <a:rPr lang="cs-CZ" sz="2400" b="1" kern="0" dirty="0" smtClean="0"/>
              <a:t>minimální vzdálenost plamene od lahve je 3 metry</a:t>
            </a:r>
          </a:p>
          <a:p>
            <a:pPr>
              <a:buFontTx/>
              <a:buChar char="-"/>
              <a:defRPr/>
            </a:pPr>
            <a:r>
              <a:rPr lang="cs-CZ" sz="2400" b="1" kern="0" dirty="0" smtClean="0"/>
              <a:t>zapálené hořáky se musí odkládat na bezpečné místo</a:t>
            </a:r>
          </a:p>
          <a:p>
            <a:pPr>
              <a:buFontTx/>
              <a:buChar char="-"/>
              <a:defRPr/>
            </a:pPr>
            <a:endParaRPr lang="cs-CZ" sz="2400" b="1" kern="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279C9D3-367D-4934-A565-7F3EDF86B5C8}" type="slidenum">
              <a:rPr lang="cs-CZ" sz="1200">
                <a:solidFill>
                  <a:schemeClr val="tx1">
                    <a:tint val="75000"/>
                  </a:schemeClr>
                </a:solidFill>
                <a:latin typeface="+mn-lt"/>
              </a:rPr>
              <a:pPr algn="r" fontAlgn="auto">
                <a:spcBef>
                  <a:spcPts val="0"/>
                </a:spcBef>
                <a:spcAft>
                  <a:spcPts val="0"/>
                </a:spcAft>
                <a:defRPr/>
              </a:pPr>
              <a:t>19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Rectangle 8"/>
          <p:cNvSpPr>
            <a:spLocks noChangeArrowheads="1"/>
          </p:cNvSpPr>
          <p:nvPr/>
        </p:nvSpPr>
        <p:spPr bwMode="auto">
          <a:xfrm>
            <a:off x="2843213" y="1125538"/>
            <a:ext cx="297338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Kontrolní otázky</a:t>
            </a:r>
          </a:p>
        </p:txBody>
      </p:sp>
      <p:sp>
        <p:nvSpPr>
          <p:cNvPr id="20489" name="Rectangle 12"/>
          <p:cNvSpPr>
            <a:spLocks noChangeArrowheads="1"/>
          </p:cNvSpPr>
          <p:nvPr/>
        </p:nvSpPr>
        <p:spPr bwMode="auto">
          <a:xfrm>
            <a:off x="755650" y="1681163"/>
            <a:ext cx="7858125" cy="3478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000" b="1"/>
              <a:t>1, Jak lze charakterizovat svařování?</a:t>
            </a:r>
          </a:p>
          <a:p>
            <a:pPr eaLnBrk="1" hangingPunct="1">
              <a:spcBef>
                <a:spcPct val="0"/>
              </a:spcBef>
              <a:buFontTx/>
              <a:buNone/>
            </a:pPr>
            <a:r>
              <a:rPr lang="cs-CZ" altLang="cs-CZ" sz="2000" b="1"/>
              <a:t>2, Do jakých skupin rozdělujeme svařování?</a:t>
            </a:r>
          </a:p>
          <a:p>
            <a:pPr eaLnBrk="1" hangingPunct="1">
              <a:spcBef>
                <a:spcPct val="0"/>
              </a:spcBef>
              <a:buFontTx/>
              <a:buNone/>
            </a:pPr>
            <a:r>
              <a:rPr lang="cs-CZ" altLang="cs-CZ" sz="2000" b="1"/>
              <a:t>3, Vyjmenujte alespoň čtyři části odborné terminologie </a:t>
            </a:r>
          </a:p>
          <a:p>
            <a:pPr eaLnBrk="1" hangingPunct="1">
              <a:spcBef>
                <a:spcPct val="0"/>
              </a:spcBef>
              <a:buFontTx/>
              <a:buNone/>
            </a:pPr>
            <a:r>
              <a:rPr lang="cs-CZ" altLang="cs-CZ" sz="2000" b="1"/>
              <a:t>    popisující svár!</a:t>
            </a:r>
          </a:p>
          <a:p>
            <a:pPr eaLnBrk="1" hangingPunct="1">
              <a:spcBef>
                <a:spcPct val="0"/>
              </a:spcBef>
              <a:buFontTx/>
              <a:buNone/>
            </a:pPr>
            <a:r>
              <a:rPr lang="cs-CZ" altLang="cs-CZ" sz="2000" b="1"/>
              <a:t>4, Jaké typy plamenů nastavujeme při svařování?</a:t>
            </a:r>
          </a:p>
          <a:p>
            <a:pPr eaLnBrk="1" hangingPunct="1">
              <a:spcBef>
                <a:spcPct val="0"/>
              </a:spcBef>
              <a:buFontTx/>
              <a:buNone/>
            </a:pPr>
            <a:r>
              <a:rPr lang="cs-CZ" altLang="cs-CZ" sz="2000" b="1"/>
              <a:t>5, Který z typů plamenů je ve svařování nejčastější?</a:t>
            </a:r>
          </a:p>
          <a:p>
            <a:pPr eaLnBrk="1" hangingPunct="1">
              <a:spcBef>
                <a:spcPct val="0"/>
              </a:spcBef>
              <a:buFontTx/>
              <a:buNone/>
            </a:pPr>
            <a:r>
              <a:rPr lang="cs-CZ" altLang="cs-CZ" sz="2000" b="1"/>
              <a:t>6, Jaký je technologický rozdíl při svařování vpřed a vzad?</a:t>
            </a:r>
          </a:p>
          <a:p>
            <a:pPr eaLnBrk="1" hangingPunct="1">
              <a:spcBef>
                <a:spcPct val="0"/>
              </a:spcBef>
              <a:buFontTx/>
              <a:buNone/>
            </a:pPr>
            <a:r>
              <a:rPr lang="cs-CZ" altLang="cs-CZ" sz="2000" b="1"/>
              <a:t>7, Kdy hovoříme o vysokoteplotním pájení natvrdo?</a:t>
            </a:r>
          </a:p>
          <a:p>
            <a:pPr eaLnBrk="1" hangingPunct="1">
              <a:spcBef>
                <a:spcPct val="0"/>
              </a:spcBef>
              <a:buFontTx/>
              <a:buNone/>
            </a:pPr>
            <a:r>
              <a:rPr lang="cs-CZ" altLang="cs-CZ" sz="2000" b="1"/>
              <a:t>8, Jaké může být uspořádání trysek v řezacím hořáku?</a:t>
            </a:r>
          </a:p>
          <a:p>
            <a:pPr eaLnBrk="1" hangingPunct="1">
              <a:spcBef>
                <a:spcPct val="0"/>
              </a:spcBef>
              <a:buFontTx/>
              <a:buNone/>
            </a:pPr>
            <a:endParaRPr lang="cs-CZ" altLang="cs-CZ" sz="2000" b="1"/>
          </a:p>
          <a:p>
            <a:pPr eaLnBrk="1" hangingPunct="1">
              <a:spcBef>
                <a:spcPct val="0"/>
              </a:spcBef>
              <a:buFontTx/>
              <a:buNone/>
            </a:pPr>
            <a:endParaRPr lang="cs-CZ" altLang="cs-CZ" sz="2000" b="1"/>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78274EA-DAA7-4723-8312-7FA091CA5228}" type="slidenum">
              <a:rPr lang="cs-CZ" sz="1200">
                <a:solidFill>
                  <a:schemeClr val="tx1">
                    <a:tint val="75000"/>
                  </a:schemeClr>
                </a:solidFill>
                <a:latin typeface="+mn-lt"/>
              </a:rPr>
              <a:pPr algn="r" fontAlgn="auto">
                <a:spcBef>
                  <a:spcPts val="0"/>
                </a:spcBef>
                <a:spcAft>
                  <a:spcPts val="0"/>
                </a:spcAft>
                <a:defRPr/>
              </a:pPr>
              <a:t>20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2151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2" name="Rectangle 8"/>
          <p:cNvSpPr>
            <a:spLocks noChangeArrowheads="1"/>
          </p:cNvSpPr>
          <p:nvPr/>
        </p:nvSpPr>
        <p:spPr bwMode="auto">
          <a:xfrm>
            <a:off x="2843213" y="1125538"/>
            <a:ext cx="30718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Použitá literatura</a:t>
            </a:r>
          </a:p>
        </p:txBody>
      </p:sp>
      <p:sp>
        <p:nvSpPr>
          <p:cNvPr id="19465" name="Zástupný symbol pro obsah 2"/>
          <p:cNvSpPr>
            <a:spLocks/>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eaLnBrk="0" hangingPunct="0">
              <a:spcBef>
                <a:spcPct val="20000"/>
              </a:spcBef>
              <a:buFontTx/>
              <a:buChar char="•"/>
              <a:defRPr/>
            </a:pPr>
            <a:endParaRPr lang="cs-CZ" sz="2800" b="1" dirty="0"/>
          </a:p>
          <a:p>
            <a:pPr marL="342900" indent="-342900" eaLnBrk="0" hangingPunct="0">
              <a:spcBef>
                <a:spcPct val="20000"/>
              </a:spcBef>
              <a:defRPr/>
            </a:pPr>
            <a:r>
              <a:rPr lang="cs-CZ" b="1" dirty="0"/>
              <a:t>	</a:t>
            </a:r>
            <a:r>
              <a:rPr lang="cs-CZ" dirty="0"/>
              <a:t>Fialová Ing. Dana, </a:t>
            </a:r>
            <a:r>
              <a:rPr lang="cs-CZ" dirty="0" err="1"/>
              <a:t>Gradek</a:t>
            </a:r>
            <a:r>
              <a:rPr lang="cs-CZ" dirty="0"/>
              <a:t> Ing. Vladislav, </a:t>
            </a:r>
            <a:r>
              <a:rPr lang="cs-CZ" i="1" dirty="0"/>
              <a:t>Zámečnické práce a údržba –Technologie 2. díl učebnice pro SOU</a:t>
            </a:r>
            <a:r>
              <a:rPr lang="cs-CZ" dirty="0"/>
              <a:t>,  Praha, Parta 2006, ISBN 978-80-7320-105-0</a:t>
            </a:r>
          </a:p>
          <a:p>
            <a:pPr marL="342900" indent="-342900" eaLnBrk="0" hangingPunct="0">
              <a:spcBef>
                <a:spcPct val="20000"/>
              </a:spcBef>
              <a:defRPr/>
            </a:pPr>
            <a:r>
              <a:rPr lang="cs-CZ" dirty="0"/>
              <a:t>	Použité obrázky: snímek č. 5, str. 47, obr. 78, snímek č. 9, str. 48, obr. 79, snímek č. 10, str. 48, obr. 79, snímek č. 11, str. 48, obr. 79, snímek č. 12, str. 53a, snímek č. 13, str. 53, obr. 89b, snímek č. 15, str. 55, obr. 92 a 93, snímek č. 16, str. 54, obr. 91, snímek č. 17, str. 56, obr. 95.</a:t>
            </a:r>
          </a:p>
          <a:p>
            <a:pPr marL="342900" indent="-342900" eaLnBrk="0" hangingPunct="0">
              <a:spcBef>
                <a:spcPct val="20000"/>
              </a:spcBef>
              <a:defRPr/>
            </a:pPr>
            <a:endParaRPr lang="cs-CZ" dirty="0"/>
          </a:p>
          <a:p>
            <a:pPr eaLnBrk="0" hangingPunct="0">
              <a:spcBef>
                <a:spcPct val="20000"/>
              </a:spcBef>
              <a:defRPr/>
            </a:pPr>
            <a:r>
              <a:rPr lang="cs-CZ" dirty="0"/>
              <a:t>      </a:t>
            </a:r>
            <a:r>
              <a:rPr lang="cs-CZ" dirty="0" err="1"/>
              <a:t>Dllinger</a:t>
            </a:r>
            <a:r>
              <a:rPr lang="cs-CZ" dirty="0"/>
              <a:t> Josef Ing. a kol. </a:t>
            </a:r>
            <a:r>
              <a:rPr lang="cs-CZ" i="1" dirty="0"/>
              <a:t>Moderní strojírenství pro školu i praxi</a:t>
            </a:r>
            <a:r>
              <a:rPr lang="cs-CZ" dirty="0"/>
              <a:t>. Praha:   </a:t>
            </a:r>
          </a:p>
          <a:p>
            <a:pPr eaLnBrk="0" hangingPunct="0">
              <a:spcBef>
                <a:spcPct val="20000"/>
              </a:spcBef>
              <a:defRPr/>
            </a:pPr>
            <a:r>
              <a:rPr lang="cs-CZ" dirty="0"/>
              <a:t>      Europa Sobotáles, 2007, ISBN 978-80-86706-19-1.</a:t>
            </a:r>
          </a:p>
          <a:p>
            <a:pPr eaLnBrk="0" hangingPunct="0">
              <a:spcBef>
                <a:spcPct val="20000"/>
              </a:spcBef>
              <a:defRPr/>
            </a:pPr>
            <a:r>
              <a:rPr lang="cs-CZ" sz="3200" dirty="0"/>
              <a:t> </a:t>
            </a:r>
            <a:r>
              <a:rPr lang="cs-CZ" dirty="0"/>
              <a:t>Použité obrázky: snímek č. 14, tab. str. 215</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929</TotalTime>
  <Words>527</Words>
  <Application>Microsoft Office PowerPoint</Application>
  <PresentationFormat>Předvádění na obrazovce (4:3)</PresentationFormat>
  <Paragraphs>185</Paragraphs>
  <Slides>20</Slides>
  <Notes>1</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Výchozí návrh</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Ruční obrábění kovů</dc:title>
  <dc:creator>Zdeněk Říha</dc:creator>
  <cp:lastModifiedBy>Karel Filas, Ing.</cp:lastModifiedBy>
  <cp:revision>74</cp:revision>
  <dcterms:created xsi:type="dcterms:W3CDTF">2007-02-24T11:24:02Z</dcterms:created>
  <dcterms:modified xsi:type="dcterms:W3CDTF">2013-11-14T22:31:51Z</dcterms:modified>
</cp:coreProperties>
</file>