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1" r:id="rId2"/>
    <p:sldId id="273" r:id="rId3"/>
    <p:sldId id="308" r:id="rId4"/>
    <p:sldId id="317" r:id="rId5"/>
    <p:sldId id="316" r:id="rId6"/>
    <p:sldId id="318" r:id="rId7"/>
    <p:sldId id="319" r:id="rId8"/>
    <p:sldId id="320" r:id="rId9"/>
    <p:sldId id="321" r:id="rId10"/>
    <p:sldId id="311" r:id="rId11"/>
    <p:sldId id="315" r:id="rId12"/>
    <p:sldId id="314" r:id="rId13"/>
    <p:sldId id="297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C0000"/>
    <a:srgbClr val="FF3399"/>
    <a:srgbClr val="FF3300"/>
    <a:srgbClr val="003300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24" autoAdjust="0"/>
    <p:restoredTop sz="94640" autoAdjust="0"/>
  </p:normalViewPr>
  <p:slideViewPr>
    <p:cSldViewPr>
      <p:cViewPr varScale="1">
        <p:scale>
          <a:sx n="105" d="100"/>
          <a:sy n="105" d="100"/>
        </p:scale>
        <p:origin x="-16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3" d="100"/>
        <a:sy n="123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5C85C7A-31C8-40E4-992A-4D61DFA5A94B}" type="datetimeFigureOut">
              <a:rPr lang="cs-CZ"/>
              <a:pPr>
                <a:defRPr/>
              </a:pPr>
              <a:t>14.11.2013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5BB0A090-6CA5-41B9-A037-28A1DD172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01682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627CED-0C2E-4549-9AAF-142A2E88C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909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F65852-2DDB-4109-BA6F-8FCD525E0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7124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AC9AE8-0034-46CD-A608-2EC6526B1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652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98DD0F-9A8C-4EB9-9CEB-D584A5545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42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2FE658-D757-45F4-8857-2BA4CE660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783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897163-E5F1-4F1F-89AB-6955BF5FF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1173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E760ED-9F7C-40CF-A020-CAE3FBACD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3809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6FFDF2-D28A-4A52-96B4-8D2FB4EA2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903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DDCDFE-C961-4B46-ABBA-BD12CFC162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9388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961E46-5295-4570-BE9D-9CAE1FE283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5930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29F0B8-D28B-4621-8A65-FEE5922A3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0793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D01A8B-72DA-41A5-8B0C-D32E3DE9F9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4129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37D163-5D29-4A65-9A82-EF48A5B8D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8451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0A4229-D28B-4E39-A735-5C8005559E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42163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902659-BA8C-4B20-8F92-F362D28C4E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167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92004357-19DC-45BE-B7D1-0E55BA1BD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118" name="Group 7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8669856"/>
              </p:ext>
            </p:extLst>
          </p:nvPr>
        </p:nvGraphicFramePr>
        <p:xfrm>
          <a:off x="750888" y="2060575"/>
          <a:ext cx="7559675" cy="3743325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31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9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Způsoby pájení natvrdo, technologické podmínky, tavidla a přídavné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látky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Pevnost spoje, pracovní teplota, tvar spoje, vložené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pájky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Zdeněk Říha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23-68-H/01 Mechanik opravář motorových vozidel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2188"/>
            <a:ext cx="75596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>
                <a:cs typeface="Arial" charset="0"/>
              </a:rPr>
              <a:t>Tvrdé pájení </a:t>
            </a:r>
          </a:p>
        </p:txBody>
      </p: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EA5564D-667A-4BCE-8A30-4F2CDAF9470C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12776"/>
            <a:ext cx="75612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VY_32_INOVACE_31_634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5FAA716-2277-4179-9337-B10BA406F09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TextovéPole 1"/>
          <p:cNvSpPr txBox="1">
            <a:spLocks noChangeArrowheads="1"/>
          </p:cNvSpPr>
          <p:nvPr/>
        </p:nvSpPr>
        <p:spPr bwMode="auto">
          <a:xfrm>
            <a:off x="827088" y="2852738"/>
            <a:ext cx="77057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6000" b="1"/>
              <a:t>Tvrdé pájení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4272835-6D5C-4296-8D57-ED6B8A00BC1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Pájení natvrdo</a:t>
            </a: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>
          <a:xfrm>
            <a:off x="457200" y="1989138"/>
            <a:ext cx="8229600" cy="41370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ctr" eaLnBrk="1" hangingPunct="1">
              <a:buFontTx/>
              <a:buNone/>
              <a:defRPr/>
            </a:pPr>
            <a:r>
              <a:rPr lang="cs-CZ" kern="0" dirty="0" smtClean="0"/>
              <a:t>	</a:t>
            </a:r>
            <a:r>
              <a:rPr lang="cs-CZ" sz="2400" b="1" kern="0" dirty="0" smtClean="0"/>
              <a:t>Je obdobné jako pájení naměkko, ale dosahuje se větší pevnosti spojených materiálů.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Můžeme tak spojovat ocel, litinu, neželezné kovy (hliník, měď a jejich slitiny), ale i keramicko-kovové materiály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Pevnost pájeného spoje v tahu je až 400 </a:t>
            </a:r>
            <a:r>
              <a:rPr lang="cs-CZ" sz="2400" b="1" kern="0" dirty="0" err="1" smtClean="0"/>
              <a:t>MPa</a:t>
            </a:r>
            <a:r>
              <a:rPr lang="cs-CZ" sz="2400" b="1" kern="0" dirty="0" smtClean="0"/>
              <a:t>, 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ve střihu až 300 </a:t>
            </a:r>
            <a:r>
              <a:rPr lang="cs-CZ" sz="2400" b="1" kern="0" dirty="0" err="1" smtClean="0"/>
              <a:t>MPa</a:t>
            </a:r>
            <a:r>
              <a:rPr lang="cs-CZ" sz="2400" b="1" kern="0" dirty="0" smtClean="0"/>
              <a:t>.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Pracovní teplota je v rozmezí 450 – 900 °C.</a:t>
            </a:r>
          </a:p>
          <a:p>
            <a:pPr algn="ctr" eaLnBrk="1" hangingPunct="1">
              <a:buFontTx/>
              <a:buNone/>
              <a:defRPr/>
            </a:pPr>
            <a:r>
              <a:rPr lang="cs-CZ" sz="2400" b="1" kern="0" dirty="0" smtClean="0"/>
              <a:t>Nad tuto teplotu je to vysokoteplotní pájení.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531BB7D-EA92-4726-9B20-744FF0D22E3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Picture 2" descr="C:\Users\Riha\Pictures\Tvrdé pájení\IMAGE025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7" t="38872" r="12007" b="50075"/>
          <a:stretch>
            <a:fillRect/>
          </a:stretch>
        </p:blipFill>
        <p:spPr bwMode="auto">
          <a:xfrm>
            <a:off x="1116013" y="2286000"/>
            <a:ext cx="7294562" cy="3446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9" name="TextovéPole 1"/>
          <p:cNvSpPr txBox="1">
            <a:spLocks noChangeArrowheads="1"/>
          </p:cNvSpPr>
          <p:nvPr/>
        </p:nvSpPr>
        <p:spPr bwMode="auto">
          <a:xfrm>
            <a:off x="1331913" y="1125538"/>
            <a:ext cx="6480175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Způsoby tvrdého pájení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7EE3C32-6B35-4C85-96BF-BE8B55252F3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Picture 3" descr="E:\2013-06-24\IMAGE0218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7" t="6049" r="2650" b="8369"/>
          <a:stretch>
            <a:fillRect/>
          </a:stretch>
        </p:blipFill>
        <p:spPr bwMode="auto">
          <a:xfrm>
            <a:off x="581025" y="1989138"/>
            <a:ext cx="8342313" cy="3927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3" name="TextovéPole 1"/>
          <p:cNvSpPr txBox="1">
            <a:spLocks noChangeArrowheads="1"/>
          </p:cNvSpPr>
          <p:nvPr/>
        </p:nvSpPr>
        <p:spPr bwMode="auto">
          <a:xfrm>
            <a:off x="1474788" y="1184275"/>
            <a:ext cx="6553200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Tvrdé pájky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33CB827E-5AD3-483F-BA6A-2DF271AC161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TextovéPole 1"/>
          <p:cNvSpPr txBox="1">
            <a:spLocks noChangeArrowheads="1"/>
          </p:cNvSpPr>
          <p:nvPr/>
        </p:nvSpPr>
        <p:spPr bwMode="auto">
          <a:xfrm>
            <a:off x="1473200" y="1052513"/>
            <a:ext cx="655320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Způsoby pájení a tvar spoje</a:t>
            </a:r>
          </a:p>
        </p:txBody>
      </p:sp>
      <p:pic>
        <p:nvPicPr>
          <p:cNvPr id="7177" name="Picture 2" descr="C:\Users\Riha\Pictures\Tvrdé pájení\IMAGE025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20" t="51299" r="11887" b="5415"/>
          <a:stretch>
            <a:fillRect/>
          </a:stretch>
        </p:blipFill>
        <p:spPr bwMode="auto">
          <a:xfrm>
            <a:off x="1785938" y="1763713"/>
            <a:ext cx="5765800" cy="4284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E5F67584-1048-4639-8CB1-462EC2BB6FE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Picture 2" descr="C:\Users\Riha\Pictures\Tvrdé pájení\IMAGE025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0" t="3178" r="5080" b="66699"/>
          <a:stretch>
            <a:fillRect/>
          </a:stretch>
        </p:blipFill>
        <p:spPr bwMode="auto">
          <a:xfrm>
            <a:off x="1052513" y="1830388"/>
            <a:ext cx="7038975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1" name="TextovéPole 1"/>
          <p:cNvSpPr txBox="1">
            <a:spLocks noChangeArrowheads="1"/>
          </p:cNvSpPr>
          <p:nvPr/>
        </p:nvSpPr>
        <p:spPr bwMode="auto">
          <a:xfrm>
            <a:off x="1109663" y="1246188"/>
            <a:ext cx="712946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Tvrdé pájení plamenem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B32BE7C-1CCB-4423-ACF4-D84748AC955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TextovéPole 1"/>
          <p:cNvSpPr txBox="1">
            <a:spLocks noChangeArrowheads="1"/>
          </p:cNvSpPr>
          <p:nvPr/>
        </p:nvSpPr>
        <p:spPr bwMode="auto">
          <a:xfrm>
            <a:off x="1109663" y="1246188"/>
            <a:ext cx="7129462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Rozdělení způsobů pájení podle přívodu pájky</a:t>
            </a:r>
          </a:p>
        </p:txBody>
      </p:sp>
      <p:sp>
        <p:nvSpPr>
          <p:cNvPr id="9225" name="TextovéPole 2"/>
          <p:cNvSpPr txBox="1">
            <a:spLocks noChangeArrowheads="1"/>
          </p:cNvSpPr>
          <p:nvPr/>
        </p:nvSpPr>
        <p:spPr bwMode="auto">
          <a:xfrm>
            <a:off x="827088" y="2565400"/>
            <a:ext cx="3848100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Při </a:t>
            </a:r>
            <a:r>
              <a:rPr lang="cs-CZ" altLang="cs-CZ" sz="2400" b="1">
                <a:solidFill>
                  <a:srgbClr val="FF0000"/>
                </a:solidFill>
              </a:rPr>
              <a:t>pájení přikládanou pájkou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se nejprve ohřejí spojovaní díly na pracovní teplotu a přikládaná pájka se taví dotykem s ohřátými díly.</a:t>
            </a:r>
          </a:p>
        </p:txBody>
      </p:sp>
      <p:sp>
        <p:nvSpPr>
          <p:cNvPr id="9226" name="TextovéPole 3"/>
          <p:cNvSpPr txBox="1">
            <a:spLocks noChangeArrowheads="1"/>
          </p:cNvSpPr>
          <p:nvPr/>
        </p:nvSpPr>
        <p:spPr bwMode="auto">
          <a:xfrm>
            <a:off x="5148263" y="2541588"/>
            <a:ext cx="309086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400" b="1"/>
              <a:t>Při </a:t>
            </a:r>
            <a:r>
              <a:rPr lang="cs-CZ" altLang="cs-CZ" sz="2400" b="1">
                <a:solidFill>
                  <a:srgbClr val="0000FF"/>
                </a:solidFill>
              </a:rPr>
              <a:t>pájení vloženou pájkou </a:t>
            </a:r>
            <a:r>
              <a:rPr lang="cs-CZ" altLang="cs-CZ" sz="2400" b="1"/>
              <a:t>se ohřejí spojované díly současně s vloženými kousky pájky.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C6096B56-2579-4B3D-A4A4-29096C4F45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TextovéPole 1"/>
          <p:cNvSpPr txBox="1">
            <a:spLocks noChangeArrowheads="1"/>
          </p:cNvSpPr>
          <p:nvPr/>
        </p:nvSpPr>
        <p:spPr bwMode="auto">
          <a:xfrm>
            <a:off x="1109663" y="1246188"/>
            <a:ext cx="7129462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/>
              <a:t>Tvarová tělíska z pájky</a:t>
            </a:r>
          </a:p>
        </p:txBody>
      </p:sp>
      <p:pic>
        <p:nvPicPr>
          <p:cNvPr id="10249" name="Picture 2" descr="C:\Users\Riha\Pictures\Tvrdé pájení\IMAGE025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4" t="77579" r="4631" b="4962"/>
          <a:stretch>
            <a:fillRect/>
          </a:stretch>
        </p:blipFill>
        <p:spPr bwMode="auto">
          <a:xfrm>
            <a:off x="866775" y="2133600"/>
            <a:ext cx="7346950" cy="3082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18214D93-67AD-425D-B9F9-43C0629BEB47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915988"/>
            <a:ext cx="8229600" cy="576262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r>
              <a:rPr lang="cs-CZ" sz="2800" b="1" kern="0" dirty="0" smtClean="0"/>
              <a:t>Tavidla a přídavné látky</a:t>
            </a:r>
            <a:r>
              <a:rPr lang="cs-CZ" b="1" kern="0" dirty="0" smtClean="0"/>
              <a:t> 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1042988" y="1992313"/>
            <a:ext cx="7058025" cy="4525962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Jsou různé přídavky, které se používají pro zlepšení kvality spojení a zároveň chrání spoj před oxidací. Jsou buď součástí pájek nebo se nanáší na očištěný spojovaný materiál.</a:t>
            </a:r>
          </a:p>
          <a:p>
            <a:pPr algn="ctr" eaLnBrk="1" hangingPunct="1">
              <a:lnSpc>
                <a:spcPct val="90000"/>
              </a:lnSpc>
              <a:defRPr/>
            </a:pPr>
            <a:endParaRPr lang="cs-CZ" sz="2400" b="1" kern="0" dirty="0" smtClean="0"/>
          </a:p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Pro pájení mědi a cínu se s výhodou požívá salmiak (chlorid amonný), dalším přípravkem je borax (</a:t>
            </a:r>
            <a:r>
              <a:rPr lang="cs-CZ" sz="2400" b="1" kern="0" dirty="0" err="1" smtClean="0"/>
              <a:t>tetraboritančtyřsodný</a:t>
            </a:r>
            <a:r>
              <a:rPr lang="cs-CZ" sz="2400" b="1" kern="0" dirty="0" smtClean="0"/>
              <a:t>).</a:t>
            </a:r>
          </a:p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endParaRPr lang="cs-CZ" sz="2400" b="1" kern="0" dirty="0" smtClean="0"/>
          </a:p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r>
              <a:rPr lang="cs-CZ" sz="2400" b="1" kern="0" dirty="0" smtClean="0"/>
              <a:t>Další tavidla jsou zpracována ve formách pasty.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283B7DFF-3E45-4EA3-B0EA-04502A91043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229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57200" y="1052513"/>
            <a:ext cx="8229600" cy="5715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>
              <a:defRPr/>
            </a:pPr>
            <a:r>
              <a:rPr lang="cs-CZ" sz="2800" b="1" kern="0" dirty="0" smtClean="0"/>
              <a:t>Bezpečnost práce</a:t>
            </a:r>
            <a:endParaRPr lang="cs-CZ" sz="2800" b="1" kern="0" dirty="0"/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539750" y="1798638"/>
            <a:ext cx="8229600" cy="4078287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buFontTx/>
              <a:buNone/>
              <a:defRPr/>
            </a:pPr>
            <a:r>
              <a:rPr lang="cs-CZ" sz="2800" kern="0" dirty="0" smtClean="0">
                <a:solidFill>
                  <a:srgbClr val="009900"/>
                </a:solidFill>
              </a:rPr>
              <a:t>	</a:t>
            </a:r>
            <a:r>
              <a:rPr lang="cs-CZ" sz="2400" b="1" kern="0" dirty="0" smtClean="0">
                <a:solidFill>
                  <a:srgbClr val="CC0000"/>
                </a:solidFill>
              </a:rPr>
              <a:t>Při tvrdém pájení je nutné:</a:t>
            </a:r>
          </a:p>
          <a:p>
            <a:pPr>
              <a:buFontTx/>
              <a:buChar char="-"/>
              <a:defRPr/>
            </a:pPr>
            <a:r>
              <a:rPr lang="cs-CZ" sz="2400" b="1" kern="0" dirty="0" smtClean="0"/>
              <a:t>nosit upnutý ochranný oděv, přes který se navléká kožená zástěra</a:t>
            </a:r>
          </a:p>
          <a:p>
            <a:pPr>
              <a:buFontTx/>
              <a:buChar char="-"/>
              <a:defRPr/>
            </a:pPr>
            <a:r>
              <a:rPr lang="cs-CZ" sz="2400" b="1" kern="0" dirty="0" smtClean="0"/>
              <a:t>oči chránit před oslněním a jiskrou tmavými svářečskými brýlemi</a:t>
            </a:r>
          </a:p>
          <a:p>
            <a:pPr>
              <a:buFontTx/>
              <a:buChar char="-"/>
              <a:defRPr/>
            </a:pPr>
            <a:r>
              <a:rPr lang="cs-CZ" sz="2400" b="1" kern="0" dirty="0" smtClean="0"/>
              <a:t>minimální vzdálenost plamene od lahve je 3 metry</a:t>
            </a:r>
          </a:p>
          <a:p>
            <a:pPr>
              <a:buFontTx/>
              <a:buChar char="-"/>
              <a:defRPr/>
            </a:pPr>
            <a:r>
              <a:rPr lang="cs-CZ" sz="2400" b="1" kern="0" dirty="0" smtClean="0"/>
              <a:t>zapálené hořáky se musí odkládat na bezpečné místo</a:t>
            </a:r>
          </a:p>
          <a:p>
            <a:pPr>
              <a:buFontTx/>
              <a:buChar char="-"/>
              <a:defRPr/>
            </a:pPr>
            <a:endParaRPr lang="cs-CZ" sz="2400" b="1" kern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D3C40A7-1B32-42F8-A13A-74B7B636202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331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2843213" y="1125538"/>
            <a:ext cx="2973387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13321" name="Rectangle 12"/>
          <p:cNvSpPr>
            <a:spLocks noChangeArrowheads="1"/>
          </p:cNvSpPr>
          <p:nvPr/>
        </p:nvSpPr>
        <p:spPr bwMode="auto">
          <a:xfrm>
            <a:off x="755650" y="2297113"/>
            <a:ext cx="7858125" cy="2246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1, Jaké materiály můžeme spojovat tvrdým pájením?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2, Jaká je pracovní teplota při tomto pájení?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3, Jaký je rozdíl mezi pájkou přiloženou a vloženou pájkou?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4, Které dva kovy jsou zastoupeny v tvrdých pájkách?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000" b="1"/>
              <a:t>5, K čemu se používá salmiak nebo borax?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b="1"/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b="1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60D8BCD-B2C8-40C5-8E0B-70557700189F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13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434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4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Použitá literatura</a:t>
            </a:r>
          </a:p>
        </p:txBody>
      </p:sp>
      <p:sp>
        <p:nvSpPr>
          <p:cNvPr id="19465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endParaRPr lang="cs-CZ" sz="2800" b="1" dirty="0"/>
          </a:p>
          <a:p>
            <a:pPr marL="342900" indent="-342900" eaLnBrk="0" hangingPunct="0">
              <a:spcBef>
                <a:spcPct val="20000"/>
              </a:spcBef>
              <a:defRPr/>
            </a:pPr>
            <a:r>
              <a:rPr lang="cs-CZ" b="1" dirty="0"/>
              <a:t>	</a:t>
            </a:r>
            <a:endParaRPr lang="cs-CZ" dirty="0"/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 </a:t>
            </a:r>
            <a:r>
              <a:rPr lang="cs-CZ" dirty="0" err="1"/>
              <a:t>Dllinger</a:t>
            </a:r>
            <a:r>
              <a:rPr lang="cs-CZ" dirty="0"/>
              <a:t> Josef Ing. a kol. </a:t>
            </a:r>
            <a:r>
              <a:rPr lang="cs-CZ" i="1" dirty="0"/>
              <a:t>Moderní strojírenství pro školu i praxi</a:t>
            </a:r>
            <a:r>
              <a:rPr lang="cs-CZ" dirty="0"/>
              <a:t>. Praha:   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 Europa Sobotáles, 2007, ISBN 978-80-86706-19-1.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sz="3200" dirty="0"/>
              <a:t>   </a:t>
            </a:r>
            <a:r>
              <a:rPr lang="cs-CZ" dirty="0"/>
              <a:t>Použité obrázky: snímek č. 4, str.213, tab. 1, snímek č. 5, str. 215, tab. 1,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 snímek č. 6, str. 213, obr. 2, snímek č. 7, str.214, obr. 1, snímek č. 9,</a:t>
            </a:r>
          </a:p>
          <a:p>
            <a:pPr eaLnBrk="0" hangingPunct="0">
              <a:spcBef>
                <a:spcPct val="20000"/>
              </a:spcBef>
              <a:defRPr/>
            </a:pPr>
            <a:r>
              <a:rPr lang="cs-CZ" dirty="0"/>
              <a:t>      str. 214, obr. </a:t>
            </a:r>
            <a:r>
              <a:rPr lang="cs-CZ"/>
              <a:t>3.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1110</TotalTime>
  <Words>346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Zdeněk Říha</dc:creator>
  <cp:lastModifiedBy>Karel Filas, Ing.</cp:lastModifiedBy>
  <cp:revision>81</cp:revision>
  <dcterms:created xsi:type="dcterms:W3CDTF">2007-02-24T11:24:02Z</dcterms:created>
  <dcterms:modified xsi:type="dcterms:W3CDTF">2013-11-14T22:33:27Z</dcterms:modified>
</cp:coreProperties>
</file>