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81" r:id="rId2"/>
    <p:sldId id="273" r:id="rId3"/>
    <p:sldId id="306" r:id="rId4"/>
    <p:sldId id="275" r:id="rId5"/>
    <p:sldId id="317" r:id="rId6"/>
    <p:sldId id="276" r:id="rId7"/>
    <p:sldId id="282" r:id="rId8"/>
    <p:sldId id="289" r:id="rId9"/>
    <p:sldId id="307" r:id="rId10"/>
    <p:sldId id="318" r:id="rId11"/>
    <p:sldId id="308" r:id="rId12"/>
    <p:sldId id="316" r:id="rId13"/>
    <p:sldId id="323" r:id="rId14"/>
    <p:sldId id="311" r:id="rId15"/>
    <p:sldId id="322" r:id="rId16"/>
    <p:sldId id="319" r:id="rId17"/>
    <p:sldId id="320" r:id="rId18"/>
    <p:sldId id="321" r:id="rId19"/>
    <p:sldId id="315" r:id="rId20"/>
    <p:sldId id="314" r:id="rId21"/>
    <p:sldId id="297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009900"/>
    <a:srgbClr val="CC00FF"/>
    <a:srgbClr val="FF3399"/>
    <a:srgbClr val="0000FF"/>
    <a:srgbClr val="CC0000"/>
    <a:srgbClr val="FF3300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4" autoAdjust="0"/>
    <p:restoredTop sz="94640" autoAdjust="0"/>
  </p:normalViewPr>
  <p:slideViewPr>
    <p:cSldViewPr>
      <p:cViewPr varScale="1">
        <p:scale>
          <a:sx n="105" d="100"/>
          <a:sy n="105" d="100"/>
        </p:scale>
        <p:origin x="-16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3" d="100"/>
        <a:sy n="123" d="100"/>
      </p:scale>
      <p:origin x="0" y="1413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FC3A1E3-A473-40C3-B412-DDC4116D8597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10FF9FED-B54F-4A93-A512-2F60816221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01206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A2B3687-3045-43CF-8959-7AAC6A886882}" type="slidenum">
              <a:rPr lang="cs-CZ" altLang="cs-CZ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4</a:t>
            </a:fld>
            <a:endParaRPr lang="cs-CZ" alt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DB3C15-E17F-4570-9BA9-A61C15F41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893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EDFCE-5582-4284-A2C5-CA693EF9DC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859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FDE26-ABC0-4095-A06E-8DD2AB6979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316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4437C8-D7EB-4273-9C44-2A513E8F2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3743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F3DCE5-63B9-4995-BF06-FB45F5B7DE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82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FB936C-761F-4B54-B551-5B64D9B9F6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196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E3C23E-4996-4BA9-B085-D06D650400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107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273DB9-FA89-481A-8B56-E98D006563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883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1A7F1D-EDAE-4939-AB94-B1B96D9E4E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08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B102EB-BFB3-4B10-A235-D414C14CE3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32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4702E3-51CB-4EAA-8637-69815DCC8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4902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2817F9-CDD2-49D6-9E5C-D80FB691A9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1889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ECFD2A-8D73-44F5-8F8E-DA16471CA8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9771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9BE363-542D-489D-8D4C-C424D40C13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9910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8AD720-0046-4B28-9CCC-D8170F01FB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849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13592CB-F480-44D6-A00A-923EC89375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8" name="Group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565678"/>
              </p:ext>
            </p:extLst>
          </p:nvPr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31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Svařování elektrickým obloukem a svařování v ochranné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atmosféře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Druhy svárů, polohy svařování, svařovací stroje,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elektrody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23-68-H/01 Mechanik opravář motorových vozidel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cs typeface="Arial" charset="0"/>
              </a:rPr>
              <a:t>Svařování elektrickým obloukem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3839CE3-D2D5-477E-90BB-3B534876193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12776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VY_32_INOVACE_31_635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3D80049-3677-4B82-8589-53F7A5B0006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TextovéPole 1"/>
          <p:cNvSpPr txBox="1">
            <a:spLocks noChangeArrowheads="1"/>
          </p:cNvSpPr>
          <p:nvPr/>
        </p:nvSpPr>
        <p:spPr bwMode="auto">
          <a:xfrm>
            <a:off x="719138" y="1700213"/>
            <a:ext cx="7705725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Svařování elektrickým obloukem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1D600FE-387C-4783-876A-6CFA8D7DC80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457200" y="1125538"/>
            <a:ext cx="8229600" cy="503237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Svařování</a:t>
            </a:r>
            <a:endParaRPr lang="cs-CZ" sz="2800" b="1" kern="0" dirty="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1042988" y="2636838"/>
            <a:ext cx="6985000" cy="175736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buFontTx/>
              <a:buNone/>
              <a:defRPr/>
            </a:pPr>
            <a:r>
              <a:rPr lang="cs-CZ" kern="0" dirty="0" smtClean="0">
                <a:solidFill>
                  <a:srgbClr val="0000FF"/>
                </a:solidFill>
              </a:rPr>
              <a:t>	</a:t>
            </a:r>
            <a:r>
              <a:rPr lang="cs-CZ" sz="2400" b="1" kern="0" dirty="0" smtClean="0">
                <a:solidFill>
                  <a:srgbClr val="0000FF"/>
                </a:solidFill>
              </a:rPr>
              <a:t>Je technologický postup pevného a nerozebíratelného spojení materiálů podobných konstrukčních a technologických vlastností.</a:t>
            </a:r>
          </a:p>
          <a:p>
            <a:pPr algn="ctr">
              <a:buFontTx/>
              <a:buNone/>
              <a:defRPr/>
            </a:pPr>
            <a:endParaRPr lang="cs-CZ" sz="24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78F6793-E973-4472-B08B-BB6D2C25B4E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457200" y="1125538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Rozdělení svařování</a:t>
            </a:r>
            <a:endParaRPr lang="cs-CZ" sz="2800" b="1" kern="0" dirty="0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68313" y="1916113"/>
            <a:ext cx="8229600" cy="42386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kern="0" dirty="0" smtClean="0"/>
              <a:t>	</a:t>
            </a:r>
            <a:r>
              <a:rPr lang="cs-CZ" sz="2400" b="1" kern="0" dirty="0" smtClean="0">
                <a:solidFill>
                  <a:srgbClr val="FF0066"/>
                </a:solidFill>
              </a:rPr>
              <a:t>Základní rozdělení je na tavné a tlakové.</a:t>
            </a:r>
          </a:p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>
                <a:solidFill>
                  <a:srgbClr val="0000FF"/>
                </a:solidFill>
              </a:rPr>
              <a:t>Při tavném svařování vzniká svár </a:t>
            </a:r>
          </a:p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>
                <a:solidFill>
                  <a:srgbClr val="0000FF"/>
                </a:solidFill>
              </a:rPr>
              <a:t>působením tepelné energie.</a:t>
            </a:r>
          </a:p>
          <a:p>
            <a:pPr algn="ctr">
              <a:lnSpc>
                <a:spcPct val="90000"/>
              </a:lnSpc>
              <a:buFontTx/>
              <a:buNone/>
              <a:defRPr/>
            </a:pPr>
            <a:endParaRPr lang="cs-CZ" sz="2400" b="1" kern="0" dirty="0" smtClean="0">
              <a:solidFill>
                <a:srgbClr val="0000FF"/>
              </a:solidFill>
            </a:endParaRP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/>
              <a:t>Patří sem tyto druhy svařování: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cs-CZ" sz="2400" b="1" kern="0" dirty="0" smtClean="0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400" b="1" kern="0" dirty="0" smtClean="0">
                <a:solidFill>
                  <a:srgbClr val="FF3399"/>
                </a:solidFill>
              </a:rPr>
              <a:t>- </a:t>
            </a:r>
            <a:r>
              <a:rPr lang="cs-CZ" sz="2400" b="1" kern="0" dirty="0">
                <a:solidFill>
                  <a:srgbClr val="FF3399"/>
                </a:solidFill>
              </a:rPr>
              <a:t>elektrickým obloukem </a:t>
            </a:r>
            <a:r>
              <a:rPr lang="cs-CZ" sz="2400" b="1" kern="0" dirty="0" smtClean="0">
                <a:solidFill>
                  <a:srgbClr val="FF3399"/>
                </a:solidFill>
              </a:rPr>
              <a:t>     - termitem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400" b="1" kern="0" dirty="0">
                <a:solidFill>
                  <a:srgbClr val="FF3399"/>
                </a:solidFill>
              </a:rPr>
              <a:t> </a:t>
            </a:r>
            <a:r>
              <a:rPr lang="cs-CZ" sz="2400" b="1" kern="0" dirty="0" smtClean="0">
                <a:solidFill>
                  <a:srgbClr val="FF3399"/>
                </a:solidFill>
              </a:rPr>
              <a:t>   - plamenem		       - elektronovým paprskem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>
                <a:solidFill>
                  <a:srgbClr val="FF3399"/>
                </a:solidFill>
              </a:rPr>
              <a:t>	- slévárenské		       - laserem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cs-CZ" sz="2400" b="1" kern="0" dirty="0" smtClean="0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/>
              <a:t>											</a:t>
            </a:r>
            <a:endParaRPr lang="cs-CZ" sz="24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736960A-3A82-4825-A631-96E184814F0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457200" y="1125538"/>
            <a:ext cx="8229600" cy="503237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Svařování elektrickým obloukem</a:t>
            </a:r>
            <a:endParaRPr lang="cs-CZ" sz="2800" b="1" kern="0" dirty="0"/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57200" y="2349500"/>
            <a:ext cx="8229600" cy="240823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buFontTx/>
              <a:buNone/>
              <a:defRPr/>
            </a:pPr>
            <a:r>
              <a:rPr lang="cs-CZ" kern="0" dirty="0" smtClean="0"/>
              <a:t>	 </a:t>
            </a:r>
            <a:r>
              <a:rPr lang="cs-CZ" sz="2400" b="1" kern="0" dirty="0" smtClean="0">
                <a:solidFill>
                  <a:srgbClr val="CC00FF"/>
                </a:solidFill>
              </a:rPr>
              <a:t>Tato metoda pracuje na principu vedení elektrického proudu v plynech.</a:t>
            </a:r>
          </a:p>
          <a:p>
            <a:pPr algn="ctr">
              <a:buFontTx/>
              <a:buNone/>
              <a:defRPr/>
            </a:pPr>
            <a:endParaRPr lang="cs-CZ" sz="2400" b="1" kern="0" dirty="0" smtClean="0">
              <a:solidFill>
                <a:srgbClr val="CC00FF"/>
              </a:solidFill>
            </a:endParaRPr>
          </a:p>
          <a:p>
            <a:pPr algn="ctr">
              <a:buFontTx/>
              <a:buNone/>
              <a:defRPr/>
            </a:pPr>
            <a:r>
              <a:rPr lang="cs-CZ" sz="2400" b="1" kern="0" dirty="0" smtClean="0">
                <a:solidFill>
                  <a:srgbClr val="009900"/>
                </a:solidFill>
              </a:rPr>
              <a:t>	Elektrický oblouk lze vytvořit stejnosměrným i střídavým proudem.</a:t>
            </a:r>
            <a:r>
              <a:rPr lang="cs-CZ" sz="2400" kern="0" dirty="0" smtClean="0">
                <a:solidFill>
                  <a:srgbClr val="009900"/>
                </a:solidFill>
              </a:rPr>
              <a:t> </a:t>
            </a:r>
            <a:endParaRPr lang="cs-CZ" sz="2400" kern="0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27D9701-78B1-48C9-B8BC-EAFF74F4BE7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62313" y="274638"/>
            <a:ext cx="5654675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6477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Základní terminologie svařování</a:t>
            </a:r>
            <a:endParaRPr lang="cs-CZ" sz="2800" b="1" kern="0" dirty="0"/>
          </a:p>
        </p:txBody>
      </p:sp>
      <p:pic>
        <p:nvPicPr>
          <p:cNvPr id="7177" name="Picture 6" descr="IMAGE00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6" r="1479" b="3281"/>
          <a:stretch>
            <a:fillRect/>
          </a:stretch>
        </p:blipFill>
        <p:spPr bwMode="auto">
          <a:xfrm>
            <a:off x="1001713" y="1601788"/>
            <a:ext cx="7140575" cy="4348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39B9765-F4C5-403C-B84B-8481EDD786C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pic>
        <p:nvPicPr>
          <p:cNvPr id="8201" name="Picture 9" descr="C:\Users\Riha\Pictures\Svařování\IMAGE018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80" t="2856" r="3519" b="79942"/>
          <a:stretch>
            <a:fillRect/>
          </a:stretch>
        </p:blipFill>
        <p:spPr bwMode="auto">
          <a:xfrm>
            <a:off x="1366838" y="2024063"/>
            <a:ext cx="6575425" cy="3497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2" name="TextovéPole 1"/>
          <p:cNvSpPr txBox="1">
            <a:spLocks noChangeArrowheads="1"/>
          </p:cNvSpPr>
          <p:nvPr/>
        </p:nvSpPr>
        <p:spPr bwMode="auto">
          <a:xfrm>
            <a:off x="1619250" y="1341438"/>
            <a:ext cx="6323013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Druhy svárů podle uspořádání dílů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EEFA74E-FAC1-4051-B9D6-8FD2A47928F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4" name="Picture 8" descr="C:\Users\Riha\Pictures\Svařování\IMAGE018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7" t="51384" r="4694" b="28633"/>
          <a:stretch>
            <a:fillRect/>
          </a:stretch>
        </p:blipFill>
        <p:spPr bwMode="auto">
          <a:xfrm>
            <a:off x="1422400" y="1773238"/>
            <a:ext cx="6124575" cy="394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5" name="TextovéPole 8"/>
          <p:cNvSpPr txBox="1">
            <a:spLocks noChangeArrowheads="1"/>
          </p:cNvSpPr>
          <p:nvPr/>
        </p:nvSpPr>
        <p:spPr bwMode="auto">
          <a:xfrm>
            <a:off x="1474788" y="1093788"/>
            <a:ext cx="63230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Popis vícevrstvého sváru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B6E37C4-C3DD-496E-B70F-E84FAA97F5F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8" name="Picture 8" descr="C:\Users\Riha\Pictures\Svařování\IMAGE018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8" t="78047" r="1715" b="4926"/>
          <a:stretch>
            <a:fillRect/>
          </a:stretch>
        </p:blipFill>
        <p:spPr bwMode="auto">
          <a:xfrm>
            <a:off x="971550" y="2125663"/>
            <a:ext cx="7258050" cy="3751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9" name="TextovéPole 8"/>
          <p:cNvSpPr txBox="1">
            <a:spLocks noChangeArrowheads="1"/>
          </p:cNvSpPr>
          <p:nvPr/>
        </p:nvSpPr>
        <p:spPr bwMode="auto">
          <a:xfrm>
            <a:off x="1619250" y="1341438"/>
            <a:ext cx="6323013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Polohy svařování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EF776E4-2A90-4C9A-8594-ABF8D7CCF8A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4"/>
          <p:cNvSpPr>
            <a:spLocks noChangeArrowheads="1"/>
          </p:cNvSpPr>
          <p:nvPr/>
        </p:nvSpPr>
        <p:spPr bwMode="auto">
          <a:xfrm>
            <a:off x="468313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pic>
        <p:nvPicPr>
          <p:cNvPr id="11273" name="Picture 10" descr="C:\Users\Riha\Pictures\Svařování\IMAGE018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6" t="8643" r="3091" b="6526"/>
          <a:stretch>
            <a:fillRect/>
          </a:stretch>
        </p:blipFill>
        <p:spPr bwMode="auto">
          <a:xfrm>
            <a:off x="498475" y="2349500"/>
            <a:ext cx="7939088" cy="345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4" name="TextovéPole 1"/>
          <p:cNvSpPr txBox="1">
            <a:spLocks noChangeArrowheads="1"/>
          </p:cNvSpPr>
          <p:nvPr/>
        </p:nvSpPr>
        <p:spPr bwMode="auto">
          <a:xfrm>
            <a:off x="1042988" y="1066800"/>
            <a:ext cx="691356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Zařízení pro obloukové svařování – oblouková svářečka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F83D2DA-0442-4A64-964C-123504CB26A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Picture 8" descr="C:\Users\Riha\Pictures\Svařování\IMAGE018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1" t="63910" r="5362" b="2544"/>
          <a:stretch>
            <a:fillRect/>
          </a:stretch>
        </p:blipFill>
        <p:spPr bwMode="auto">
          <a:xfrm>
            <a:off x="876300" y="2154238"/>
            <a:ext cx="7391400" cy="3687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7" name="TextovéPole 1"/>
          <p:cNvSpPr txBox="1">
            <a:spLocks noChangeArrowheads="1"/>
          </p:cNvSpPr>
          <p:nvPr/>
        </p:nvSpPr>
        <p:spPr bwMode="auto">
          <a:xfrm>
            <a:off x="876300" y="1412875"/>
            <a:ext cx="75120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Napětí naprázdno obloukových svářeček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B14926E-79D3-4019-B653-552B3E838DC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Picture 8" descr="C:\Users\Riha\Pictures\Svařování\IMAGE026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3" t="2339" r="4622" b="53629"/>
          <a:stretch>
            <a:fillRect/>
          </a:stretch>
        </p:blipFill>
        <p:spPr bwMode="auto">
          <a:xfrm>
            <a:off x="285750" y="2006600"/>
            <a:ext cx="4102100" cy="3246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1" name="Picture 9" descr="C:\Users\Riha\Pictures\Svařování\IMAGE026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75" t="61130" r="6290" b="3548"/>
          <a:stretch>
            <a:fillRect/>
          </a:stretch>
        </p:blipFill>
        <p:spPr bwMode="auto">
          <a:xfrm>
            <a:off x="4256088" y="2035175"/>
            <a:ext cx="4597400" cy="2944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TextovéPole 1"/>
          <p:cNvSpPr txBox="1">
            <a:spLocks noChangeArrowheads="1"/>
          </p:cNvSpPr>
          <p:nvPr/>
        </p:nvSpPr>
        <p:spPr bwMode="auto">
          <a:xfrm>
            <a:off x="581025" y="1052513"/>
            <a:ext cx="3744913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Příklad označení svařovací elektrody</a:t>
            </a:r>
          </a:p>
        </p:txBody>
      </p:sp>
      <p:sp>
        <p:nvSpPr>
          <p:cNvPr id="13323" name="TextovéPole 2"/>
          <p:cNvSpPr txBox="1">
            <a:spLocks noChangeArrowheads="1"/>
          </p:cNvSpPr>
          <p:nvPr/>
        </p:nvSpPr>
        <p:spPr bwMode="auto">
          <a:xfrm>
            <a:off x="4762500" y="1052513"/>
            <a:ext cx="3671888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Označení druhu obalu elektrody</a:t>
            </a:r>
          </a:p>
        </p:txBody>
      </p:sp>
      <p:sp>
        <p:nvSpPr>
          <p:cNvPr id="13324" name="TextovéPole 3"/>
          <p:cNvSpPr txBox="1">
            <a:spLocks noChangeArrowheads="1"/>
          </p:cNvSpPr>
          <p:nvPr/>
        </p:nvSpPr>
        <p:spPr bwMode="auto">
          <a:xfrm>
            <a:off x="468313" y="5264150"/>
            <a:ext cx="835183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FF3399"/>
                </a:solidFill>
              </a:rPr>
              <a:t>Při ručním svařování musí být udržována délka oblouku odpovídající průměru jádra elektrody.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BF0BD95-F8A6-4586-9E06-8A4B2AEB507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kern="0" dirty="0" smtClean="0"/>
              <a:t>	</a:t>
            </a:r>
          </a:p>
          <a:p>
            <a:pPr>
              <a:buFontTx/>
              <a:buNone/>
              <a:defRPr/>
            </a:pPr>
            <a:endParaRPr lang="cs-CZ" kern="0" dirty="0" smtClean="0"/>
          </a:p>
          <a:p>
            <a:pPr algn="ctr">
              <a:buFontTx/>
              <a:buNone/>
              <a:defRPr/>
            </a:pPr>
            <a:r>
              <a:rPr lang="cs-CZ" kern="0" dirty="0" smtClean="0"/>
              <a:t>	</a:t>
            </a:r>
            <a:r>
              <a:rPr lang="cs-CZ" sz="2400" b="1" kern="0" dirty="0" smtClean="0"/>
              <a:t>Při tomto způsobu svařování jsou elektroda, elektrický oblouk a tavná lázeň chráněny proti působení atmosféry přiváděným plynem.</a:t>
            </a:r>
          </a:p>
          <a:p>
            <a:pPr>
              <a:buFontTx/>
              <a:buNone/>
              <a:defRPr/>
            </a:pPr>
            <a:r>
              <a:rPr lang="cs-CZ" sz="2800" b="1" kern="0" dirty="0" smtClean="0"/>
              <a:t>	</a:t>
            </a:r>
            <a:endParaRPr lang="cs-CZ" sz="2800" b="1" kern="0" dirty="0"/>
          </a:p>
        </p:txBody>
      </p:sp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76250" y="11255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>
                <a:solidFill>
                  <a:srgbClr val="009900"/>
                </a:solidFill>
              </a:rPr>
              <a:t>Svařování v ochranné atmosféře</a:t>
            </a:r>
            <a:endParaRPr lang="cs-CZ" sz="2800" b="1" kern="0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931DAA9-8F3D-4AD9-A781-BA2C76BB144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469900" y="1125538"/>
            <a:ext cx="8229600" cy="719137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>
                <a:solidFill>
                  <a:srgbClr val="009900"/>
                </a:solidFill>
              </a:rPr>
              <a:t>Svařování v ochranné atmosféře</a:t>
            </a:r>
            <a:endParaRPr lang="cs-CZ" sz="2800" b="1" kern="0" dirty="0">
              <a:solidFill>
                <a:srgbClr val="009900"/>
              </a:solidFill>
            </a:endParaRP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384175" y="1844675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1">
              <a:buFontTx/>
              <a:buNone/>
              <a:defRPr/>
            </a:pPr>
            <a:r>
              <a:rPr lang="cs-CZ" sz="2400" kern="0" dirty="0" smtClean="0"/>
              <a:t>	</a:t>
            </a:r>
            <a:r>
              <a:rPr lang="cs-CZ" sz="2400" b="1" kern="0" dirty="0" smtClean="0"/>
              <a:t>Ke svařování v ochranné atmosféře patří tyto metody:</a:t>
            </a:r>
          </a:p>
          <a:p>
            <a:pPr lvl="1">
              <a:buFontTx/>
              <a:buNone/>
              <a:defRPr/>
            </a:pPr>
            <a:endParaRPr lang="cs-CZ" sz="2400" b="1" kern="0" dirty="0" smtClean="0"/>
          </a:p>
          <a:p>
            <a:pPr lvl="1">
              <a:buFontTx/>
              <a:buChar char="-"/>
              <a:defRPr/>
            </a:pPr>
            <a:r>
              <a:rPr lang="cs-CZ" sz="2400" b="1" kern="0" dirty="0" smtClean="0"/>
              <a:t>svařování kovovou elektrodou v ochranné atmosféře (MIG)</a:t>
            </a:r>
          </a:p>
          <a:p>
            <a:pPr lvl="1">
              <a:buFontTx/>
              <a:buChar char="-"/>
              <a:defRPr/>
            </a:pPr>
            <a:r>
              <a:rPr lang="cs-CZ" sz="2400" b="1" kern="0" dirty="0" smtClean="0"/>
              <a:t>Svařování kovovou elektrodou v aktivní atmosféře (MAG) </a:t>
            </a:r>
          </a:p>
          <a:p>
            <a:pPr lvl="1">
              <a:buFontTx/>
              <a:buChar char="-"/>
              <a:defRPr/>
            </a:pPr>
            <a:r>
              <a:rPr lang="cs-CZ" sz="2400" b="1" kern="0" dirty="0" smtClean="0"/>
              <a:t>svařování wolframovou elektrodou v inertní atmosféře (WIG)</a:t>
            </a:r>
          </a:p>
          <a:p>
            <a:pPr lvl="1">
              <a:buFontTx/>
              <a:buChar char="-"/>
              <a:defRPr/>
            </a:pPr>
            <a:endParaRPr lang="cs-CZ" sz="24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5C33577-3F98-4C22-8E98-FC983E92720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2" name="Picture 2" descr="C:\Users\Riha\Pictures\Svařování obloukem\IMAGE025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3" t="5341" r="3780" b="17056"/>
          <a:stretch>
            <a:fillRect/>
          </a:stretch>
        </p:blipFill>
        <p:spPr bwMode="auto">
          <a:xfrm>
            <a:off x="457200" y="2349500"/>
            <a:ext cx="8229600" cy="310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3" name="TextovéPole 1"/>
          <p:cNvSpPr txBox="1">
            <a:spLocks noChangeArrowheads="1"/>
          </p:cNvSpPr>
          <p:nvPr/>
        </p:nvSpPr>
        <p:spPr bwMode="auto">
          <a:xfrm>
            <a:off x="684213" y="1341438"/>
            <a:ext cx="7929562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Svářečka pro metody MIG a MAG svařování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74824A6-31A7-4C2F-A59C-CA55E9699C6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6" name="TextovéPole 1"/>
          <p:cNvSpPr txBox="1">
            <a:spLocks noChangeArrowheads="1"/>
          </p:cNvSpPr>
          <p:nvPr/>
        </p:nvSpPr>
        <p:spPr bwMode="auto">
          <a:xfrm>
            <a:off x="468313" y="1196975"/>
            <a:ext cx="8001000" cy="184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Svařování MAG </a:t>
            </a:r>
            <a:r>
              <a:rPr lang="cs-CZ" altLang="cs-CZ" sz="2000" b="1" i="1">
                <a:solidFill>
                  <a:srgbClr val="CC00FF"/>
                </a:solidFill>
              </a:rPr>
              <a:t>Metal-Active-Gas</a:t>
            </a:r>
            <a:endParaRPr lang="cs-CZ" altLang="cs-CZ" sz="2000" b="1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zde je svár chráněn před vzduchem aktivním plynem, např. CO2 nebo směsí argonu a CO2. Tyto plyny zlepšují přenos materiálu v oblouku, zvětšují hloubku průvaru a omezují rozstřikování roztaveného kovu. Nedostatkem tohoto levného plynu je oxidace legujících zušlechťujících příměsí. Toto svařování se používá ke svařování nelegovaných ocelí</a:t>
            </a:r>
            <a:r>
              <a:rPr lang="cs-CZ" altLang="cs-CZ" sz="1800" b="1"/>
              <a:t>.</a:t>
            </a:r>
          </a:p>
        </p:txBody>
      </p:sp>
      <p:sp>
        <p:nvSpPr>
          <p:cNvPr id="17417" name="TextovéPole 2"/>
          <p:cNvSpPr txBox="1">
            <a:spLocks noChangeArrowheads="1"/>
          </p:cNvSpPr>
          <p:nvPr/>
        </p:nvSpPr>
        <p:spPr bwMode="auto">
          <a:xfrm>
            <a:off x="495300" y="3213100"/>
            <a:ext cx="8002588" cy="1292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Svařování MIG </a:t>
            </a:r>
            <a:r>
              <a:rPr lang="cs-CZ" altLang="cs-CZ" sz="2000" b="1" i="1">
                <a:solidFill>
                  <a:srgbClr val="009900"/>
                </a:solidFill>
              </a:rPr>
              <a:t>Metal-Inert-Gas</a:t>
            </a:r>
            <a:endParaRPr lang="cs-CZ" altLang="cs-CZ" sz="2000" b="1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chrání před vzduchem inertním plynem argonem nebo heliem. Toto svařování se používá pro neželezné kovy, hliníkové slitiny a vysoce legované oceli.</a:t>
            </a:r>
          </a:p>
        </p:txBody>
      </p:sp>
      <p:sp>
        <p:nvSpPr>
          <p:cNvPr id="17418" name="TextovéPole 4"/>
          <p:cNvSpPr txBox="1">
            <a:spLocks noChangeArrowheads="1"/>
          </p:cNvSpPr>
          <p:nvPr/>
        </p:nvSpPr>
        <p:spPr bwMode="auto">
          <a:xfrm>
            <a:off x="468313" y="4505325"/>
            <a:ext cx="7848600" cy="1292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Svařování WIG </a:t>
            </a:r>
            <a:r>
              <a:rPr lang="cs-CZ" altLang="cs-CZ" sz="2000" b="1" i="1">
                <a:solidFill>
                  <a:srgbClr val="CC3300"/>
                </a:solidFill>
              </a:rPr>
              <a:t>Wolfram-Inert-Gas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se vyznačuje použitím pevné neodtavující se wolframové elektrody a přídavného materiálu ve formě tyčinek. Svářečka je konstrukčně podobná MIG/MAG svářečce. Liší se konstrukcí hořáku.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3D7BE14-0D95-4C8F-B06F-75AC7EBE70B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0" name="Picture 2" descr="C:\Users\Riha\Pictures\Svařování obloukem\IMAGE025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8" t="45059" r="5757" b="2068"/>
          <a:stretch>
            <a:fillRect/>
          </a:stretch>
        </p:blipFill>
        <p:spPr bwMode="auto">
          <a:xfrm>
            <a:off x="4511675" y="2454275"/>
            <a:ext cx="4102100" cy="334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1" name="Picture 3" descr="C:\Users\Riha\Pictures\Svařování obloukem\IMAGE025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6" t="2135" r="7166" b="61267"/>
          <a:stretch>
            <a:fillRect/>
          </a:stretch>
        </p:blipFill>
        <p:spPr bwMode="auto">
          <a:xfrm>
            <a:off x="395288" y="1557338"/>
            <a:ext cx="4116387" cy="2373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60AAAE5-DCD5-461F-BC4C-D8E018F6688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4" name="Picture 2" descr="C:\Users\Riha\Pictures\Svařování obloukem\IMAGE026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3" t="5733" r="5205" b="55644"/>
          <a:stretch>
            <a:fillRect/>
          </a:stretch>
        </p:blipFill>
        <p:spPr bwMode="auto">
          <a:xfrm>
            <a:off x="1106488" y="1844675"/>
            <a:ext cx="7015162" cy="407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5" name="TextovéPole 1"/>
          <p:cNvSpPr txBox="1">
            <a:spLocks noChangeArrowheads="1"/>
          </p:cNvSpPr>
          <p:nvPr/>
        </p:nvSpPr>
        <p:spPr bwMode="auto">
          <a:xfrm>
            <a:off x="1481138" y="1079500"/>
            <a:ext cx="626427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Svařovací hořák WIG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E3BB439-D069-4648-9690-B5145D8FF43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Bezpečnost práce</a:t>
            </a:r>
            <a:endParaRPr lang="cs-CZ" sz="2800" b="1" kern="0" dirty="0"/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647700" y="1989138"/>
            <a:ext cx="8039100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1, Všechny zdroje při svařování musí vyhovovat požadovaným předpisům.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2, Svářeč musí používat přidělené osobní ochranné pomůcky – koženou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zástěru, rukavice s návleky, koženou obuv a ochranný štít s tmavým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sklem, kterým si musí chránit obličej.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3, Jestliže je ochranný oděv vlhký nebo mokrý, nesmí se používat. Může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dojít k úrazu elektrickým proudem.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4, Svařovací stůl musí být uzemněn a svářeč musí stát na izolační podložce.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5, Při výměně svařovacího kabelu musí být svařovací přístroj vypnutý.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6, Pracoviště svářeče musí být dostatečně větráno nebo opatřeno odtahem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vznikajících zplodin.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7, V blízkosti svářecího pracoviště je zakázáno skladovat hořlavé látky.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8, Pracoviště svářeče musí být vybaveno hasícími prostředky.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06A4FD0-12A8-41B2-A7A3-0EFEC75EE87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2" name="Rectangle 8"/>
          <p:cNvSpPr>
            <a:spLocks noChangeArrowheads="1"/>
          </p:cNvSpPr>
          <p:nvPr/>
        </p:nvSpPr>
        <p:spPr bwMode="auto">
          <a:xfrm>
            <a:off x="2843213" y="1125538"/>
            <a:ext cx="29733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21513" name="Rectangle 12"/>
          <p:cNvSpPr>
            <a:spLocks noChangeArrowheads="1"/>
          </p:cNvSpPr>
          <p:nvPr/>
        </p:nvSpPr>
        <p:spPr bwMode="auto">
          <a:xfrm>
            <a:off x="755650" y="2297113"/>
            <a:ext cx="7858125" cy="2246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1, Jak rozdělujeme elektrické svařování?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2, vyjmenujte základní druhy svárů!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3, Vyjmenujte alespoň čtyři polohy při svařování!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4, Jaký význam má obal elektrody?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5, Jak se liší MIG a MAG svařování?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6, Jaký je podstatný rozdíl mezi MIG a WIG svařováním?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CA2EF9F-A10A-4996-9EB0-D64F02975AD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6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9465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sz="2800" b="1" dirty="0"/>
              <a:t>	</a:t>
            </a:r>
            <a:r>
              <a:rPr lang="cs-CZ" dirty="0"/>
              <a:t>Fialová Ing. Dana, </a:t>
            </a:r>
            <a:r>
              <a:rPr lang="cs-CZ" dirty="0" err="1"/>
              <a:t>Gradek</a:t>
            </a:r>
            <a:r>
              <a:rPr lang="cs-CZ" dirty="0"/>
              <a:t> Ing. Vladislav, </a:t>
            </a:r>
            <a:r>
              <a:rPr lang="cs-CZ" i="1" dirty="0"/>
              <a:t>Zámečnické práce a údržba –Technologie 2. díl učebnice pro SOU</a:t>
            </a:r>
            <a:r>
              <a:rPr lang="cs-CZ" dirty="0"/>
              <a:t>,  Praha, Parta 2006, ISBN 978-80-7320-105-0, použité obrázky: snímek č. 6, str. 47, </a:t>
            </a:r>
          </a:p>
          <a:p>
            <a:pPr marL="342900" indent="-342900" eaLnBrk="0" hangingPunct="0">
              <a:spcBef>
                <a:spcPct val="20000"/>
              </a:spcBef>
              <a:defRPr/>
            </a:pPr>
            <a:endParaRPr lang="cs-CZ" dirty="0"/>
          </a:p>
          <a:p>
            <a:pPr eaLnBrk="0" hangingPunct="0">
              <a:spcBef>
                <a:spcPct val="20000"/>
              </a:spcBef>
              <a:defRPr/>
            </a:pPr>
            <a:r>
              <a:rPr lang="cs-CZ" dirty="0"/>
              <a:t>      </a:t>
            </a:r>
            <a:r>
              <a:rPr lang="cs-CZ" dirty="0" err="1"/>
              <a:t>Dllinger</a:t>
            </a:r>
            <a:r>
              <a:rPr lang="cs-CZ" dirty="0"/>
              <a:t> Josef Ing. a kol. </a:t>
            </a:r>
            <a:r>
              <a:rPr lang="cs-CZ" i="1" dirty="0"/>
              <a:t>Moderní strojírenství pro školu i praxi</a:t>
            </a:r>
            <a:r>
              <a:rPr lang="cs-CZ" dirty="0"/>
              <a:t>. Praha:   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dirty="0"/>
              <a:t>      Europa Sobotáles, 2007, ISBN 978-80-86706-19-1.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sz="3200" dirty="0"/>
              <a:t>   </a:t>
            </a:r>
            <a:r>
              <a:rPr lang="cs-CZ" dirty="0"/>
              <a:t>Použité obrázky: snímek č. 7, str. 218, obr. 1, snímek č. 8, 	str. 218, obr. 3, 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dirty="0"/>
              <a:t>     snímek č. 9, str. 218, obr. 4, snímek č. 10, str. 219, obr. 1, snímek č. 11, str.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dirty="0"/>
              <a:t>     219, tab. 1, snímek č. 12, str. 220, tab. 1 a2, snímek č. 15, str. 222, obr. 1, 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dirty="0"/>
              <a:t>     snímek č. 17, str. 222, tab. 1,2, snímek č. 18, str.233, obr. 1</a:t>
            </a:r>
          </a:p>
          <a:p>
            <a:pPr eaLnBrk="0" hangingPunct="0">
              <a:spcBef>
                <a:spcPct val="20000"/>
              </a:spcBef>
              <a:defRPr/>
            </a:pPr>
            <a:endParaRPr lang="cs-CZ" dirty="0"/>
          </a:p>
          <a:p>
            <a:pPr eaLnBrk="0" hangingPunct="0">
              <a:spcBef>
                <a:spcPct val="20000"/>
              </a:spcBef>
              <a:defRPr/>
            </a:pPr>
            <a:r>
              <a:rPr lang="cs-CZ" dirty="0"/>
              <a:t>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1019</TotalTime>
  <Words>606</Words>
  <Application>Microsoft Office PowerPoint</Application>
  <PresentationFormat>Předvádění na obrazovce (4:3)</PresentationFormat>
  <Paragraphs>157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Karel Filas, Ing.</cp:lastModifiedBy>
  <cp:revision>85</cp:revision>
  <dcterms:created xsi:type="dcterms:W3CDTF">2007-02-24T11:24:02Z</dcterms:created>
  <dcterms:modified xsi:type="dcterms:W3CDTF">2013-11-14T22:34:53Z</dcterms:modified>
</cp:coreProperties>
</file>