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69" r:id="rId3"/>
    <p:sldId id="277" r:id="rId4"/>
    <p:sldId id="299" r:id="rId5"/>
    <p:sldId id="300" r:id="rId6"/>
    <p:sldId id="301" r:id="rId7"/>
    <p:sldId id="302" r:id="rId8"/>
    <p:sldId id="303" r:id="rId9"/>
    <p:sldId id="304" r:id="rId10"/>
    <p:sldId id="293" r:id="rId11"/>
    <p:sldId id="30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840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3.wmf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4.wmf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3.png"/><Relationship Id="rId2" Type="http://schemas.openxmlformats.org/officeDocument/2006/relationships/image" Target="../media/image11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5.gif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6.w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17" Type="http://schemas.openxmlformats.org/officeDocument/2006/relationships/image" Target="../media/image8.wmf"/><Relationship Id="rId2" Type="http://schemas.openxmlformats.org/officeDocument/2006/relationships/image" Target="../media/image51.png"/><Relationship Id="rId16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7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5" Type="http://schemas.openxmlformats.org/officeDocument/2006/relationships/image" Target="../media/image5.gif"/><Relationship Id="rId10" Type="http://schemas.openxmlformats.org/officeDocument/2006/relationships/image" Target="../media/image74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Relationship Id="rId14" Type="http://schemas.openxmlformats.org/officeDocument/2006/relationships/image" Target="../media/image7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130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 dirty="0"/>
              <a:t>: </a:t>
            </a:r>
            <a:r>
              <a:rPr lang="cs-CZ" sz="2800" dirty="0" smtClean="0"/>
              <a:t>VY_32_INOVACE_08_01_M9_Hanak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446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55322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/>
              <a:t>TÉMA</a:t>
            </a:r>
            <a:r>
              <a:rPr lang="cs-CZ" sz="2800" dirty="0"/>
              <a:t>: Soustavy lineárních rovnic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34660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Slovní úlohy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04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60477" y="103140"/>
            <a:ext cx="8209207" cy="816792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467249" y="1052736"/>
            <a:ext cx="8209207" cy="5688632"/>
          </a:xfrm>
          <a:prstGeom prst="roundRect">
            <a:avLst>
              <a:gd name="adj" fmla="val 6887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980530" y="-75740"/>
            <a:ext cx="7467600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703524" y="1196752"/>
            <a:ext cx="7694240" cy="19181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/>
              <a:t>Hodina ukazuje řešení slovních úloh </a:t>
            </a:r>
            <a:r>
              <a:rPr lang="cs-CZ" sz="1800" dirty="0" smtClean="0"/>
              <a:t>pomocí soustavy lineárních rovnic o dvou neznámých. </a:t>
            </a:r>
            <a:r>
              <a:rPr lang="cs-CZ" sz="1800" dirty="0"/>
              <a:t>V první části jsou řešené příklady a v další jsou příklady na samostatné procvičení. 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mohla být odučena v multimediální učebně nebo v počítačové učebně, které mají připojení k internetu. </a:t>
            </a:r>
          </a:p>
          <a:p>
            <a:pPr algn="just"/>
            <a:endParaRPr lang="cs-CZ" sz="1800" dirty="0"/>
          </a:p>
          <a:p>
            <a:pPr marL="0" indent="0" algn="just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0" y="1583385"/>
            <a:ext cx="9144000" cy="5232105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3" name="Zaoblený obdélník 22"/>
          <p:cNvSpPr/>
          <p:nvPr/>
        </p:nvSpPr>
        <p:spPr>
          <a:xfrm>
            <a:off x="187838" y="4201398"/>
            <a:ext cx="8700970" cy="1863792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>
            <a:off x="211959" y="2032293"/>
            <a:ext cx="8676849" cy="1605443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Zaoblený obdélník 1"/>
          <p:cNvSpPr/>
          <p:nvPr/>
        </p:nvSpPr>
        <p:spPr>
          <a:xfrm>
            <a:off x="104036" y="53504"/>
            <a:ext cx="9020764" cy="1503288"/>
          </a:xfrm>
          <a:prstGeom prst="roundRect">
            <a:avLst>
              <a:gd name="adj" fmla="val 6887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104037" y="116631"/>
            <a:ext cx="8932460" cy="142200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/>
              <a:t>Př.1)</a:t>
            </a:r>
            <a:r>
              <a:rPr lang="cs-CZ" sz="2600" b="1" dirty="0" smtClean="0"/>
              <a:t> </a:t>
            </a:r>
            <a:r>
              <a:rPr lang="cs-CZ" sz="2600" dirty="0" smtClean="0"/>
              <a:t>Toník nastřádal 34 kovových dvoukorun a pětikorun. Tyto mince mají dohromady hodnotu 101 Kč. Kolik má dvoukorun a kolik pětikorun? </a:t>
            </a:r>
            <a:endParaRPr lang="cs-CZ" sz="26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736" y="1583385"/>
            <a:ext cx="1422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accent1">
                    <a:lumMod val="50000"/>
                  </a:schemeClr>
                </a:solidFill>
              </a:rPr>
              <a:t>Řešení:</a:t>
            </a:r>
            <a:endParaRPr lang="cs-CZ" sz="28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361985" y="2106605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··········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1985" y="2106605"/>
                <a:ext cx="1656184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85733" y="2077706"/>
            <a:ext cx="2852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Počet dvoukorun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08286" y="2591508"/>
            <a:ext cx="272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Počet pětikorun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3275309" y="2600926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309" y="2600926"/>
                <a:ext cx="1656184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ovéPole 37"/>
          <p:cNvSpPr txBox="1"/>
          <p:nvPr/>
        </p:nvSpPr>
        <p:spPr>
          <a:xfrm>
            <a:off x="426298" y="3114516"/>
            <a:ext cx="33225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Počet mincí celkem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3702987" y="3077595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34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2987" y="3077595"/>
                <a:ext cx="1656184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5730882" y="4288195"/>
                <a:ext cx="25098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2·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𝑥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K</m:t>
                      </m:r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0882" y="4288195"/>
                <a:ext cx="2509854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ovéPole 44"/>
          <p:cNvSpPr txBox="1"/>
          <p:nvPr/>
        </p:nvSpPr>
        <p:spPr>
          <a:xfrm>
            <a:off x="360741" y="4293414"/>
            <a:ext cx="5698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Finanční částka ve dvoukorunách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383350" y="4846465"/>
            <a:ext cx="5165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Finanční částka </a:t>
            </a:r>
            <a:r>
              <a:rPr lang="cs-CZ" sz="2800" dirty="0" smtClean="0"/>
              <a:t>v </a:t>
            </a:r>
            <a:r>
              <a:rPr lang="cs-CZ" sz="2800" dirty="0" smtClean="0">
                <a:effectLst/>
              </a:rPr>
              <a:t>pětikorunách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5499914" y="4846465"/>
                <a:ext cx="26971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5·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𝑦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K</m:t>
                      </m:r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9914" y="4846465"/>
                <a:ext cx="2697198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ovéPole 47"/>
          <p:cNvSpPr txBox="1"/>
          <p:nvPr/>
        </p:nvSpPr>
        <p:spPr>
          <a:xfrm>
            <a:off x="426298" y="5429350"/>
            <a:ext cx="3927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Finanční částka </a:t>
            </a:r>
            <a:r>
              <a:rPr lang="cs-CZ" sz="2800" dirty="0" smtClean="0"/>
              <a:t>celkem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4531079" y="5403823"/>
                <a:ext cx="34683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</m:t>
                      </m:r>
                      <m:r>
                        <a:rPr lang="cs-CZ" sz="2800" i="1" dirty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················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101 </m:t>
                      </m:r>
                      <m:r>
                        <m:rPr>
                          <m:sty m:val="p"/>
                        </m:rP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K</m:t>
                      </m:r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1079" y="5403823"/>
                <a:ext cx="3468384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Vývojový diagram: postup 19"/>
          <p:cNvSpPr/>
          <p:nvPr/>
        </p:nvSpPr>
        <p:spPr>
          <a:xfrm>
            <a:off x="1801096" y="2339316"/>
            <a:ext cx="5184713" cy="966074"/>
          </a:xfrm>
          <a:prstGeom prst="flowChart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První lineární rovnici soustavy sestavíme z údajů pro počet.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0" name="Vývojový diagram: postup 49"/>
          <p:cNvSpPr/>
          <p:nvPr/>
        </p:nvSpPr>
        <p:spPr>
          <a:xfrm>
            <a:off x="1439920" y="4625038"/>
            <a:ext cx="6298256" cy="966074"/>
          </a:xfrm>
          <a:prstGeom prst="flowChart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Druhou lineární rovnici soustavy sestavíme z údajů pro finanční částky.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4078545" y="3623872"/>
                <a:ext cx="2907264" cy="523220"/>
              </a:xfrm>
              <a:prstGeom prst="rect">
                <a:avLst/>
              </a:prstGeom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𝑥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+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𝑦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=34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545" y="3623872"/>
                <a:ext cx="2907264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ovéPole 52"/>
              <p:cNvSpPr txBox="1"/>
              <p:nvPr/>
            </p:nvSpPr>
            <p:spPr>
              <a:xfrm>
                <a:off x="4190077" y="6108983"/>
                <a:ext cx="2795732" cy="523220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2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𝑥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+5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𝑦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=101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53" name="TextovéPole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0077" y="6108983"/>
                <a:ext cx="2795732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ovéPole 53"/>
          <p:cNvSpPr txBox="1"/>
          <p:nvPr/>
        </p:nvSpPr>
        <p:spPr>
          <a:xfrm>
            <a:off x="231059" y="3651842"/>
            <a:ext cx="3872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První rovnice soustavy: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31059" y="6108983"/>
            <a:ext cx="40142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Druhá rovnice soustavy: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pic>
        <p:nvPicPr>
          <p:cNvPr id="2050" name="Picture 2" descr="C:\Users\spravce\AppData\Local\Microsoft\Windows\Temporary Internet Files\Content.IE5\BXRP5YH2\MC900438000[2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772" y="2187353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719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0" grpId="0"/>
      <p:bldP spid="11" grpId="0"/>
      <p:bldP spid="36" grpId="0"/>
      <p:bldP spid="37" grpId="0"/>
      <p:bldP spid="38" grpId="0"/>
      <p:bldP spid="39" grpId="0"/>
      <p:bldP spid="44" grpId="0"/>
      <p:bldP spid="45" grpId="0"/>
      <p:bldP spid="46" grpId="0"/>
      <p:bldP spid="47" grpId="0"/>
      <p:bldP spid="48" grpId="0"/>
      <p:bldP spid="49" grpId="0"/>
      <p:bldP spid="20" grpId="0" animBg="1"/>
      <p:bldP spid="20" grpId="1" animBg="1"/>
      <p:bldP spid="50" grpId="0" animBg="1"/>
      <p:bldP spid="50" grpId="1" animBg="1"/>
      <p:bldP spid="52" grpId="0" animBg="1"/>
      <p:bldP spid="53" grpId="0" animBg="1"/>
      <p:bldP spid="54" grpId="0"/>
      <p:bldP spid="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11958" y="0"/>
            <a:ext cx="8676849" cy="6726808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276410" y="157211"/>
                <a:ext cx="34963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dirty="0" smtClean="0">
                            <a:latin typeface="Cambria Math"/>
                          </a:rPr>
                          <m:t>1</m:t>
                        </m:r>
                      </m:e>
                      <m:sup>
                        <m:r>
                          <a:rPr lang="cs-CZ" sz="2800" b="0" i="1" dirty="0" smtClean="0">
                            <a:latin typeface="Cambria Math"/>
                          </a:rPr>
                          <m:t>∗</m:t>
                        </m:r>
                      </m:sup>
                    </m:sSup>
                  </m:oMath>
                </a14:m>
                <a:r>
                  <a:rPr lang="cs-CZ" sz="2800" dirty="0" smtClean="0"/>
                  <a:t>)    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  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𝑥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𝑦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=34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6410" y="157211"/>
                <a:ext cx="3496342" cy="523220"/>
              </a:xfrm>
              <a:prstGeom prst="rect">
                <a:avLst/>
              </a:prstGeom>
              <a:blipFill rotWithShape="1">
                <a:blip r:embed="rId2"/>
                <a:stretch>
                  <a:fillRect l="-3484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269614" y="693333"/>
                <a:ext cx="373313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effectLst/>
                  </a:rPr>
                  <a:t>( 2 )   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2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𝑥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+5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𝑦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=101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9614" y="693333"/>
                <a:ext cx="3733138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3263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463355" y="1326878"/>
            <a:ext cx="363798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380866" y="182463"/>
                <a:ext cx="14250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·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(−2)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0866" y="182463"/>
                <a:ext cx="1425005" cy="523220"/>
              </a:xfrm>
              <a:prstGeom prst="rect">
                <a:avLst/>
              </a:prstGeom>
              <a:blipFill rotWithShape="1">
                <a:blip r:embed="rId4"/>
                <a:stretch>
                  <a:fillRect l="-17167" t="-33721" b="-558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292791" y="1354925"/>
                <a:ext cx="377641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(1) 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𝑥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𝑦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=−68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2791" y="1354925"/>
                <a:ext cx="3776418" cy="523220"/>
              </a:xfrm>
              <a:prstGeom prst="rect">
                <a:avLst/>
              </a:prstGeom>
              <a:blipFill rotWithShape="1">
                <a:blip r:embed="rId5"/>
                <a:stretch>
                  <a:fillRect l="-3226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288062" y="1847101"/>
                <a:ext cx="373313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effectLst/>
                  </a:rPr>
                  <a:t>(2)     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2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𝑥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+5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𝑦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=101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8062" y="1847101"/>
                <a:ext cx="3733138" cy="523220"/>
              </a:xfrm>
              <a:prstGeom prst="rect">
                <a:avLst/>
              </a:prstGeom>
              <a:blipFill rotWithShape="1">
                <a:blip r:embed="rId6"/>
                <a:stretch>
                  <a:fillRect l="-3263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1561414" y="2492896"/>
            <a:ext cx="3435289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ravá složená závorka 11"/>
          <p:cNvSpPr/>
          <p:nvPr/>
        </p:nvSpPr>
        <p:spPr>
          <a:xfrm>
            <a:off x="5256892" y="1446097"/>
            <a:ext cx="288032" cy="864096"/>
          </a:xfrm>
          <a:prstGeom prst="righ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39835" y="1647312"/>
            <a:ext cx="2472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Sečteme rovnice</a:t>
            </a:r>
            <a:endParaRPr lang="cs-CZ" sz="24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42282" y="2492896"/>
                <a:ext cx="59231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−2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𝑥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+2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𝑥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−2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𝑦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+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5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𝑦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=−68+101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282" y="2492896"/>
                <a:ext cx="5923160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282348" y="3016116"/>
                <a:ext cx="171925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3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𝑦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=33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2348" y="3016116"/>
                <a:ext cx="1719253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101341" y="3016116"/>
                <a:ext cx="88716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: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3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1341" y="3016116"/>
                <a:ext cx="887166" cy="523220"/>
              </a:xfrm>
              <a:prstGeom prst="rect">
                <a:avLst/>
              </a:prstGeom>
              <a:blipFill rotWithShape="1">
                <a:blip r:embed="rId9"/>
                <a:stretch>
                  <a:fillRect l="-27586" t="-33721" b="-546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475850" y="3506882"/>
                <a:ext cx="156081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𝒚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=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𝟏𝟏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5850" y="3506882"/>
                <a:ext cx="1560812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Zaoblený obdélník 19"/>
          <p:cNvSpPr/>
          <p:nvPr/>
        </p:nvSpPr>
        <p:spPr>
          <a:xfrm>
            <a:off x="211957" y="4149080"/>
            <a:ext cx="8676849" cy="1800200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487649" y="4281542"/>
                <a:ext cx="34963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dirty="0" smtClean="0">
                            <a:latin typeface="Cambria Math"/>
                          </a:rPr>
                          <m:t>1</m:t>
                        </m:r>
                      </m:e>
                      <m:sup>
                        <m:r>
                          <a:rPr lang="cs-CZ" sz="2800" b="0" i="1" dirty="0" smtClean="0">
                            <a:latin typeface="Cambria Math"/>
                          </a:rPr>
                          <m:t>∗</m:t>
                        </m:r>
                      </m:sup>
                    </m:sSup>
                  </m:oMath>
                </a14:m>
                <a:r>
                  <a:rPr lang="cs-CZ" sz="2800" dirty="0" smtClean="0"/>
                  <a:t>)    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  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𝑥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𝑦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=34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7649" y="4281542"/>
                <a:ext cx="3496342" cy="523220"/>
              </a:xfrm>
              <a:prstGeom prst="rect">
                <a:avLst/>
              </a:prstGeom>
              <a:blipFill rotWithShape="1">
                <a:blip r:embed="rId12"/>
                <a:stretch>
                  <a:fillRect l="-3484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759362" y="4823464"/>
                <a:ext cx="226183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𝑥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+11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=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34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9362" y="4823464"/>
                <a:ext cx="2261838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5220577" y="4827626"/>
                <a:ext cx="11448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−11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577" y="4827626"/>
                <a:ext cx="1144865" cy="523220"/>
              </a:xfrm>
              <a:prstGeom prst="rect">
                <a:avLst/>
              </a:prstGeom>
              <a:blipFill rotWithShape="1">
                <a:blip r:embed="rId14"/>
                <a:stretch>
                  <a:fillRect l="-21277" t="-33721" b="-558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565692" y="5327500"/>
                <a:ext cx="147425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𝒙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=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𝟐𝟑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5692" y="5327500"/>
                <a:ext cx="1474250" cy="52322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389618" y="6077892"/>
                <a:ext cx="7907165" cy="5367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Ř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e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š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en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í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m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soustavy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je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uspo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řá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dan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á 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dvojice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: </m:t>
                    </m:r>
                    <m:d>
                      <m:dPr>
                        <m:begChr m:val="["/>
                        <m:endChr m:val="]"/>
                        <m:ctrlPr>
                          <a:rPr lang="cs-CZ" sz="2800" b="0" i="1" dirty="0" smtClean="0">
                            <a:solidFill>
                              <a:srgbClr val="002060"/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/>
                            <a:latin typeface="Cambria Math"/>
                          </a:rPr>
                          <m:t>23;11</m:t>
                        </m:r>
                      </m:e>
                    </m:d>
                  </m:oMath>
                </a14:m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8" y="6077892"/>
                <a:ext cx="7907165" cy="53675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Vývojový diagram: postup 6"/>
          <p:cNvSpPr/>
          <p:nvPr/>
        </p:nvSpPr>
        <p:spPr>
          <a:xfrm>
            <a:off x="1452525" y="1344119"/>
            <a:ext cx="4392488" cy="966074"/>
          </a:xfrm>
          <a:prstGeom prst="flowChart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 výpočet použijeme kombinovanou metodu.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Vývojový diagram: postup 18"/>
              <p:cNvSpPr/>
              <p:nvPr/>
            </p:nvSpPr>
            <p:spPr>
              <a:xfrm>
                <a:off x="2146956" y="4966686"/>
                <a:ext cx="4392488" cy="966074"/>
              </a:xfrm>
              <a:prstGeom prst="flowChartProcess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Vypočítanou hodnotu y dosadíme do rovnice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e>
                      <m:sup>
                        <m:r>
                          <a:rPr lang="cs-CZ" sz="2800" b="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</m:oMath>
                </a14:m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).</a:t>
                </a:r>
                <a:endParaRPr lang="cs-CZ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9" name="Vývojový diagram: postup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6956" y="4966686"/>
                <a:ext cx="4392488" cy="966074"/>
              </a:xfrm>
              <a:prstGeom prst="flowChartProcess">
                <a:avLst/>
              </a:prstGeom>
              <a:blipFill rotWithShape="1">
                <a:blip r:embed="rId17"/>
                <a:stretch>
                  <a:fillRect t="-1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8H1P3Q3A\MC900439851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2520950"/>
            <a:ext cx="1924050" cy="153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36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  <p:bldP spid="10" grpId="0"/>
      <p:bldP spid="12" grpId="0" animBg="1"/>
      <p:bldP spid="13" grpId="0"/>
      <p:bldP spid="14" grpId="0"/>
      <p:bldP spid="15" grpId="0"/>
      <p:bldP spid="16" grpId="0"/>
      <p:bldP spid="17" grpId="0"/>
      <p:bldP spid="21" grpId="0"/>
      <p:bldP spid="22" grpId="0"/>
      <p:bldP spid="23" grpId="0"/>
      <p:bldP spid="24" grpId="0"/>
      <p:bldP spid="25" grpId="0"/>
      <p:bldP spid="7" grpId="0" animBg="1"/>
      <p:bldP spid="7" grpId="1" animBg="1"/>
      <p:bldP spid="19" grpId="0" animBg="1"/>
      <p:bldP spid="1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/>
        </p:nvSpPr>
        <p:spPr>
          <a:xfrm>
            <a:off x="147413" y="0"/>
            <a:ext cx="8741394" cy="6726808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69898" y="29339"/>
            <a:ext cx="81297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Správnost řešení ověříme zkouškou dosazením do textu slovní úlohy.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47413" y="3134710"/>
            <a:ext cx="8700970" cy="1863792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171534" y="965605"/>
            <a:ext cx="8676849" cy="1605443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383736" y="1039917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23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3736" y="1039917"/>
                <a:ext cx="1656184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345308" y="1011018"/>
            <a:ext cx="2852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Počet dvoukorun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67861" y="1524820"/>
            <a:ext cx="272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Počet pětikorun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307711" y="1487687"/>
                <a:ext cx="17943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11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7711" y="1487687"/>
                <a:ext cx="1794325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>
            <a:off x="385873" y="2047828"/>
            <a:ext cx="33225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Počet mincí celkem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3858026" y="2009374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34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8026" y="2009374"/>
                <a:ext cx="1656184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560403" y="3246726"/>
                <a:ext cx="315088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2·23 </m:t>
                      </m:r>
                      <m:r>
                        <m:rPr>
                          <m:sty m:val="p"/>
                        </m:rP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K</m:t>
                      </m:r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č=46</m:t>
                      </m:r>
                      <m:r>
                        <m:rPr>
                          <m:sty m:val="p"/>
                        </m:rP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K</m:t>
                      </m:r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403" y="3246726"/>
                <a:ext cx="3150886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/>
          <p:cNvSpPr txBox="1"/>
          <p:nvPr/>
        </p:nvSpPr>
        <p:spPr>
          <a:xfrm>
            <a:off x="222434" y="3251945"/>
            <a:ext cx="5526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effectLst/>
              </a:rPr>
              <a:t>Finanční částka ve dvoukorunách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45043" y="3804996"/>
            <a:ext cx="5165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Finanční částka </a:t>
            </a:r>
            <a:r>
              <a:rPr lang="cs-CZ" sz="2800" dirty="0" smtClean="0"/>
              <a:t>v </a:t>
            </a:r>
            <a:r>
              <a:rPr lang="cs-CZ" sz="2800" dirty="0" smtClean="0">
                <a:effectLst/>
              </a:rPr>
              <a:t>pětikorunách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5361607" y="3769946"/>
                <a:ext cx="33818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5·11 </m:t>
                      </m:r>
                      <m:r>
                        <m:rPr>
                          <m:sty m:val="p"/>
                        </m:rP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K</m:t>
                      </m:r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č=55 </m:t>
                      </m:r>
                      <m:r>
                        <m:rPr>
                          <m:sty m:val="p"/>
                        </m:rP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K</m:t>
                      </m:r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1607" y="3769946"/>
                <a:ext cx="3381854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221974" y="4362662"/>
            <a:ext cx="3927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Finanční částka </a:t>
            </a:r>
            <a:r>
              <a:rPr lang="cs-CZ" sz="2800" dirty="0" smtClean="0"/>
              <a:t>celkem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4392772" y="4362354"/>
                <a:ext cx="34683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</m:t>
                      </m:r>
                      <m:r>
                        <a:rPr lang="cs-CZ" sz="2800" i="1" dirty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101 </m:t>
                      </m:r>
                      <m:r>
                        <m:rPr>
                          <m:sty m:val="p"/>
                        </m:rP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K</m:t>
                      </m:r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/>
                          <a:latin typeface="Cambria Math"/>
                        </a:rPr>
                        <m:t>č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2772" y="4362354"/>
                <a:ext cx="3468384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4038120" y="2557184"/>
                <a:ext cx="2907264" cy="523220"/>
              </a:xfrm>
              <a:prstGeom prst="rect">
                <a:avLst/>
              </a:prstGeom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23+11=3</m:t>
                    </m:r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4</a:t>
                </a:r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120" y="2557184"/>
                <a:ext cx="2907264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4149652" y="5042295"/>
                <a:ext cx="2795732" cy="523220"/>
              </a:xfrm>
              <a:prstGeom prst="rect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46+55=101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9652" y="5042295"/>
                <a:ext cx="2795732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ovéPole 26"/>
          <p:cNvSpPr txBox="1"/>
          <p:nvPr/>
        </p:nvSpPr>
        <p:spPr>
          <a:xfrm>
            <a:off x="190634" y="2585154"/>
            <a:ext cx="3872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První rovnice soustavy: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90634" y="5042295"/>
            <a:ext cx="40142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Druhá rovnice soustavy: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147413" y="5730694"/>
            <a:ext cx="8700970" cy="931896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31361" y="5935032"/>
            <a:ext cx="8557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/>
              </a:rPr>
              <a:t>Toník má 23 dvoukorun a 11 pětikorun.</a:t>
            </a:r>
            <a:endParaRPr lang="cs-CZ" sz="2800" b="1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pic>
        <p:nvPicPr>
          <p:cNvPr id="9" name="Picture 2" descr="http://home.zcu.cz/~jhrabak/ins/smajlik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737" y="1154664"/>
            <a:ext cx="1796837" cy="122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815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/>
      <p:bldP spid="28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7232" y="2132856"/>
            <a:ext cx="9144000" cy="4577669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73759" y="4797151"/>
            <a:ext cx="8700970" cy="1682787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8871" y="2826882"/>
            <a:ext cx="8676849" cy="1200790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04036" y="53504"/>
            <a:ext cx="8932460" cy="1503288"/>
          </a:xfrm>
          <a:prstGeom prst="roundRect">
            <a:avLst>
              <a:gd name="adj" fmla="val 6887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19497" y="53504"/>
                <a:ext cx="9143999" cy="1728193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spc="-100" dirty="0" smtClean="0">
                    <a:latin typeface="Arial" pitchFamily="34" charset="0"/>
                    <a:cs typeface="Arial" pitchFamily="34" charset="0"/>
                  </a:rPr>
                  <a:t>Př.2) </a:t>
                </a:r>
                <a:r>
                  <a:rPr lang="cs-CZ" sz="2600" spc="-100" dirty="0" smtClean="0">
                    <a:latin typeface="Arial" pitchFamily="34" charset="0"/>
                    <a:cs typeface="Arial" pitchFamily="34" charset="0"/>
                  </a:rPr>
                  <a:t>Zvětšíme-li délku strany AB obdélníku ABCD o </a:t>
                </a:r>
                <a14:m>
                  <m:oMath xmlns:m="http://schemas.openxmlformats.org/officeDocument/2006/math">
                    <m:r>
                      <a:rPr lang="cs-CZ" sz="2600" b="1" i="1" spc="-100" dirty="0" smtClean="0">
                        <a:latin typeface="Cambria Math"/>
                      </a:rPr>
                      <m:t>𝟒</m:t>
                    </m:r>
                    <m:r>
                      <a:rPr lang="cs-CZ" sz="2600" b="1" i="1" spc="-100" dirty="0" smtClean="0">
                        <a:latin typeface="Cambria Math"/>
                      </a:rPr>
                      <m:t> </m:t>
                    </m:r>
                    <m:r>
                      <a:rPr lang="cs-CZ" sz="2600" b="1" i="1" spc="-100" dirty="0" smtClean="0">
                        <a:latin typeface="Cambria Math"/>
                      </a:rPr>
                      <m:t>𝒄𝒎</m:t>
                    </m:r>
                    <m:r>
                      <a:rPr lang="cs-CZ" sz="2600" b="1" i="1" spc="-100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600" spc="-100" dirty="0" smtClean="0">
                    <a:latin typeface="Arial" pitchFamily="34" charset="0"/>
                    <a:cs typeface="Arial" pitchFamily="34" charset="0"/>
                  </a:rPr>
                  <a:t>a délku strany BC o </a:t>
                </a:r>
                <a14:m>
                  <m:oMath xmlns:m="http://schemas.openxmlformats.org/officeDocument/2006/math">
                    <m:r>
                      <a:rPr lang="cs-CZ" sz="2600" b="1" i="1" spc="-100" dirty="0" smtClean="0">
                        <a:latin typeface="Cambria Math"/>
                      </a:rPr>
                      <m:t>𝟏</m:t>
                    </m:r>
                    <m:r>
                      <a:rPr lang="cs-CZ" sz="2600" b="1" i="1" spc="-100" dirty="0" smtClean="0"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600" spc="-100" dirty="0" smtClean="0">
                    <a:latin typeface="Arial" pitchFamily="34" charset="0"/>
                    <a:cs typeface="Arial" pitchFamily="34" charset="0"/>
                  </a:rPr>
                  <a:t>, zvětší se jeho obsah o </a:t>
                </a:r>
                <a14:m>
                  <m:oMath xmlns:m="http://schemas.openxmlformats.org/officeDocument/2006/math">
                    <m:r>
                      <a:rPr lang="cs-CZ" sz="2600" b="1" i="1" spc="-100" dirty="0" smtClean="0">
                        <a:latin typeface="Cambria Math"/>
                      </a:rPr>
                      <m:t>𝟑𝟐</m:t>
                    </m:r>
                    <m:r>
                      <a:rPr lang="cs-CZ" sz="2600" b="1" i="1" spc="-100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2600" b="1" i="1" spc="-100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1" i="1" spc="-100" dirty="0" smtClean="0">
                            <a:latin typeface="Cambria Math"/>
                          </a:rPr>
                          <m:t>𝒄𝒎</m:t>
                        </m:r>
                      </m:e>
                      <m:sup>
                        <m:r>
                          <a:rPr lang="cs-CZ" sz="2600" b="1" i="1" spc="-100" dirty="0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sz="2600" b="0" i="1" spc="-100" dirty="0" smtClean="0">
                        <a:latin typeface="Cambria Math"/>
                      </a:rPr>
                      <m:t>.</m:t>
                    </m:r>
                  </m:oMath>
                </a14:m>
                <a:r>
                  <a:rPr lang="cs-CZ" sz="2600" spc="-100" dirty="0" smtClean="0">
                    <a:latin typeface="Arial" pitchFamily="34" charset="0"/>
                    <a:cs typeface="Arial" pitchFamily="34" charset="0"/>
                  </a:rPr>
                  <a:t> Zmenšíme-li délku strany AB o </a:t>
                </a:r>
                <a14:m>
                  <m:oMath xmlns:m="http://schemas.openxmlformats.org/officeDocument/2006/math">
                    <m:r>
                      <a:rPr lang="cs-CZ" sz="2600" b="1" i="1" spc="-100" dirty="0" smtClean="0">
                        <a:latin typeface="Cambria Math"/>
                      </a:rPr>
                      <m:t>𝟐</m:t>
                    </m:r>
                    <m:r>
                      <a:rPr lang="cs-CZ" sz="2600" b="1" i="1" spc="-100" dirty="0" smtClean="0">
                        <a:latin typeface="Cambria Math"/>
                      </a:rPr>
                      <m:t> </m:t>
                    </m:r>
                    <m:r>
                      <a:rPr lang="cs-CZ" sz="2600" b="1" i="1" spc="-100" dirty="0" smtClean="0"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600" b="1" spc="-100" dirty="0" smtClean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cs-CZ" sz="2600" spc="-100" dirty="0" smtClean="0">
                    <a:latin typeface="Arial" pitchFamily="34" charset="0"/>
                    <a:cs typeface="Arial" pitchFamily="34" charset="0"/>
                  </a:rPr>
                  <a:t>a délku o </a:t>
                </a:r>
                <a14:m>
                  <m:oMath xmlns:m="http://schemas.openxmlformats.org/officeDocument/2006/math">
                    <m:r>
                      <a:rPr lang="cs-CZ" sz="2600" b="1" i="1" spc="-100" dirty="0" smtClean="0">
                        <a:latin typeface="Cambria Math"/>
                      </a:rPr>
                      <m:t>𝟑</m:t>
                    </m:r>
                    <m:r>
                      <a:rPr lang="cs-CZ" sz="2600" b="1" i="1" spc="-100" dirty="0" smtClean="0">
                        <a:latin typeface="Cambria Math"/>
                      </a:rPr>
                      <m:t> </m:t>
                    </m:r>
                    <m:r>
                      <a:rPr lang="cs-CZ" sz="2600" b="1" i="1" spc="-100" dirty="0" smtClean="0"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600" spc="-100" dirty="0" smtClean="0">
                    <a:latin typeface="Arial" pitchFamily="34" charset="0"/>
                    <a:cs typeface="Arial" pitchFamily="34" charset="0"/>
                  </a:rPr>
                  <a:t>, zmenší se obsah obdélníku ABCD o </a:t>
                </a:r>
                <a14:m>
                  <m:oMath xmlns:m="http://schemas.openxmlformats.org/officeDocument/2006/math">
                    <m:r>
                      <a:rPr lang="cs-CZ" sz="2600" b="1" i="1" spc="-100" dirty="0" smtClean="0">
                        <a:latin typeface="Cambria Math"/>
                      </a:rPr>
                      <m:t>𝟐𝟖</m:t>
                    </m:r>
                    <m:r>
                      <a:rPr lang="cs-CZ" sz="2600" b="1" i="1" spc="-100" dirty="0" smtClean="0">
                        <a:latin typeface="Cambria Math"/>
                      </a:rPr>
                      <m:t> </m:t>
                    </m:r>
                    <m:sSup>
                      <m:sSupPr>
                        <m:ctrlPr>
                          <a:rPr lang="cs-CZ" sz="2600" b="1" i="1" spc="-100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600" b="1" i="1" spc="-100" dirty="0" smtClean="0">
                            <a:latin typeface="Cambria Math"/>
                          </a:rPr>
                          <m:t>𝒄𝒎</m:t>
                        </m:r>
                      </m:e>
                      <m:sup>
                        <m:r>
                          <a:rPr lang="cs-CZ" sz="2600" b="1" i="1" spc="-100" dirty="0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sz="2600" b="0" i="1" spc="-100" dirty="0" smtClean="0">
                        <a:latin typeface="Cambria Math"/>
                      </a:rPr>
                      <m:t>.</m:t>
                    </m:r>
                  </m:oMath>
                </a14:m>
                <a:r>
                  <a:rPr lang="cs-CZ" sz="2600" spc="-100" dirty="0" smtClean="0">
                    <a:latin typeface="Arial" pitchFamily="34" charset="0"/>
                    <a:cs typeface="Arial" pitchFamily="34" charset="0"/>
                  </a:rPr>
                  <a:t> Určete délku stran obdélníku ABCD? </a:t>
                </a:r>
                <a:endParaRPr lang="cs-CZ" sz="2600" spc="-1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97" y="53504"/>
                <a:ext cx="9143999" cy="1728193"/>
              </a:xfrm>
              <a:prstGeom prst="rect">
                <a:avLst/>
              </a:prstGeom>
              <a:blipFill rotWithShape="1">
                <a:blip r:embed="rId2"/>
                <a:stretch>
                  <a:fillRect t="-8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260152" y="2204864"/>
            <a:ext cx="14221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accent1">
                    <a:lumMod val="50000"/>
                  </a:schemeClr>
                </a:solidFill>
              </a:rPr>
              <a:t>Řešení:</a:t>
            </a:r>
            <a:endParaRPr lang="cs-CZ" sz="28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217151" y="3386096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7151" y="3386096"/>
                <a:ext cx="1656184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92645" y="2872294"/>
            <a:ext cx="26751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Délka strany AB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5198" y="3386096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Délka strany BC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217151" y="2929802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··········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7151" y="2929802"/>
                <a:ext cx="1656184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557784" y="5024074"/>
                <a:ext cx="73496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𝑎</m:t>
                          </m:r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+4 </m:t>
                          </m:r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</m:d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</m:t>
                      </m:r>
                      <m:d>
                        <m:d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𝑏</m:t>
                          </m:r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+1</m:t>
                          </m:r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</m:d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𝑎𝑏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+32 </m:t>
                      </m:r>
                      <m:sSup>
                        <m:sSup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784" y="5024074"/>
                <a:ext cx="7349688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385080" y="4118848"/>
            <a:ext cx="8054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effectLst/>
              </a:rPr>
              <a:t>Ze zadání vyplývají dvě podmínky, které zapíšeme takto:</a:t>
            </a:r>
            <a:endParaRPr lang="cs-CZ" sz="24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20" name="Vývojový diagram: postup 19"/>
          <p:cNvSpPr/>
          <p:nvPr/>
        </p:nvSpPr>
        <p:spPr>
          <a:xfrm>
            <a:off x="4957648" y="2969985"/>
            <a:ext cx="3821359" cy="966074"/>
          </a:xfrm>
          <a:prstGeom prst="flowChart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 výpočet obsahu obdélníku platí  </a:t>
            </a: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S=</a:t>
            </a:r>
            <a:r>
              <a:rPr lang="cs-CZ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a·b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39552" y="5575655"/>
                <a:ext cx="73496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𝑎</m:t>
                          </m:r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−2 </m:t>
                          </m:r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</m:d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·</m:t>
                      </m:r>
                      <m:d>
                        <m:d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𝑏</m:t>
                          </m:r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−3</m:t>
                          </m:r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</m:d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𝑎𝑏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−28 </m:t>
                      </m:r>
                      <m:sSup>
                        <m:sSup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575655"/>
                <a:ext cx="7349688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spravce\AppData\Local\Microsoft\Windows\Temporary Internet Files\Content.IE5\KFRZHZFF\MC90043245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054" y="4853556"/>
            <a:ext cx="1971675" cy="138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870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  <p:bldP spid="11" grpId="0"/>
      <p:bldP spid="14" grpId="0"/>
      <p:bldP spid="15" grpId="0"/>
      <p:bldP spid="20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11958" y="116632"/>
            <a:ext cx="8676849" cy="6551836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8" name="Zaoblený obdélník 37"/>
          <p:cNvSpPr/>
          <p:nvPr/>
        </p:nvSpPr>
        <p:spPr>
          <a:xfrm>
            <a:off x="430337" y="403772"/>
            <a:ext cx="8240090" cy="6023872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705076" y="541022"/>
                <a:ext cx="4937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     </m:t>
                    </m:r>
                    <m:d>
                      <m:dPr>
                        <m:ctrlP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𝑎</m:t>
                        </m:r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+4</m:t>
                        </m:r>
                      </m:e>
                    </m:d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𝑏</m:t>
                        </m:r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+1</m:t>
                        </m:r>
                      </m:e>
                    </m:d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+3</m:t>
                    </m:r>
                  </m:oMath>
                </a14:m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2</a:t>
                </a:r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076" y="541022"/>
                <a:ext cx="4937121" cy="523220"/>
              </a:xfrm>
              <a:prstGeom prst="rect">
                <a:avLst/>
              </a:prstGeom>
              <a:blipFill rotWithShape="1">
                <a:blip r:embed="rId2"/>
                <a:stretch>
                  <a:fillRect t="-17442" r="-222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705076" y="1085033"/>
                <a:ext cx="493551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effectLst/>
                  </a:rPr>
                  <a:t>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𝑎</m:t>
                        </m:r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−2</m:t>
                        </m:r>
                      </m:e>
                    </m:d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·</m:t>
                    </m:r>
                    <m:d>
                      <m:dPr>
                        <m:ctrlP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𝑏</m:t>
                        </m:r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>
                              <a:glow rad="63500">
                                <a:schemeClr val="accent3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−3</m:t>
                        </m:r>
                      </m:e>
                    </m:d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−28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076" y="1085033"/>
                <a:ext cx="4935518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876733" y="1718578"/>
            <a:ext cx="5106904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029231" y="1777402"/>
                <a:ext cx="114954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𝑎𝑏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9231" y="1777402"/>
                <a:ext cx="1149545" cy="523220"/>
              </a:xfrm>
              <a:prstGeom prst="rect">
                <a:avLst/>
              </a:prstGeom>
              <a:blipFill rotWithShape="1">
                <a:blip r:embed="rId4"/>
                <a:stretch>
                  <a:fillRect l="-21164" t="-34118" b="-564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Vývojový diagram: postup 6"/>
          <p:cNvSpPr/>
          <p:nvPr/>
        </p:nvSpPr>
        <p:spPr>
          <a:xfrm>
            <a:off x="1763688" y="5253930"/>
            <a:ext cx="4392488" cy="966074"/>
          </a:xfrm>
          <a:prstGeom prst="flowChart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 výpočet použijeme kombinovanou metodu.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719564" y="1746624"/>
                <a:ext cx="490839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  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+4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+4=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+32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564" y="1746624"/>
                <a:ext cx="4908395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719564" y="2269844"/>
                <a:ext cx="502381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effectLst/>
                  </a:rPr>
                  <a:t>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−3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+6=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−28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564" y="2269844"/>
                <a:ext cx="502381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>
            <a:off x="876733" y="2884596"/>
            <a:ext cx="510944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1236773" y="2896008"/>
                <a:ext cx="37031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     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+4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+4=32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773" y="2896008"/>
                <a:ext cx="3703130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1236773" y="3438849"/>
                <a:ext cx="40077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effectLst/>
                  </a:rPr>
                  <a:t> 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−3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+6=−28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773" y="3438849"/>
                <a:ext cx="4007700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Přímá spojnice 29"/>
          <p:cNvCxnSpPr/>
          <p:nvPr/>
        </p:nvCxnSpPr>
        <p:spPr>
          <a:xfrm>
            <a:off x="876733" y="3980134"/>
            <a:ext cx="510944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6029231" y="2261327"/>
                <a:ext cx="114954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𝑎𝑏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9231" y="2261327"/>
                <a:ext cx="1149545" cy="523220"/>
              </a:xfrm>
              <a:prstGeom prst="rect">
                <a:avLst/>
              </a:prstGeom>
              <a:blipFill rotWithShape="1">
                <a:blip r:embed="rId9"/>
                <a:stretch>
                  <a:fillRect l="-21164" t="-33721" b="-558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6029231" y="2884596"/>
                <a:ext cx="94609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−4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9231" y="2884596"/>
                <a:ext cx="946093" cy="523220"/>
              </a:xfrm>
              <a:prstGeom prst="rect">
                <a:avLst/>
              </a:prstGeom>
              <a:blipFill rotWithShape="1">
                <a:blip r:embed="rId10"/>
                <a:stretch>
                  <a:fillRect l="-25806" t="-32558" r="-645" b="-558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6023732" y="3403749"/>
                <a:ext cx="94609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−6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3732" y="3403749"/>
                <a:ext cx="946093" cy="523220"/>
              </a:xfrm>
              <a:prstGeom prst="rect">
                <a:avLst/>
              </a:prstGeom>
              <a:blipFill rotWithShape="1">
                <a:blip r:embed="rId11"/>
                <a:stretch>
                  <a:fillRect l="-25806" t="-32558" r="-645" b="-558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1274331" y="4016714"/>
                <a:ext cx="29456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     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+4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=28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4331" y="4016714"/>
                <a:ext cx="2945678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1274331" y="4559555"/>
                <a:ext cx="325024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effectLst/>
                  </a:rPr>
                  <a:t> 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−3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=−34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4331" y="4559555"/>
                <a:ext cx="3250249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Přímá spojnice 36"/>
          <p:cNvCxnSpPr/>
          <p:nvPr/>
        </p:nvCxnSpPr>
        <p:spPr>
          <a:xfrm>
            <a:off x="914291" y="5100840"/>
            <a:ext cx="510944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:\Users\spravce\AppData\Local\Microsoft\Windows\Temporary Internet Files\Content.IE5\AX2KZEMX\MC900440446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778" y="3901569"/>
            <a:ext cx="1828800" cy="194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09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 animBg="1"/>
      <p:bldP spid="8" grpId="0"/>
      <p:bldP spid="9" grpId="0"/>
      <p:bldP spid="28" grpId="0"/>
      <p:bldP spid="29" grpId="0"/>
      <p:bldP spid="31" grpId="0"/>
      <p:bldP spid="32" grpId="0"/>
      <p:bldP spid="33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11958" y="0"/>
            <a:ext cx="8676849" cy="6726808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276410" y="157211"/>
                <a:ext cx="369793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dirty="0" smtClean="0">
                            <a:latin typeface="Cambria Math"/>
                          </a:rPr>
                          <m:t>1</m:t>
                        </m:r>
                      </m:e>
                      <m:sup>
                        <m:r>
                          <a:rPr lang="cs-CZ" sz="2800" b="0" i="1" dirty="0" smtClean="0">
                            <a:latin typeface="Cambria Math"/>
                          </a:rPr>
                          <m:t>∗</m:t>
                        </m:r>
                      </m:sup>
                    </m:sSup>
                  </m:oMath>
                </a14:m>
                <a:r>
                  <a:rPr lang="cs-CZ" sz="2800" dirty="0" smtClean="0"/>
                  <a:t>)    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  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+4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=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28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6410" y="157211"/>
                <a:ext cx="3697935" cy="523220"/>
              </a:xfrm>
              <a:prstGeom prst="rect">
                <a:avLst/>
              </a:prstGeom>
              <a:blipFill rotWithShape="1">
                <a:blip r:embed="rId2"/>
                <a:stretch>
                  <a:fillRect l="-3295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1269614" y="693333"/>
                <a:ext cx="403815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effectLst/>
                  </a:rPr>
                  <a:t>( 2 )  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−3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a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=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−34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9614" y="693333"/>
                <a:ext cx="4038157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3017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1463355" y="1326878"/>
            <a:ext cx="4872119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380866" y="182463"/>
                <a:ext cx="85914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·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3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0866" y="182463"/>
                <a:ext cx="859146" cy="523220"/>
              </a:xfrm>
              <a:prstGeom prst="rect">
                <a:avLst/>
              </a:prstGeom>
              <a:blipFill rotWithShape="1">
                <a:blip r:embed="rId4"/>
                <a:stretch>
                  <a:fillRect l="-28369" t="-33721" b="-558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292791" y="1354925"/>
                <a:ext cx="367825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(1)   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  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3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+12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=84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2791" y="1354925"/>
                <a:ext cx="3678251" cy="523220"/>
              </a:xfrm>
              <a:prstGeom prst="rect">
                <a:avLst/>
              </a:prstGeom>
              <a:blipFill rotWithShape="1">
                <a:blip r:embed="rId5"/>
                <a:stretch>
                  <a:fillRect l="-3317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288062" y="1847101"/>
                <a:ext cx="391549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effectLst/>
                  </a:rPr>
                  <a:t>(2)    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−3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𝑏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=−34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8062" y="1847101"/>
                <a:ext cx="3915495" cy="523220"/>
              </a:xfrm>
              <a:prstGeom prst="rect">
                <a:avLst/>
              </a:prstGeom>
              <a:blipFill rotWithShape="1">
                <a:blip r:embed="rId6"/>
                <a:stretch>
                  <a:fillRect l="-3110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>
            <a:off x="1561414" y="2492896"/>
            <a:ext cx="3435289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ravá složená závorka 10"/>
          <p:cNvSpPr/>
          <p:nvPr/>
        </p:nvSpPr>
        <p:spPr>
          <a:xfrm>
            <a:off x="5256892" y="1446097"/>
            <a:ext cx="288032" cy="864096"/>
          </a:xfrm>
          <a:prstGeom prst="rightBrac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39835" y="1647312"/>
            <a:ext cx="2472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Sečteme rovnice</a:t>
            </a:r>
            <a:endParaRPr lang="cs-CZ" sz="24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696502" y="2486412"/>
                <a:ext cx="515775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3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𝑎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−3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𝑎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+12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𝑏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−2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𝑏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=8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4−34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6502" y="2486412"/>
                <a:ext cx="5157759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205144" y="3016116"/>
                <a:ext cx="183479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10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𝑏</m:t>
                      </m:r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50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5144" y="3016116"/>
                <a:ext cx="1834798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101341" y="3016116"/>
                <a:ext cx="108593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: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10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1341" y="3016116"/>
                <a:ext cx="1085938" cy="523220"/>
              </a:xfrm>
              <a:prstGeom prst="rect">
                <a:avLst/>
              </a:prstGeom>
              <a:blipFill rotWithShape="1">
                <a:blip r:embed="rId9"/>
                <a:stretch>
                  <a:fillRect l="-22472" t="-33721" b="-546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475850" y="3506882"/>
                <a:ext cx="134601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𝒃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=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𝟓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5850" y="3506882"/>
                <a:ext cx="1346010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Zaoblený obdélník 17"/>
          <p:cNvSpPr/>
          <p:nvPr/>
        </p:nvSpPr>
        <p:spPr>
          <a:xfrm>
            <a:off x="211957" y="4149080"/>
            <a:ext cx="8676849" cy="1800200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337644" y="4271610"/>
                <a:ext cx="357546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dirty="0" smtClean="0">
                            <a:latin typeface="Cambria Math"/>
                          </a:rPr>
                          <m:t>1</m:t>
                        </m:r>
                      </m:e>
                      <m:sup>
                        <m:r>
                          <a:rPr lang="cs-CZ" sz="2800" b="0" i="1" dirty="0" smtClean="0">
                            <a:latin typeface="Cambria Math"/>
                          </a:rPr>
                          <m:t>∗</m:t>
                        </m:r>
                      </m:sup>
                    </m:sSup>
                  </m:oMath>
                </a14:m>
                <a:r>
                  <a:rPr lang="cs-CZ" sz="2800" dirty="0" smtClean="0"/>
                  <a:t>)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       </m:t>
                    </m:r>
                    <m:r>
                      <a:rPr lang="cs-CZ" sz="2800" i="1" dirty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𝑎</m:t>
                    </m:r>
                    <m:r>
                      <a:rPr lang="cs-CZ" sz="2800" i="1" dirty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+4</m:t>
                    </m:r>
                    <m:r>
                      <a:rPr lang="cs-CZ" sz="2800" dirty="0">
                        <a:solidFill>
                          <a:srgbClr val="002060"/>
                        </a:solidFill>
                        <a:effectLst>
                          <a:glow rad="63500">
                            <a:schemeClr val="accent3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·5=28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7644" y="4271610"/>
                <a:ext cx="3575466" cy="523220"/>
              </a:xfrm>
              <a:prstGeom prst="rect">
                <a:avLst/>
              </a:prstGeom>
              <a:blipFill rotWithShape="1">
                <a:blip r:embed="rId11"/>
                <a:stretch>
                  <a:fillRect l="-3407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2686267" y="4823464"/>
                <a:ext cx="26215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𝑎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+20</m:t>
                      </m:r>
                      <m:r>
                        <a:rPr lang="cs-CZ" sz="2800" b="0" i="0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=28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6267" y="4823464"/>
                <a:ext cx="2621504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5220577" y="4794830"/>
                <a:ext cx="114486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228600">
                        <a:schemeClr val="accent5">
                          <a:satMod val="175000"/>
                          <a:alpha val="40000"/>
                        </a:schemeClr>
                      </a:glow>
                    </a:effectLst>
                  </a:rPr>
                  <a:t>/ </a:t>
                </a:r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>
                          <a:glow rad="228600">
                            <a:schemeClr val="accent5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−20</m:t>
                    </m:r>
                  </m:oMath>
                </a14:m>
                <a:endParaRPr lang="cs-CZ" sz="2800" dirty="0">
                  <a:solidFill>
                    <a:srgbClr val="002060"/>
                  </a:solidFill>
                  <a:effectLst>
                    <a:glow rad="228600">
                      <a:schemeClr val="accent5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577" y="4794830"/>
                <a:ext cx="1144865" cy="523220"/>
              </a:xfrm>
              <a:prstGeom prst="rect">
                <a:avLst/>
              </a:prstGeom>
              <a:blipFill rotWithShape="1">
                <a:blip r:embed="rId13"/>
                <a:stretch>
                  <a:fillRect l="-21277" t="-34118" b="-5647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565692" y="5327500"/>
                <a:ext cx="125944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𝒙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 =</m:t>
                      </m:r>
                      <m:r>
                        <a:rPr lang="cs-CZ" sz="2800" b="1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𝟖</m:t>
                      </m:r>
                    </m:oMath>
                  </m:oMathPara>
                </a14:m>
                <a:endParaRPr lang="cs-CZ" sz="2800" b="1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5692" y="5327500"/>
                <a:ext cx="1259447" cy="52322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389618" y="6077892"/>
                <a:ext cx="7509620" cy="5367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Ř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e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š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en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í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m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soustavy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je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uspo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řá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dan</m:t>
                    </m:r>
                    <m: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á </m:t>
                    </m:r>
                    <m:r>
                      <m:rPr>
                        <m:sty m:val="p"/>
                      </m:rPr>
                      <a:rPr lang="cs-CZ" sz="2800" b="0" i="0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dvojice</m:t>
                    </m:r>
                    <m:r>
                      <a:rPr lang="cs-CZ" sz="2800" b="0" i="1" dirty="0" smtClean="0">
                        <a:solidFill>
                          <a:srgbClr val="002060"/>
                        </a:solidFill>
                        <a:effectLst/>
                        <a:latin typeface="Cambria Math"/>
                      </a:rPr>
                      <m:t>: </m:t>
                    </m:r>
                    <m:d>
                      <m:dPr>
                        <m:begChr m:val="["/>
                        <m:endChr m:val="]"/>
                        <m:ctrlPr>
                          <a:rPr lang="cs-CZ" sz="2800" b="0" i="1" dirty="0" smtClean="0">
                            <a:solidFill>
                              <a:srgbClr val="002060"/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dirty="0" smtClean="0">
                            <a:solidFill>
                              <a:srgbClr val="002060"/>
                            </a:solidFill>
                            <a:effectLst/>
                            <a:latin typeface="Cambria Math"/>
                          </a:rPr>
                          <m:t>8;5</m:t>
                        </m:r>
                      </m:e>
                    </m:d>
                  </m:oMath>
                </a14:m>
                <a:r>
                  <a:rPr lang="cs-CZ" sz="2800" dirty="0" smtClean="0">
                    <a:solidFill>
                      <a:srgbClr val="002060"/>
                    </a:solidFill>
                    <a:effectLst>
                      <a:glow rad="63500">
                        <a:schemeClr val="accent3">
                          <a:satMod val="175000"/>
                          <a:alpha val="40000"/>
                        </a:schemeClr>
                      </a:glow>
                    </a:effectLst>
                  </a:rPr>
                  <a:t> </a:t>
                </a:r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8" y="6077892"/>
                <a:ext cx="7509620" cy="53675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Vývojový diagram: postup 16"/>
              <p:cNvSpPr/>
              <p:nvPr/>
            </p:nvSpPr>
            <p:spPr>
              <a:xfrm>
                <a:off x="1561414" y="4844463"/>
                <a:ext cx="4392488" cy="966074"/>
              </a:xfrm>
              <a:prstGeom prst="flowChartProcess">
                <a:avLst/>
              </a:prstGeom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/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Vypočítanou hodnotu 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/>
                      </a:rPr>
                      <m:t>𝒃</m:t>
                    </m:r>
                  </m:oMath>
                </a14:m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 dosadíme do rovnice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e>
                      <m:sup>
                        <m:r>
                          <a:rPr lang="cs-CZ" sz="2800" b="0" i="1" dirty="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∗</m:t>
                        </m:r>
                      </m:sup>
                    </m:sSup>
                  </m:oMath>
                </a14:m>
                <a:r>
                  <a:rPr lang="cs-CZ" sz="28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</a:rPr>
                  <a:t>).</a:t>
                </a:r>
                <a:endParaRPr lang="cs-CZ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7" name="Vývojový diagram: postup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1414" y="4844463"/>
                <a:ext cx="4392488" cy="966074"/>
              </a:xfrm>
              <a:prstGeom prst="flowChartProcess">
                <a:avLst/>
              </a:prstGeom>
              <a:blipFill rotWithShape="1">
                <a:blip r:embed="rId16"/>
                <a:stretch>
                  <a:fillRect t="-11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 descr="C:\Users\spravce\AppData\Local\Microsoft\Windows\Temporary Internet Files\Content.IE5\8H1P3Q3A\MC900440450[2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200" y="2672841"/>
            <a:ext cx="18288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93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  <p:bldP spid="9" grpId="0"/>
      <p:bldP spid="11" grpId="0" animBg="1"/>
      <p:bldP spid="12" grpId="0"/>
      <p:bldP spid="13" grpId="0"/>
      <p:bldP spid="14" grpId="0"/>
      <p:bldP spid="15" grpId="0"/>
      <p:bldP spid="16" grpId="0"/>
      <p:bldP spid="19" grpId="0"/>
      <p:bldP spid="20" grpId="0"/>
      <p:bldP spid="21" grpId="0"/>
      <p:bldP spid="22" grpId="0"/>
      <p:bldP spid="23" grpId="0"/>
      <p:bldP spid="17" grpId="0" animBg="1"/>
      <p:bldP spid="1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97267" y="29340"/>
            <a:ext cx="9144000" cy="6712028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49810" y="1059888"/>
            <a:ext cx="8676849" cy="1577024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43631" y="1951147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𝑏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=5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31" y="1951147"/>
                <a:ext cx="1656184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461690" y="1132905"/>
            <a:ext cx="47243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Obsah původního obdélníku: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46998" y="1490990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𝑎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=8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998" y="1490990"/>
                <a:ext cx="1656184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ovéPole 13"/>
          <p:cNvSpPr txBox="1"/>
          <p:nvPr/>
        </p:nvSpPr>
        <p:spPr>
          <a:xfrm>
            <a:off x="269898" y="29339"/>
            <a:ext cx="81297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Správnost řešení ověříme zkouškou dosazením do textu slovní úlohy.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4231110" y="1588374"/>
                <a:ext cx="29331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𝑆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=8·5 </m:t>
                      </m:r>
                      <m:sSup>
                        <m:sSup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1110" y="1588374"/>
                <a:ext cx="2933178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221183" y="2014210"/>
                <a:ext cx="29331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𝑆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=40 </m:t>
                      </m:r>
                      <m:sSup>
                        <m:sSup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1183" y="2014210"/>
                <a:ext cx="2933178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Zaoblený obdélník 18"/>
          <p:cNvSpPr/>
          <p:nvPr/>
        </p:nvSpPr>
        <p:spPr>
          <a:xfrm>
            <a:off x="249810" y="2596842"/>
            <a:ext cx="8676849" cy="1577024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543631" y="3488101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𝑏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=6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31" y="3488101"/>
                <a:ext cx="1656184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546998" y="3027944"/>
                <a:ext cx="1936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𝑎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=12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998" y="3027944"/>
                <a:ext cx="1936770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231110" y="3125328"/>
                <a:ext cx="29331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𝑆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=12·6 </m:t>
                      </m:r>
                      <m:sSup>
                        <m:sSup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1110" y="3125328"/>
                <a:ext cx="2933178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4200116" y="3536585"/>
                <a:ext cx="29331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𝑆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=72 </m:t>
                      </m:r>
                      <m:sSup>
                        <m:sSup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0116" y="3536585"/>
                <a:ext cx="2933178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Zaoblený obdélník 24"/>
          <p:cNvSpPr/>
          <p:nvPr/>
        </p:nvSpPr>
        <p:spPr>
          <a:xfrm>
            <a:off x="253382" y="4201871"/>
            <a:ext cx="8676849" cy="1577024"/>
          </a:xfrm>
          <a:prstGeom prst="roundRect">
            <a:avLst>
              <a:gd name="adj" fmla="val 1731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47203" y="5093130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𝑏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=2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203" y="5093130"/>
                <a:ext cx="1656184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50570" y="4632973"/>
                <a:ext cx="16561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𝑎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=6 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570" y="4632973"/>
                <a:ext cx="1656184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4234682" y="4730357"/>
                <a:ext cx="29331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𝑆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=6·2 </m:t>
                      </m:r>
                      <m:sSup>
                        <m:sSup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4682" y="4730357"/>
                <a:ext cx="2933178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4255749" y="5096080"/>
                <a:ext cx="29331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𝑆</m:t>
                      </m:r>
                      <m:r>
                        <a:rPr lang="cs-CZ" sz="2800" b="0" i="1" dirty="0" smtClean="0">
                          <a:solidFill>
                            <a:srgbClr val="002060"/>
                          </a:solidFill>
                          <a:effectLst>
                            <a:glow rad="63500">
                              <a:schemeClr val="accent3">
                                <a:satMod val="175000"/>
                                <a:alpha val="40000"/>
                              </a:schemeClr>
                            </a:glow>
                          </a:effectLst>
                          <a:latin typeface="Cambria Math"/>
                        </a:rPr>
                        <m:t>=12 </m:t>
                      </m:r>
                      <m:sSup>
                        <m:sSupPr>
                          <m:ctrlP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𝑐𝑚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rgbClr val="002060"/>
                              </a:solidFill>
                              <a:effectLst>
                                <a:glow rad="63500">
                                  <a:schemeClr val="accent3">
                                    <a:satMod val="175000"/>
                                    <a:alpha val="40000"/>
                                  </a:schemeClr>
                                </a:glow>
                              </a:effectLst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5749" y="5096080"/>
                <a:ext cx="2933178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461690" y="2653094"/>
            <a:ext cx="4878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Obsah zvětšeného obdélníku: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2338" y="4222802"/>
            <a:ext cx="50529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Obsah zmenšeného obdélníku:</a:t>
            </a:r>
            <a:endParaRPr lang="cs-CZ" sz="2800" i="1" dirty="0">
              <a:solidFill>
                <a:srgbClr val="00206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ambria Math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299785" y="5906584"/>
                <a:ext cx="85574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effectLst/>
                  </a:rPr>
                  <a:t> Obdélník ABCD má strany </a:t>
                </a:r>
                <a14:m>
                  <m:oMath xmlns:m="http://schemas.openxmlformats.org/officeDocument/2006/math">
                    <m:r>
                      <a:rPr lang="cs-CZ" sz="2800" b="1" i="1" dirty="0" smtClean="0">
                        <a:effectLst/>
                        <a:latin typeface="Cambria Math"/>
                      </a:rPr>
                      <m:t>𝒂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=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𝟖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 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𝒄𝒎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, 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𝒃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=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𝟓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 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𝒄𝒎</m:t>
                    </m:r>
                    <m:r>
                      <a:rPr lang="cs-CZ" sz="2800" b="1" i="1" dirty="0" smtClean="0">
                        <a:effectLst/>
                        <a:latin typeface="Cambria Math"/>
                      </a:rPr>
                      <m:t>.</m:t>
                    </m:r>
                  </m:oMath>
                </a14:m>
                <a:endParaRPr lang="cs-CZ" sz="2800" b="1" i="1" dirty="0">
                  <a:solidFill>
                    <a:srgbClr val="00206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Cambria Math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785" y="5906584"/>
                <a:ext cx="8557445" cy="523220"/>
              </a:xfrm>
              <a:prstGeom prst="rect">
                <a:avLst/>
              </a:prstGeom>
              <a:blipFill rotWithShape="1">
                <a:blip r:embed="rId14"/>
                <a:stretch>
                  <a:fillRect l="-214"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2" descr="http://home.zcu.cz/~jhrabak/ins/smajlik.gi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162" y="4467693"/>
            <a:ext cx="1650069" cy="112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4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4" grpId="0"/>
      <p:bldP spid="17" grpId="0"/>
      <p:bldP spid="18" grpId="0"/>
      <p:bldP spid="20" grpId="0"/>
      <p:bldP spid="22" grpId="0"/>
      <p:bldP spid="23" grpId="0"/>
      <p:bldP spid="24" grpId="0"/>
      <p:bldP spid="26" grpId="0"/>
      <p:bldP spid="28" grpId="0"/>
      <p:bldP spid="29" grpId="0"/>
      <p:bldP spid="30" grpId="0"/>
      <p:bldP spid="15" grpId="0"/>
      <p:bldP spid="16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2792" y="624537"/>
            <a:ext cx="8913360" cy="1503288"/>
          </a:xfrm>
          <a:prstGeom prst="roundRect">
            <a:avLst>
              <a:gd name="adj" fmla="val 6887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/>
            </p:nvSpPr>
            <p:spPr>
              <a:xfrm>
                <a:off x="197760" y="791968"/>
                <a:ext cx="8678584" cy="1440161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b="1" dirty="0" smtClean="0"/>
                  <a:t>Př.1) </a:t>
                </a:r>
                <a:r>
                  <a:rPr lang="cs-CZ" dirty="0" smtClean="0"/>
                  <a:t>Cena menší fotografie je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</a:rPr>
                      <m:t>𝟓</m:t>
                    </m:r>
                    <m:r>
                      <a:rPr lang="cs-CZ" b="1" i="1" dirty="0" smtClean="0">
                        <a:latin typeface="Cambria Math"/>
                      </a:rPr>
                      <m:t>,</m:t>
                    </m:r>
                    <m:r>
                      <a:rPr lang="cs-CZ" b="1" i="1" dirty="0" smtClean="0">
                        <a:latin typeface="Cambria Math"/>
                      </a:rPr>
                      <m:t>𝟗𝟎</m:t>
                    </m:r>
                  </m:oMath>
                </a14:m>
                <a:r>
                  <a:rPr lang="cs-CZ" dirty="0" smtClean="0"/>
                  <a:t> Kč. Cena větší fotografie je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</a:rPr>
                      <m:t>𝟏𝟐</m:t>
                    </m:r>
                  </m:oMath>
                </a14:m>
                <a:r>
                  <a:rPr lang="cs-CZ" dirty="0" smtClean="0"/>
                  <a:t> Kč. Za 25 fotografií těchto formátů jsme zaplatili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</a:rPr>
                      <m:t>𝟏𝟖𝟒</m:t>
                    </m:r>
                    <m:r>
                      <a:rPr lang="cs-CZ" b="1" i="1" dirty="0" smtClean="0">
                        <a:latin typeface="Cambria Math"/>
                      </a:rPr>
                      <m:t>,</m:t>
                    </m:r>
                    <m:r>
                      <a:rPr lang="cs-CZ" b="1" i="1" dirty="0" smtClean="0">
                        <a:latin typeface="Cambria Math"/>
                      </a:rPr>
                      <m:t>𝟏𝟎</m:t>
                    </m:r>
                  </m:oMath>
                </a14:m>
                <a:r>
                  <a:rPr lang="cs-CZ" dirty="0" smtClean="0"/>
                  <a:t> Kč. Kolik kterých fotografií si objednali?</a:t>
                </a:r>
                <a:endParaRPr lang="cs-CZ" dirty="0" smtClean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60" y="791968"/>
                <a:ext cx="8678584" cy="1440161"/>
              </a:xfrm>
              <a:prstGeom prst="rect">
                <a:avLst/>
              </a:prstGeom>
              <a:blipFill rotWithShape="1">
                <a:blip r:embed="rId2"/>
                <a:stretch>
                  <a:fillRect l="-1053" t="-3390" r="-11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aoblený obdélník 5"/>
          <p:cNvSpPr/>
          <p:nvPr/>
        </p:nvSpPr>
        <p:spPr>
          <a:xfrm>
            <a:off x="123136" y="53505"/>
            <a:ext cx="8913360" cy="567184"/>
          </a:xfrm>
          <a:prstGeom prst="roundRect">
            <a:avLst>
              <a:gd name="adj" fmla="val 6887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467544" y="116631"/>
            <a:ext cx="7465630" cy="64807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1" dirty="0" smtClean="0"/>
              <a:t>Příklady pro samostatné procvičení: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02448" y="2675328"/>
            <a:ext cx="8913360" cy="1498274"/>
          </a:xfrm>
          <a:prstGeom prst="roundRect">
            <a:avLst>
              <a:gd name="adj" fmla="val 6887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197760" y="2791160"/>
            <a:ext cx="8678584" cy="126660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/>
              <a:t>Př.2) </a:t>
            </a:r>
            <a:r>
              <a:rPr lang="cs-CZ" dirty="0" smtClean="0"/>
              <a:t>Ze dvou druhů kouření v ceně 200 Kč a 260 Kč za 1kg se má připravit 30 kg směsi v ceně 210 Kč za 1 kg. Kolik kg každého druhu koření je třeba smíchat?</a:t>
            </a: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12792" y="4691894"/>
            <a:ext cx="8913360" cy="1615376"/>
          </a:xfrm>
          <a:prstGeom prst="roundRect">
            <a:avLst>
              <a:gd name="adj" fmla="val 6887"/>
            </a:avLst>
          </a:prstGeom>
          <a:gradFill>
            <a:gsLst>
              <a:gs pos="0">
                <a:srgbClr val="FBEAC7"/>
              </a:gs>
              <a:gs pos="58000">
                <a:srgbClr val="FACD8A"/>
              </a:gs>
              <a:gs pos="0">
                <a:srgbClr val="FEE7F2"/>
              </a:gs>
              <a:gs pos="0">
                <a:srgbClr val="FAC77D"/>
              </a:gs>
              <a:gs pos="100000">
                <a:srgbClr val="FBA97D"/>
              </a:gs>
              <a:gs pos="100000">
                <a:srgbClr val="FBD49C"/>
              </a:gs>
              <a:gs pos="100000">
                <a:srgbClr val="FEE7F2"/>
              </a:gs>
            </a:gsLst>
            <a:lin ang="5400000" scaled="0"/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323528" y="4872123"/>
            <a:ext cx="8692280" cy="143514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/>
              <a:t>Př.3) </a:t>
            </a:r>
            <a:r>
              <a:rPr lang="cs-CZ" dirty="0" smtClean="0"/>
              <a:t>Na délce 172 metrů bylo položeno vodovodní potrubí. Bylo položeno 23 trubek, které měly délku 470 cm a 825 cm. Kolik trubek každého druhu bylo použito?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Vývojový diagram: postup 17"/>
              <p:cNvSpPr/>
              <p:nvPr/>
            </p:nvSpPr>
            <p:spPr>
              <a:xfrm>
                <a:off x="112792" y="2071653"/>
                <a:ext cx="8913360" cy="570363"/>
              </a:xfrm>
              <a:prstGeom prst="flowChartProcess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 w="50800">
                <a:solidFill>
                  <a:schemeClr val="bg1">
                    <a:lumMod val="75000"/>
                  </a:schemeClr>
                </a:solidFill>
              </a:ln>
              <a:scene3d>
                <a:camera prst="orthographicFront"/>
                <a:lightRig rig="glow" dir="t"/>
              </a:scene3d>
              <a:sp3d>
                <a:bevelT w="215900" h="2032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sz="2800" dirty="0" smtClean="0">
                    <a:solidFill>
                      <a:srgbClr val="FFFF00"/>
                    </a:solidFill>
                  </a:rPr>
                  <a:t>Řešení: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Men</m:t>
                    </m:r>
                    <m: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ší</m:t>
                    </m:r>
                    <m:r>
                      <m:rPr>
                        <m:sty m:val="p"/>
                      </m:rP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ch</m:t>
                    </m:r>
                    <m: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fografi</m:t>
                    </m:r>
                    <m: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í </m:t>
                    </m:r>
                    <m:r>
                      <m:rPr>
                        <m:sty m:val="p"/>
                      </m:rP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bylo</m:t>
                    </m:r>
                    <m: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 19 </m:t>
                    </m:r>
                    <m:r>
                      <m:rPr>
                        <m:sty m:val="p"/>
                      </m:rP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a</m:t>
                    </m:r>
                    <m: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v</m:t>
                    </m:r>
                    <m: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ě</m:t>
                    </m:r>
                    <m:r>
                      <m:rPr>
                        <m:sty m:val="p"/>
                      </m:rP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t</m:t>
                    </m:r>
                    <m: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ší</m:t>
                    </m:r>
                    <m:r>
                      <m:rPr>
                        <m:sty m:val="p"/>
                      </m:rP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ch</m:t>
                    </m:r>
                    <m:r>
                      <a:rPr lang="cs-CZ" sz="2800" b="0" i="0" smtClean="0">
                        <a:solidFill>
                          <a:srgbClr val="FFFF00"/>
                        </a:solidFill>
                        <a:latin typeface="Cambria Math"/>
                      </a:rPr>
                      <m:t> 6.</m:t>
                    </m:r>
                  </m:oMath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8" name="Vývojový diagram: postup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92" y="2071653"/>
                <a:ext cx="8913360" cy="570363"/>
              </a:xfrm>
              <a:prstGeom prst="flowChartProcess">
                <a:avLst/>
              </a:prstGeom>
              <a:blipFill rotWithShape="1">
                <a:blip r:embed="rId3"/>
                <a:stretch>
                  <a:fillRect l="-949" b="-16822"/>
                </a:stretch>
              </a:blipFill>
              <a:ln w="50800">
                <a:solidFill>
                  <a:schemeClr val="bg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Vývojový diagram: postup 18"/>
              <p:cNvSpPr/>
              <p:nvPr/>
            </p:nvSpPr>
            <p:spPr>
              <a:xfrm>
                <a:off x="112792" y="4157330"/>
                <a:ext cx="8913360" cy="570363"/>
              </a:xfrm>
              <a:prstGeom prst="flowChartProcess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 w="50800">
                <a:solidFill>
                  <a:schemeClr val="bg1">
                    <a:lumMod val="75000"/>
                  </a:schemeClr>
                </a:solidFill>
              </a:ln>
              <a:scene3d>
                <a:camera prst="orthographicFront"/>
                <a:lightRig rig="glow" dir="t"/>
              </a:scene3d>
              <a:sp3d>
                <a:bevelT w="215900" h="2032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sz="2400" dirty="0" smtClean="0">
                    <a:solidFill>
                      <a:srgbClr val="FFFF00"/>
                    </a:solidFill>
                  </a:rPr>
                  <a:t>Řešení: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25 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𝑘𝑔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𝑘𝑜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ř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𝑒𝑛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í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𝑧𝑎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 200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𝐾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č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𝑎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 5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𝑘𝑔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𝑘𝑜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ř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𝑒𝑛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í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𝑧𝑎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 260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𝐾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č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𝑧𝑎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 1 </m:t>
                    </m:r>
                    <m:r>
                      <a:rPr lang="cs-CZ" sz="2400" b="0" i="1" smtClean="0">
                        <a:solidFill>
                          <a:srgbClr val="FFFF00"/>
                        </a:solidFill>
                        <a:latin typeface="Cambria Math"/>
                      </a:rPr>
                      <m:t>𝑘𝑔</m:t>
                    </m:r>
                  </m:oMath>
                </a14:m>
                <a:endParaRPr lang="cs-CZ" sz="24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19" name="Vývojový diagram: postup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92" y="4157330"/>
                <a:ext cx="8913360" cy="570363"/>
              </a:xfrm>
              <a:prstGeom prst="flowChartProcess">
                <a:avLst/>
              </a:prstGeom>
              <a:blipFill rotWithShape="1">
                <a:blip r:embed="rId4"/>
                <a:stretch>
                  <a:fillRect l="-610" b="-6542"/>
                </a:stretch>
              </a:blipFill>
              <a:ln w="50800">
                <a:solidFill>
                  <a:schemeClr val="bg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Vývojový diagram: postup 19"/>
              <p:cNvSpPr/>
              <p:nvPr/>
            </p:nvSpPr>
            <p:spPr>
              <a:xfrm>
                <a:off x="141888" y="6190168"/>
                <a:ext cx="8913360" cy="570363"/>
              </a:xfrm>
              <a:prstGeom prst="flowChartProcess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 w="50800">
                <a:solidFill>
                  <a:schemeClr val="bg1">
                    <a:lumMod val="75000"/>
                  </a:schemeClr>
                </a:solidFill>
              </a:ln>
              <a:scene3d>
                <a:camera prst="orthographicFront"/>
                <a:lightRig rig="glow" dir="t"/>
              </a:scene3d>
              <a:sp3d>
                <a:bevelT w="215900" h="2032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sz="2800" dirty="0" smtClean="0">
                    <a:solidFill>
                      <a:srgbClr val="FFFF00"/>
                    </a:solidFill>
                  </a:rPr>
                  <a:t>Řešení: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𝑃𝑜𝑢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ž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𝑖𝑙𝑖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 18 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𝑑𝑒𝑙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ší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𝑐h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𝑎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 5 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𝑘𝑟𝑎𝑡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ší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𝑐h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 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𝑡𝑟𝑢𝑏𝑒𝑘</m:t>
                    </m:r>
                    <m:r>
                      <a:rPr lang="cs-CZ" sz="2800" b="0" i="1" smtClean="0">
                        <a:solidFill>
                          <a:srgbClr val="FFFF00"/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cs-CZ" sz="2800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20" name="Vývojový diagram: postup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888" y="6190168"/>
                <a:ext cx="8913360" cy="570363"/>
              </a:xfrm>
              <a:prstGeom prst="flowChartProcess">
                <a:avLst/>
              </a:prstGeom>
              <a:blipFill rotWithShape="1">
                <a:blip r:embed="rId5"/>
                <a:stretch>
                  <a:fillRect l="-949" b="-16822"/>
                </a:stretch>
              </a:blipFill>
              <a:ln w="50800">
                <a:solidFill>
                  <a:schemeClr val="bg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" descr="http://home.zcu.cz/~jhrabak/ins/smajlik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619" y="5745033"/>
            <a:ext cx="1303381" cy="89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699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1" grpId="0"/>
      <p:bldP spid="15" grpId="0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369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0" y="1228110"/>
            <a:ext cx="888612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9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2001, ISBN 80-7230-109-8.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HORÁČEK, Rudolf a kol. </a:t>
            </a:r>
            <a:r>
              <a:rPr lang="cs-CZ" sz="1100" i="1" dirty="0"/>
              <a:t>Matematika pro 9. ročník Algebra</a:t>
            </a:r>
            <a:r>
              <a:rPr lang="cs-CZ" sz="1100" dirty="0"/>
              <a:t>. Praha: Kvarta, 2000, ISBN 80-86326-10-1.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920</TotalTime>
  <Words>1127</Words>
  <Application>Microsoft Office PowerPoint</Application>
  <PresentationFormat>Předvádění na obrazovce (4:3)</PresentationFormat>
  <Paragraphs>146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160</cp:revision>
  <dcterms:created xsi:type="dcterms:W3CDTF">2012-04-23T18:25:05Z</dcterms:created>
  <dcterms:modified xsi:type="dcterms:W3CDTF">2013-10-03T15:41:10Z</dcterms:modified>
</cp:coreProperties>
</file>