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5" r:id="rId2"/>
    <p:sldId id="269" r:id="rId3"/>
    <p:sldId id="305" r:id="rId4"/>
    <p:sldId id="308" r:id="rId5"/>
    <p:sldId id="309" r:id="rId6"/>
    <p:sldId id="306" r:id="rId7"/>
    <p:sldId id="307" r:id="rId8"/>
    <p:sldId id="310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40" y="-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7" Type="http://schemas.openxmlformats.org/officeDocument/2006/relationships/image" Target="../media/image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4.JPG"/><Relationship Id="rId9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VY_32_INOVACE_08_02_M9_Hanak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581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 projektu</a:t>
            </a:r>
            <a:r>
              <a:rPr lang="cs-CZ" sz="16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16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Škola hrou</a:t>
            </a: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8587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Pojem 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80716" y="120571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80715" y="1345952"/>
            <a:ext cx="8209207" cy="5112568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707904" y="-2"/>
            <a:ext cx="285908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694182" y="1489968"/>
            <a:ext cx="769424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Hodina zavádí pojem funkce. Na řešených příkladech jsou ukázány různé možnosti zadání funkcí.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24744"/>
            <a:ext cx="8855717" cy="561662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511" y="116632"/>
            <a:ext cx="8855717" cy="85041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171928" y="116632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Zapamatujte si!!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78025" y="1307093"/>
            <a:ext cx="8246876" cy="157869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487994" y="1451109"/>
                <a:ext cx="7954923" cy="143468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Funkce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je předpis, který každému prvku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z dané množiny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𝐷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přiřazuje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právě jedno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reálné číslo y z množiny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𝐻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994" y="1451109"/>
                <a:ext cx="7954923" cy="1434682"/>
              </a:xfrm>
              <a:prstGeom prst="rect">
                <a:avLst/>
              </a:prstGeom>
              <a:blipFill rotWithShape="1">
                <a:blip r:embed="rId2"/>
                <a:stretch>
                  <a:fillRect l="-1533" t="-4255" r="-1609" b="-7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395534" y="3004999"/>
            <a:ext cx="8246876" cy="88837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505505" y="3127383"/>
                <a:ext cx="8136905" cy="64370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Množina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𝐷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se nazývá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definiční obor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funkce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505" y="3127383"/>
                <a:ext cx="8136905" cy="643701"/>
              </a:xfrm>
              <a:prstGeom prst="rect">
                <a:avLst/>
              </a:prstGeom>
              <a:blipFill rotWithShape="1">
                <a:blip r:embed="rId4"/>
                <a:stretch>
                  <a:fillRect l="-1573" t="-9434" r="-899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378022" y="4049742"/>
            <a:ext cx="8246876" cy="88837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487993" y="4172126"/>
                <a:ext cx="8136905" cy="64370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Množina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𝐻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se nazývá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obor hodnot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funkce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993" y="4172126"/>
                <a:ext cx="8136905" cy="643701"/>
              </a:xfrm>
              <a:prstGeom prst="rect">
                <a:avLst/>
              </a:prstGeom>
              <a:blipFill rotWithShape="1">
                <a:blip r:embed="rId5"/>
                <a:stretch>
                  <a:fillRect l="-1498" t="-9434" b="-66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378023" y="5205410"/>
            <a:ext cx="5798602" cy="124543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87994" y="5327794"/>
                <a:ext cx="5688631" cy="86786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se nazývá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nezávisle proměnná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se nazývá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závisle proměnná</a:t>
                </a: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994" y="5327794"/>
                <a:ext cx="5688631" cy="867869"/>
              </a:xfrm>
              <a:prstGeom prst="rect">
                <a:avLst/>
              </a:prstGeom>
              <a:blipFill rotWithShape="1">
                <a:blip r:embed="rId6"/>
                <a:stretch>
                  <a:fillRect t="-7042" r="-107" b="-288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AX2KZEMX\MC900440428[3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73" y="4814652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41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1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6098" y="836712"/>
            <a:ext cx="8855717" cy="597666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305325" y="2395070"/>
            <a:ext cx="8595860" cy="211405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2717155" y="2395070"/>
            <a:ext cx="6184030" cy="2114050"/>
          </a:xfrm>
          <a:prstGeom prst="roundRect">
            <a:avLst>
              <a:gd name="adj" fmla="val 4497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1" y="116632"/>
            <a:ext cx="8855717" cy="72008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88883" y="188640"/>
            <a:ext cx="5863301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Funkce může být zadaná: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4611" y="1019061"/>
            <a:ext cx="8556574" cy="1257811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54581" y="1163077"/>
            <a:ext cx="2283805" cy="64533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1.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Tabulkou</a:t>
            </a: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72091" y="2517455"/>
            <a:ext cx="2083685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2.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Grafem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307557" y="4619895"/>
            <a:ext cx="8593628" cy="734489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350238" y="4742279"/>
            <a:ext cx="1867491" cy="399575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Rovnicí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305325" y="5481372"/>
            <a:ext cx="8604087" cy="118798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05325" y="5614718"/>
            <a:ext cx="4823661" cy="525688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4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Výčtem funkčních hodnot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445704316"/>
                  </p:ext>
                </p:extLst>
              </p:nvPr>
            </p:nvGraphicFramePr>
            <p:xfrm>
              <a:off x="3602482" y="1206023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-3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b="1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7" name="Tabulka 1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445704316"/>
                  </p:ext>
                </p:extLst>
              </p:nvPr>
            </p:nvGraphicFramePr>
            <p:xfrm>
              <a:off x="3602482" y="1206023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94" t="-9333" r="-500000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-3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794" t="-109333" r="-500000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011013" y="5618232"/>
                <a:ext cx="3890172" cy="92906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Je-li</a:t>
                </a:r>
                <a14:m>
                  <m:oMath xmlns:m="http://schemas.openxmlformats.org/officeDocument/2006/math">
                    <m:r>
                      <a:rPr lang="cs-CZ" sz="26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)=3</m:t>
                    </m:r>
                  </m:oMath>
                </a14:m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</a:t>
                </a:r>
                <a:b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je-li </a:t>
                </a:r>
                <a14:m>
                  <m:oMath xmlns:m="http://schemas.openxmlformats.org/officeDocument/2006/math"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=2</m:t>
                    </m:r>
                  </m:oMath>
                </a14:m>
                <a:r>
                  <a:rPr lang="cs-CZ" sz="26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pak </a:t>
                </a:r>
                <a14:m>
                  <m:oMath xmlns:m="http://schemas.openxmlformats.org/officeDocument/2006/math"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6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)=6</m:t>
                    </m:r>
                    <m:r>
                      <a:rPr lang="cs-CZ" sz="26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1013" y="5618232"/>
                <a:ext cx="3890172" cy="929067"/>
              </a:xfrm>
              <a:prstGeom prst="rect">
                <a:avLst/>
              </a:prstGeom>
              <a:blipFill rotWithShape="1">
                <a:blip r:embed="rId3"/>
                <a:stretch>
                  <a:fillRect l="-2665" t="-5921" r="-1254"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153832" y="4677322"/>
                <a:ext cx="5243623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=4·</m:t>
                    </m:r>
                    <m:r>
                      <a:rPr lang="cs-CZ" sz="26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 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d>
                      <m:dPr>
                        <m:begChr m:val="{"/>
                        <m:endChr m:val="}"/>
                        <m:ctrlPr>
                          <a:rPr lang="cs-CZ" sz="26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6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−1;0;1;2;6;8</m:t>
                        </m:r>
                      </m:e>
                    </m:d>
                  </m:oMath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53832" y="4677322"/>
                <a:ext cx="5243623" cy="561772"/>
              </a:xfrm>
              <a:prstGeom prst="rect">
                <a:avLst/>
              </a:prstGeom>
              <a:blipFill rotWithShape="1">
                <a:blip r:embed="rId4"/>
                <a:stretch>
                  <a:fillRect t="-9783" b="-141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se šipkou 20"/>
          <p:cNvCxnSpPr/>
          <p:nvPr/>
        </p:nvCxnSpPr>
        <p:spPr>
          <a:xfrm>
            <a:off x="3325872" y="3830682"/>
            <a:ext cx="4028456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4355976" y="2575898"/>
            <a:ext cx="0" cy="175239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Volný tvar 24"/>
          <p:cNvSpPr/>
          <p:nvPr/>
        </p:nvSpPr>
        <p:spPr>
          <a:xfrm>
            <a:off x="3749401" y="2975814"/>
            <a:ext cx="2525486" cy="1213591"/>
          </a:xfrm>
          <a:custGeom>
            <a:avLst/>
            <a:gdLst>
              <a:gd name="connsiteX0" fmla="*/ 0 w 2525486"/>
              <a:gd name="connsiteY0" fmla="*/ 1045029 h 1213591"/>
              <a:gd name="connsiteX1" fmla="*/ 435429 w 2525486"/>
              <a:gd name="connsiteY1" fmla="*/ 304800 h 1213591"/>
              <a:gd name="connsiteX2" fmla="*/ 1055914 w 2525486"/>
              <a:gd name="connsiteY2" fmla="*/ 1175658 h 1213591"/>
              <a:gd name="connsiteX3" fmla="*/ 1589314 w 2525486"/>
              <a:gd name="connsiteY3" fmla="*/ 468086 h 1213591"/>
              <a:gd name="connsiteX4" fmla="*/ 2013857 w 2525486"/>
              <a:gd name="connsiteY4" fmla="*/ 1208315 h 1213591"/>
              <a:gd name="connsiteX5" fmla="*/ 2525486 w 2525486"/>
              <a:gd name="connsiteY5" fmla="*/ 0 h 1213591"/>
              <a:gd name="connsiteX6" fmla="*/ 2525486 w 2525486"/>
              <a:gd name="connsiteY6" fmla="*/ 0 h 1213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25486" h="1213591">
                <a:moveTo>
                  <a:pt x="0" y="1045029"/>
                </a:moveTo>
                <a:cubicBezTo>
                  <a:pt x="129721" y="664028"/>
                  <a:pt x="259443" y="283028"/>
                  <a:pt x="435429" y="304800"/>
                </a:cubicBezTo>
                <a:cubicBezTo>
                  <a:pt x="611415" y="326571"/>
                  <a:pt x="863600" y="1148444"/>
                  <a:pt x="1055914" y="1175658"/>
                </a:cubicBezTo>
                <a:cubicBezTo>
                  <a:pt x="1248228" y="1202872"/>
                  <a:pt x="1429657" y="462643"/>
                  <a:pt x="1589314" y="468086"/>
                </a:cubicBezTo>
                <a:cubicBezTo>
                  <a:pt x="1748971" y="473529"/>
                  <a:pt x="1857828" y="1286329"/>
                  <a:pt x="2013857" y="1208315"/>
                </a:cubicBezTo>
                <a:cubicBezTo>
                  <a:pt x="2169886" y="1130301"/>
                  <a:pt x="2525486" y="0"/>
                  <a:pt x="2525486" y="0"/>
                </a:cubicBezTo>
                <a:lnTo>
                  <a:pt x="2525486" y="0"/>
                </a:ln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902239" y="252795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2239" y="2527953"/>
                <a:ext cx="453737" cy="5617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7354328" y="366031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54328" y="3660313"/>
                <a:ext cx="453737" cy="5617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6274887" y="2760920"/>
                <a:ext cx="1533178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(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74887" y="2760920"/>
                <a:ext cx="1533178" cy="561772"/>
              </a:xfrm>
              <a:prstGeom prst="rect">
                <a:avLst/>
              </a:prstGeom>
              <a:blipFill rotWithShape="1">
                <a:blip r:embed="rId7"/>
                <a:stretch>
                  <a:fillRect l="-7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5284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1" grpId="0"/>
      <p:bldP spid="13" grpId="0"/>
      <p:bldP spid="15" grpId="0"/>
      <p:bldP spid="18" grpId="0"/>
      <p:bldP spid="19" grpId="0"/>
      <p:bldP spid="25" grpId="0" animBg="1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980729"/>
            <a:ext cx="9144000" cy="5834762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235642" y="1126615"/>
            <a:ext cx="8728846" cy="133288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238345" y="2541768"/>
            <a:ext cx="8726143" cy="133288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238345" y="3935525"/>
            <a:ext cx="8726143" cy="133288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235640" y="5334127"/>
            <a:ext cx="8728848" cy="133288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87413" y="1531445"/>
            <a:ext cx="1728192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j</a:t>
            </a:r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e funkce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" y="116632"/>
            <a:ext cx="9035228" cy="72008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88883" y="188640"/>
            <a:ext cx="8675605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Př.1) Která tabulka vyjadřuje funkci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?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390689277"/>
                  </p:ext>
                </p:extLst>
              </p:nvPr>
            </p:nvGraphicFramePr>
            <p:xfrm>
              <a:off x="1763688" y="1325690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6" name="Tabulka 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390689277"/>
                  </p:ext>
                </p:extLst>
              </p:nvPr>
            </p:nvGraphicFramePr>
            <p:xfrm>
              <a:off x="1763688" y="1325690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7" name="Tabulka 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053807592"/>
                  </p:ext>
                </p:extLst>
              </p:nvPr>
            </p:nvGraphicFramePr>
            <p:xfrm>
              <a:off x="1763688" y="4166134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7" name="Tabulka 6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4053807592"/>
                  </p:ext>
                </p:extLst>
              </p:nvPr>
            </p:nvGraphicFramePr>
            <p:xfrm>
              <a:off x="1763688" y="4166134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2976554"/>
                  </p:ext>
                </p:extLst>
              </p:nvPr>
            </p:nvGraphicFramePr>
            <p:xfrm>
              <a:off x="1763688" y="5561007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72976554"/>
                  </p:ext>
                </p:extLst>
              </p:nvPr>
            </p:nvGraphicFramePr>
            <p:xfrm>
              <a:off x="1763688" y="5561007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9" name="Tabulka 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509686791"/>
                  </p:ext>
                </p:extLst>
              </p:nvPr>
            </p:nvGraphicFramePr>
            <p:xfrm>
              <a:off x="1763688" y="2751008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9" name="Tabulka 8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509686791"/>
                  </p:ext>
                </p:extLst>
              </p:nvPr>
            </p:nvGraphicFramePr>
            <p:xfrm>
              <a:off x="1763688" y="2751008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0" name="Zástupný symbol pro obsah 2"/>
          <p:cNvSpPr>
            <a:spLocks noGrp="1"/>
          </p:cNvSpPr>
          <p:nvPr/>
        </p:nvSpPr>
        <p:spPr>
          <a:xfrm>
            <a:off x="467544" y="1412776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68625" y="2852936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67542" y="4326212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68625" y="5561007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54554" y="2903872"/>
            <a:ext cx="1728192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j</a:t>
            </a:r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e funkce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87413" y="4124911"/>
            <a:ext cx="1728192" cy="95410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není funkce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5532806"/>
            <a:ext cx="1728192" cy="95410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není funkce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884368" y="89079"/>
            <a:ext cx="1201105" cy="1174403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0617" y="226790"/>
            <a:ext cx="898826" cy="883206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8020617" y="982593"/>
            <a:ext cx="8430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Obr</a:t>
            </a:r>
            <a:r>
              <a:rPr lang="en-US" sz="1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r>
              <a:rPr lang="cs-CZ" sz="1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</a:p>
        </p:txBody>
      </p:sp>
      <p:sp>
        <p:nvSpPr>
          <p:cNvPr id="24" name="Ovál 23"/>
          <p:cNvSpPr/>
          <p:nvPr/>
        </p:nvSpPr>
        <p:spPr>
          <a:xfrm>
            <a:off x="3275856" y="4124911"/>
            <a:ext cx="1512168" cy="477054"/>
          </a:xfrm>
          <a:prstGeom prst="ellipse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015655" y="5532806"/>
            <a:ext cx="1512168" cy="477054"/>
          </a:xfrm>
          <a:prstGeom prst="ellipse">
            <a:avLst/>
          </a:prstGeom>
          <a:noFill/>
          <a:ln w="539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68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10" grpId="0"/>
      <p:bldP spid="11" grpId="0"/>
      <p:bldP spid="12" grpId="0"/>
      <p:bldP spid="13" grpId="0"/>
      <p:bldP spid="18" grpId="0" animBg="1"/>
      <p:bldP spid="19" grpId="0" animBg="1"/>
      <p:bldP spid="20" grpId="0" animBg="1"/>
      <p:bldP spid="21" grpId="0" animBg="1"/>
      <p:bldP spid="23" grpId="0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Zaoblený obdélník 25"/>
          <p:cNvSpPr/>
          <p:nvPr/>
        </p:nvSpPr>
        <p:spPr>
          <a:xfrm>
            <a:off x="1" y="116632"/>
            <a:ext cx="9035228" cy="72008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179812" y="188640"/>
            <a:ext cx="8675605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Př.2) Který z uvedených grafů je grafem funkce?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0" y="980729"/>
            <a:ext cx="9144000" cy="5834762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234679" y="1143612"/>
            <a:ext cx="4282936" cy="2478745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401786" y="1263209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7923023" y="0"/>
            <a:ext cx="1201105" cy="1174403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9272" y="137711"/>
            <a:ext cx="898826" cy="883206"/>
          </a:xfrm>
          <a:prstGeom prst="rect">
            <a:avLst/>
          </a:prstGeom>
        </p:spPr>
      </p:pic>
      <p:cxnSp>
        <p:nvCxnSpPr>
          <p:cNvPr id="51" name="Přímá spojnice se šipkou 50"/>
          <p:cNvCxnSpPr/>
          <p:nvPr/>
        </p:nvCxnSpPr>
        <p:spPr>
          <a:xfrm>
            <a:off x="454394" y="2766253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V="1">
            <a:off x="1484498" y="1511469"/>
            <a:ext cx="0" cy="175239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Volný tvar 52"/>
          <p:cNvSpPr/>
          <p:nvPr/>
        </p:nvSpPr>
        <p:spPr>
          <a:xfrm>
            <a:off x="877923" y="1911385"/>
            <a:ext cx="2525486" cy="1213591"/>
          </a:xfrm>
          <a:custGeom>
            <a:avLst/>
            <a:gdLst>
              <a:gd name="connsiteX0" fmla="*/ 0 w 2525486"/>
              <a:gd name="connsiteY0" fmla="*/ 1045029 h 1213591"/>
              <a:gd name="connsiteX1" fmla="*/ 435429 w 2525486"/>
              <a:gd name="connsiteY1" fmla="*/ 304800 h 1213591"/>
              <a:gd name="connsiteX2" fmla="*/ 1055914 w 2525486"/>
              <a:gd name="connsiteY2" fmla="*/ 1175658 h 1213591"/>
              <a:gd name="connsiteX3" fmla="*/ 1589314 w 2525486"/>
              <a:gd name="connsiteY3" fmla="*/ 468086 h 1213591"/>
              <a:gd name="connsiteX4" fmla="*/ 2013857 w 2525486"/>
              <a:gd name="connsiteY4" fmla="*/ 1208315 h 1213591"/>
              <a:gd name="connsiteX5" fmla="*/ 2525486 w 2525486"/>
              <a:gd name="connsiteY5" fmla="*/ 0 h 1213591"/>
              <a:gd name="connsiteX6" fmla="*/ 2525486 w 2525486"/>
              <a:gd name="connsiteY6" fmla="*/ 0 h 1213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25486" h="1213591">
                <a:moveTo>
                  <a:pt x="0" y="1045029"/>
                </a:moveTo>
                <a:cubicBezTo>
                  <a:pt x="129721" y="664028"/>
                  <a:pt x="259443" y="283028"/>
                  <a:pt x="435429" y="304800"/>
                </a:cubicBezTo>
                <a:cubicBezTo>
                  <a:pt x="611415" y="326571"/>
                  <a:pt x="863600" y="1148444"/>
                  <a:pt x="1055914" y="1175658"/>
                </a:cubicBezTo>
                <a:cubicBezTo>
                  <a:pt x="1248228" y="1202872"/>
                  <a:pt x="1429657" y="462643"/>
                  <a:pt x="1589314" y="468086"/>
                </a:cubicBezTo>
                <a:cubicBezTo>
                  <a:pt x="1748971" y="473529"/>
                  <a:pt x="1857828" y="1286329"/>
                  <a:pt x="2013857" y="1208315"/>
                </a:cubicBezTo>
                <a:cubicBezTo>
                  <a:pt x="2169886" y="1130301"/>
                  <a:pt x="2525486" y="0"/>
                  <a:pt x="2525486" y="0"/>
                </a:cubicBezTo>
                <a:lnTo>
                  <a:pt x="2525486" y="0"/>
                </a:ln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1531017" y="132776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1017" y="1327765"/>
                <a:ext cx="453737" cy="5617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3607909" y="2799755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7909" y="2799755"/>
                <a:ext cx="453737" cy="59140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6" name="Zaoblený obdélník 65"/>
          <p:cNvSpPr/>
          <p:nvPr/>
        </p:nvSpPr>
        <p:spPr>
          <a:xfrm>
            <a:off x="4716017" y="1143613"/>
            <a:ext cx="4282936" cy="247874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68" name="Přímá spojnice se šipkou 67"/>
          <p:cNvCxnSpPr/>
          <p:nvPr/>
        </p:nvCxnSpPr>
        <p:spPr>
          <a:xfrm>
            <a:off x="5019740" y="2766254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/>
          <p:nvPr/>
        </p:nvCxnSpPr>
        <p:spPr>
          <a:xfrm flipV="1">
            <a:off x="6709932" y="1538963"/>
            <a:ext cx="4644" cy="185219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1" name="Zástupný symbol pro obsah 2"/>
              <p:cNvSpPr>
                <a:spLocks noGrp="1"/>
              </p:cNvSpPr>
              <p:nvPr/>
            </p:nvSpPr>
            <p:spPr>
              <a:xfrm>
                <a:off x="6810099" y="1413252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10099" y="1413252"/>
                <a:ext cx="453737" cy="5617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Zástupný symbol pro obsah 2"/>
              <p:cNvSpPr>
                <a:spLocks noGrp="1"/>
              </p:cNvSpPr>
              <p:nvPr/>
            </p:nvSpPr>
            <p:spPr>
              <a:xfrm>
                <a:off x="8173255" y="2799756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3255" y="2799756"/>
                <a:ext cx="453737" cy="59140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3" name="Zaoblený obdélník 72"/>
          <p:cNvSpPr/>
          <p:nvPr/>
        </p:nvSpPr>
        <p:spPr>
          <a:xfrm>
            <a:off x="234679" y="3717032"/>
            <a:ext cx="4282936" cy="295232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75" name="Přímá spojnice se šipkou 74"/>
          <p:cNvCxnSpPr/>
          <p:nvPr/>
        </p:nvCxnSpPr>
        <p:spPr>
          <a:xfrm>
            <a:off x="508779" y="5520751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 flipH="1" flipV="1">
            <a:off x="1976888" y="3898111"/>
            <a:ext cx="7866" cy="262723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Zástupný symbol pro obsah 2"/>
              <p:cNvSpPr>
                <a:spLocks noGrp="1"/>
              </p:cNvSpPr>
              <p:nvPr/>
            </p:nvSpPr>
            <p:spPr>
              <a:xfrm>
                <a:off x="1990054" y="389811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0054" y="3898111"/>
                <a:ext cx="453737" cy="56177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Zástupný symbol pro obsah 2"/>
              <p:cNvSpPr>
                <a:spLocks noGrp="1"/>
              </p:cNvSpPr>
              <p:nvPr/>
            </p:nvSpPr>
            <p:spPr>
              <a:xfrm>
                <a:off x="3662294" y="5554253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2294" y="5554253"/>
                <a:ext cx="453737" cy="59140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0" name="Zaoblený obdélník 79"/>
          <p:cNvSpPr/>
          <p:nvPr/>
        </p:nvSpPr>
        <p:spPr>
          <a:xfrm>
            <a:off x="4716017" y="3717032"/>
            <a:ext cx="4282936" cy="295232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82" name="Přímá spojnice se šipkou 81"/>
          <p:cNvCxnSpPr/>
          <p:nvPr/>
        </p:nvCxnSpPr>
        <p:spPr>
          <a:xfrm>
            <a:off x="4972008" y="5525431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se šipkou 82"/>
          <p:cNvCxnSpPr/>
          <p:nvPr/>
        </p:nvCxnSpPr>
        <p:spPr>
          <a:xfrm flipV="1">
            <a:off x="6000422" y="3898111"/>
            <a:ext cx="0" cy="262723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5" name="Zástupný symbol pro obsah 2"/>
              <p:cNvSpPr>
                <a:spLocks noGrp="1"/>
              </p:cNvSpPr>
              <p:nvPr/>
            </p:nvSpPr>
            <p:spPr>
              <a:xfrm>
                <a:off x="5439498" y="403556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9498" y="4035560"/>
                <a:ext cx="453737" cy="56177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6" name="Zástupný symbol pro obsah 2"/>
              <p:cNvSpPr>
                <a:spLocks noGrp="1"/>
              </p:cNvSpPr>
              <p:nvPr/>
            </p:nvSpPr>
            <p:spPr>
              <a:xfrm>
                <a:off x="8125523" y="5558933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25523" y="5558933"/>
                <a:ext cx="453737" cy="59140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ástupný symbol pro obsah 2"/>
          <p:cNvSpPr>
            <a:spLocks noGrp="1"/>
          </p:cNvSpPr>
          <p:nvPr/>
        </p:nvSpPr>
        <p:spPr>
          <a:xfrm>
            <a:off x="4915735" y="1274524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401785" y="3990214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4933595" y="4045826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1" name="Volný tvar 90"/>
          <p:cNvSpPr/>
          <p:nvPr/>
        </p:nvSpPr>
        <p:spPr>
          <a:xfrm>
            <a:off x="5321300" y="4546600"/>
            <a:ext cx="2387600" cy="1625600"/>
          </a:xfrm>
          <a:custGeom>
            <a:avLst/>
            <a:gdLst>
              <a:gd name="connsiteX0" fmla="*/ 0 w 2387600"/>
              <a:gd name="connsiteY0" fmla="*/ 1625600 h 1625600"/>
              <a:gd name="connsiteX1" fmla="*/ 1282700 w 2387600"/>
              <a:gd name="connsiteY1" fmla="*/ 1384300 h 1625600"/>
              <a:gd name="connsiteX2" fmla="*/ 342900 w 2387600"/>
              <a:gd name="connsiteY2" fmla="*/ 838200 h 1625600"/>
              <a:gd name="connsiteX3" fmla="*/ 2387600 w 2387600"/>
              <a:gd name="connsiteY3" fmla="*/ 698500 h 1625600"/>
              <a:gd name="connsiteX4" fmla="*/ 431800 w 2387600"/>
              <a:gd name="connsiteY4" fmla="*/ 127000 h 1625600"/>
              <a:gd name="connsiteX5" fmla="*/ 1066800 w 2387600"/>
              <a:gd name="connsiteY5" fmla="*/ 12700 h 1625600"/>
              <a:gd name="connsiteX6" fmla="*/ 1066800 w 2387600"/>
              <a:gd name="connsiteY6" fmla="*/ 0 h 1625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7600" h="1625600">
                <a:moveTo>
                  <a:pt x="0" y="1625600"/>
                </a:moveTo>
                <a:lnTo>
                  <a:pt x="1282700" y="1384300"/>
                </a:lnTo>
                <a:lnTo>
                  <a:pt x="342900" y="838200"/>
                </a:lnTo>
                <a:lnTo>
                  <a:pt x="2387600" y="698500"/>
                </a:lnTo>
                <a:lnTo>
                  <a:pt x="431800" y="127000"/>
                </a:lnTo>
                <a:lnTo>
                  <a:pt x="1066800" y="12700"/>
                </a:lnTo>
                <a:lnTo>
                  <a:pt x="1066800" y="0"/>
                </a:ln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Volný tvar 92"/>
          <p:cNvSpPr/>
          <p:nvPr/>
        </p:nvSpPr>
        <p:spPr>
          <a:xfrm>
            <a:off x="5493555" y="1930280"/>
            <a:ext cx="2679700" cy="1333582"/>
          </a:xfrm>
          <a:custGeom>
            <a:avLst/>
            <a:gdLst>
              <a:gd name="connsiteX0" fmla="*/ 0 w 2679700"/>
              <a:gd name="connsiteY0" fmla="*/ 50800 h 1333582"/>
              <a:gd name="connsiteX1" fmla="*/ 1270000 w 2679700"/>
              <a:gd name="connsiteY1" fmla="*/ 1333500 h 1333582"/>
              <a:gd name="connsiteX2" fmla="*/ 2679700 w 2679700"/>
              <a:gd name="connsiteY2" fmla="*/ 0 h 133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79700" h="1333582">
                <a:moveTo>
                  <a:pt x="0" y="50800"/>
                </a:moveTo>
                <a:cubicBezTo>
                  <a:pt x="411691" y="696383"/>
                  <a:pt x="823383" y="1341967"/>
                  <a:pt x="1270000" y="1333500"/>
                </a:cubicBezTo>
                <a:cubicBezTo>
                  <a:pt x="1716617" y="1325033"/>
                  <a:pt x="2198158" y="662516"/>
                  <a:pt x="2679700" y="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Volný tvar 95"/>
          <p:cNvSpPr/>
          <p:nvPr/>
        </p:nvSpPr>
        <p:spPr>
          <a:xfrm>
            <a:off x="737244" y="4623600"/>
            <a:ext cx="2087456" cy="1642842"/>
          </a:xfrm>
          <a:custGeom>
            <a:avLst/>
            <a:gdLst>
              <a:gd name="connsiteX0" fmla="*/ 1181274 w 2087456"/>
              <a:gd name="connsiteY0" fmla="*/ 901891 h 1642842"/>
              <a:gd name="connsiteX1" fmla="*/ 965374 w 2087456"/>
              <a:gd name="connsiteY1" fmla="*/ 1066991 h 1642842"/>
              <a:gd name="connsiteX2" fmla="*/ 1346374 w 2087456"/>
              <a:gd name="connsiteY2" fmla="*/ 1206691 h 1642842"/>
              <a:gd name="connsiteX3" fmla="*/ 1651174 w 2087456"/>
              <a:gd name="connsiteY3" fmla="*/ 698691 h 1642842"/>
              <a:gd name="connsiteX4" fmla="*/ 1028874 w 2087456"/>
              <a:gd name="connsiteY4" fmla="*/ 546291 h 1642842"/>
              <a:gd name="connsiteX5" fmla="*/ 508174 w 2087456"/>
              <a:gd name="connsiteY5" fmla="*/ 1054291 h 1642842"/>
              <a:gd name="connsiteX6" fmla="*/ 914574 w 2087456"/>
              <a:gd name="connsiteY6" fmla="*/ 1613091 h 1642842"/>
              <a:gd name="connsiteX7" fmla="*/ 1740074 w 2087456"/>
              <a:gd name="connsiteY7" fmla="*/ 1498791 h 1642842"/>
              <a:gd name="connsiteX8" fmla="*/ 2070274 w 2087456"/>
              <a:gd name="connsiteY8" fmla="*/ 927291 h 1642842"/>
              <a:gd name="connsiteX9" fmla="*/ 1955974 w 2087456"/>
              <a:gd name="connsiteY9" fmla="*/ 216091 h 1642842"/>
              <a:gd name="connsiteX10" fmla="*/ 1244774 w 2087456"/>
              <a:gd name="connsiteY10" fmla="*/ 191 h 1642842"/>
              <a:gd name="connsiteX11" fmla="*/ 431974 w 2087456"/>
              <a:gd name="connsiteY11" fmla="*/ 241491 h 1642842"/>
              <a:gd name="connsiteX12" fmla="*/ 25574 w 2087456"/>
              <a:gd name="connsiteY12" fmla="*/ 914591 h 1642842"/>
              <a:gd name="connsiteX13" fmla="*/ 76374 w 2087456"/>
              <a:gd name="connsiteY13" fmla="*/ 1600391 h 1642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087456" h="1642842">
                <a:moveTo>
                  <a:pt x="1181274" y="901891"/>
                </a:moveTo>
                <a:cubicBezTo>
                  <a:pt x="1059565" y="959041"/>
                  <a:pt x="937857" y="1016191"/>
                  <a:pt x="965374" y="1066991"/>
                </a:cubicBezTo>
                <a:cubicBezTo>
                  <a:pt x="992891" y="1117791"/>
                  <a:pt x="1232074" y="1268074"/>
                  <a:pt x="1346374" y="1206691"/>
                </a:cubicBezTo>
                <a:cubicBezTo>
                  <a:pt x="1460674" y="1145308"/>
                  <a:pt x="1704091" y="808758"/>
                  <a:pt x="1651174" y="698691"/>
                </a:cubicBezTo>
                <a:cubicBezTo>
                  <a:pt x="1598257" y="588624"/>
                  <a:pt x="1219374" y="487024"/>
                  <a:pt x="1028874" y="546291"/>
                </a:cubicBezTo>
                <a:cubicBezTo>
                  <a:pt x="838374" y="605558"/>
                  <a:pt x="527224" y="876491"/>
                  <a:pt x="508174" y="1054291"/>
                </a:cubicBezTo>
                <a:cubicBezTo>
                  <a:pt x="489124" y="1232091"/>
                  <a:pt x="709257" y="1539008"/>
                  <a:pt x="914574" y="1613091"/>
                </a:cubicBezTo>
                <a:cubicBezTo>
                  <a:pt x="1119891" y="1687174"/>
                  <a:pt x="1547457" y="1613091"/>
                  <a:pt x="1740074" y="1498791"/>
                </a:cubicBezTo>
                <a:cubicBezTo>
                  <a:pt x="1932691" y="1384491"/>
                  <a:pt x="2034291" y="1141074"/>
                  <a:pt x="2070274" y="927291"/>
                </a:cubicBezTo>
                <a:cubicBezTo>
                  <a:pt x="2106257" y="713508"/>
                  <a:pt x="2093557" y="370608"/>
                  <a:pt x="1955974" y="216091"/>
                </a:cubicBezTo>
                <a:cubicBezTo>
                  <a:pt x="1818391" y="61574"/>
                  <a:pt x="1498774" y="-4042"/>
                  <a:pt x="1244774" y="191"/>
                </a:cubicBezTo>
                <a:cubicBezTo>
                  <a:pt x="990774" y="4424"/>
                  <a:pt x="635174" y="89091"/>
                  <a:pt x="431974" y="241491"/>
                </a:cubicBezTo>
                <a:cubicBezTo>
                  <a:pt x="228774" y="393891"/>
                  <a:pt x="84841" y="688108"/>
                  <a:pt x="25574" y="914591"/>
                </a:cubicBezTo>
                <a:cubicBezTo>
                  <a:pt x="-33693" y="1141074"/>
                  <a:pt x="21340" y="1370732"/>
                  <a:pt x="76374" y="1600391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TextovéPole 96"/>
          <p:cNvSpPr txBox="1"/>
          <p:nvPr/>
        </p:nvSpPr>
        <p:spPr>
          <a:xfrm>
            <a:off x="2743813" y="3839392"/>
            <a:ext cx="1728192" cy="95410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není funkce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2743813" y="1239560"/>
            <a:ext cx="1728192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je funkce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9" name="TextovéPole 98"/>
          <p:cNvSpPr txBox="1"/>
          <p:nvPr/>
        </p:nvSpPr>
        <p:spPr>
          <a:xfrm>
            <a:off x="7228070" y="1228661"/>
            <a:ext cx="1728192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je funkce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195176" y="3788913"/>
            <a:ext cx="1728192" cy="95410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není funkce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7139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  <p:bldP spid="97" grpId="0" animBg="1"/>
      <p:bldP spid="98" grpId="0" animBg="1"/>
      <p:bldP spid="99" grpId="0" animBg="1"/>
      <p:bldP spid="4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980729"/>
            <a:ext cx="9144000" cy="5834762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72859" y="1126614"/>
            <a:ext cx="8891629" cy="172632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7814" y="2875414"/>
            <a:ext cx="8891629" cy="170571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" y="116632"/>
            <a:ext cx="9035228" cy="72008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72859" y="226790"/>
            <a:ext cx="8675605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Př.3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Z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apište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definiční obor a obor hodnot funkcí: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0" name="Tabulka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50661239"/>
                  </p:ext>
                </p:extLst>
              </p:nvPr>
            </p:nvGraphicFramePr>
            <p:xfrm>
              <a:off x="323528" y="1719569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32507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-6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0" name="Tabulka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50661239"/>
                  </p:ext>
                </p:extLst>
              </p:nvPr>
            </p:nvGraphicFramePr>
            <p:xfrm>
              <a:off x="323528" y="1719569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-6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3" name="Tabulka 1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615026496"/>
                  </p:ext>
                </p:extLst>
              </p:nvPr>
            </p:nvGraphicFramePr>
            <p:xfrm>
              <a:off x="323528" y="3382216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7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3" name="Tabulka 1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615026496"/>
                  </p:ext>
                </p:extLst>
              </p:nvPr>
            </p:nvGraphicFramePr>
            <p:xfrm>
              <a:off x="323528" y="3382216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7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4" name="Zástupný symbol pro obsah 2"/>
          <p:cNvSpPr>
            <a:spLocks noGrp="1"/>
          </p:cNvSpPr>
          <p:nvPr/>
        </p:nvSpPr>
        <p:spPr>
          <a:xfrm>
            <a:off x="185368" y="1168063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79135" y="2885608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884368" y="89079"/>
            <a:ext cx="1201105" cy="1174403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0617" y="226790"/>
            <a:ext cx="898826" cy="88320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019162" y="1640748"/>
                <a:ext cx="3866440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𝐷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−8;−6;−3;2;3</m:t>
                          </m:r>
                        </m:e>
                      </m:d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9162" y="1640748"/>
                <a:ext cx="3866440" cy="5617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997210" y="2195240"/>
                <a:ext cx="3866440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𝐻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−8;−5;−2;0;1</m:t>
                          </m:r>
                        </m:e>
                      </m:d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7210" y="2195240"/>
                <a:ext cx="3866440" cy="5617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5019162" y="3336338"/>
                <a:ext cx="3866440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𝐷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−3;−1;0;5;7</m:t>
                          </m:r>
                        </m:e>
                      </m:d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9162" y="3336338"/>
                <a:ext cx="3866440" cy="56177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4997210" y="3890830"/>
                <a:ext cx="3866440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𝐻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−4;−2;4</m:t>
                          </m:r>
                        </m:e>
                      </m:d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7210" y="3890830"/>
                <a:ext cx="3866440" cy="5617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aoblený obdélník 29"/>
          <p:cNvSpPr/>
          <p:nvPr/>
        </p:nvSpPr>
        <p:spPr>
          <a:xfrm>
            <a:off x="71800" y="4733527"/>
            <a:ext cx="8891629" cy="1705713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1" name="Tabulka 3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11020894"/>
                  </p:ext>
                </p:extLst>
              </p:nvPr>
            </p:nvGraphicFramePr>
            <p:xfrm>
              <a:off x="367514" y="5240329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9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31" name="Tabulka 3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111020894"/>
                  </p:ext>
                </p:extLst>
              </p:nvPr>
            </p:nvGraphicFramePr>
            <p:xfrm>
              <a:off x="367514" y="5240329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9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9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9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123121" y="4743721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5063148" y="5194451"/>
                <a:ext cx="3866440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𝐷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−2;1;3;8;9</m:t>
                          </m:r>
                        </m:e>
                      </m:d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3148" y="5194451"/>
                <a:ext cx="3866440" cy="56177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5041196" y="5748943"/>
                <a:ext cx="3866440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𝐻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(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260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6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</m:d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1196" y="5748943"/>
                <a:ext cx="3866440" cy="56177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859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5" grpId="0"/>
      <p:bldP spid="21" grpId="0" animBg="1"/>
      <p:bldP spid="26" grpId="0"/>
      <p:bldP spid="27" grpId="0"/>
      <p:bldP spid="28" grpId="0"/>
      <p:bldP spid="29" grpId="0"/>
      <p:bldP spid="32" grpId="0"/>
      <p:bldP spid="33" grpId="0"/>
      <p:bldP spid="3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635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28" y="1228110"/>
            <a:ext cx="89936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1043</TotalTime>
  <Words>575</Words>
  <Application>Microsoft Office PowerPoint</Application>
  <PresentationFormat>Předvádění na obrazovce (4:3)</PresentationFormat>
  <Paragraphs>175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176</cp:revision>
  <dcterms:created xsi:type="dcterms:W3CDTF">2012-04-23T18:25:05Z</dcterms:created>
  <dcterms:modified xsi:type="dcterms:W3CDTF">2013-10-03T15:32:40Z</dcterms:modified>
</cp:coreProperties>
</file>