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75" r:id="rId2"/>
    <p:sldId id="269" r:id="rId3"/>
    <p:sldId id="305" r:id="rId4"/>
    <p:sldId id="310" r:id="rId5"/>
    <p:sldId id="311" r:id="rId6"/>
    <p:sldId id="312" r:id="rId7"/>
    <p:sldId id="313" r:id="rId8"/>
    <p:sldId id="314" r:id="rId9"/>
    <p:sldId id="315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D03447BB-5D67-496B-8E87-E561075AD55C}" styleName="Tmavý styl 1 – zvýraznění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18603FDC-E32A-4AB5-989C-0864C3EAD2B8}" styleName="Styl s motivem 2 – zvýraznění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840" y="-101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06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3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4.png"/><Relationship Id="rId7" Type="http://schemas.openxmlformats.org/officeDocument/2006/relationships/image" Target="../media/image16.png"/><Relationship Id="rId12" Type="http://schemas.openxmlformats.org/officeDocument/2006/relationships/image" Target="../media/image4.wmf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openxmlformats.org/officeDocument/2006/relationships/image" Target="../media/image19.png"/><Relationship Id="rId5" Type="http://schemas.openxmlformats.org/officeDocument/2006/relationships/image" Target="../media/image6.png"/><Relationship Id="rId4" Type="http://schemas.openxmlformats.org/officeDocument/2006/relationships/image" Target="../media/image5.png"/><Relationship Id="rId9" Type="http://schemas.openxmlformats.org/officeDocument/2006/relationships/image" Target="../media/image18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11" Type="http://schemas.openxmlformats.org/officeDocument/2006/relationships/image" Target="../media/image5.wmf"/><Relationship Id="rId5" Type="http://schemas.openxmlformats.org/officeDocument/2006/relationships/image" Target="../media/image23.png"/><Relationship Id="rId10" Type="http://schemas.openxmlformats.org/officeDocument/2006/relationships/image" Target="../media/image27.png"/><Relationship Id="rId4" Type="http://schemas.openxmlformats.org/officeDocument/2006/relationships/image" Target="../media/image22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10" Type="http://schemas.openxmlformats.org/officeDocument/2006/relationships/image" Target="../media/image6.JPG"/><Relationship Id="rId4" Type="http://schemas.openxmlformats.org/officeDocument/2006/relationships/image" Target="../media/image30.png"/><Relationship Id="rId9" Type="http://schemas.openxmlformats.org/officeDocument/2006/relationships/image" Target="../media/image35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10" Type="http://schemas.openxmlformats.org/officeDocument/2006/relationships/image" Target="../media/image6.JPG"/><Relationship Id="rId4" Type="http://schemas.openxmlformats.org/officeDocument/2006/relationships/image" Target="../media/image30.png"/><Relationship Id="rId9" Type="http://schemas.openxmlformats.org/officeDocument/2006/relationships/image" Target="../media/image3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G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17689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405981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4094" y="4604191"/>
            <a:ext cx="73148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ČÍSLO PROJEKTU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CZ.1.07/1.4.00/21.2364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44094" y="3038485"/>
            <a:ext cx="761035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NÁZEV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VY_32_INOVACE_08_03_M9_Hanak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70289" y="2552432"/>
            <a:ext cx="465377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AUTOR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8130" y="3561705"/>
            <a:ext cx="258115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TÉMA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Funkce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19716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Základní škola Libina, příspěvková </a:t>
            </a:r>
            <a:r>
              <a:rPr lang="cs-CZ" sz="1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Název projektu</a:t>
            </a:r>
            <a:r>
              <a:rPr lang="cs-CZ" sz="160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160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Škola hrou</a:t>
            </a:r>
            <a:endParaRPr lang="cs-CZ" sz="1600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Tento projekt je spolufinancován Evropským sociálním fondem </a:t>
            </a:r>
            <a:r>
              <a:rPr lang="cs-CZ" sz="1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844094" y="4072225"/>
            <a:ext cx="779412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OBSAH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Funkce rostoucí, klesající a konstantní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119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0041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447033" y="188640"/>
            <a:ext cx="8209207" cy="816792"/>
          </a:xfrm>
          <a:prstGeom prst="roundRect">
            <a:avLst>
              <a:gd name="adj" fmla="val 6887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580716" y="1340768"/>
            <a:ext cx="8209207" cy="5256583"/>
          </a:xfrm>
          <a:prstGeom prst="roundRect">
            <a:avLst>
              <a:gd name="adj" fmla="val 6887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563888" y="0"/>
            <a:ext cx="1697496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ANOTACE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704516" y="1484784"/>
            <a:ext cx="7694240" cy="191811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 této hodině je </a:t>
            </a:r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ukázáno, jak poznáme rostoucí, klesající a konstantní funkce. Na řešených příkladech jsou ukázány různé možnosti funkcí. Inovativnost 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mohla být odučena v multimediální učebně nebo v počítačové učebně, které mají připojení k internetu. </a:t>
            </a:r>
          </a:p>
          <a:p>
            <a:pPr marL="0" indent="0" algn="just">
              <a:buNone/>
            </a:pPr>
            <a:endParaRPr lang="cs-CZ" sz="1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195499"/>
      </p:ext>
    </p:extLst>
  </p:cSld>
  <p:clrMapOvr>
    <a:masterClrMapping/>
  </p:clrMapOvr>
  <p:transition spd="slow">
    <p:pull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79512" y="116632"/>
            <a:ext cx="8855717" cy="6624736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389881" y="318966"/>
            <a:ext cx="8502599" cy="2024820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2"/>
              <p:cNvSpPr>
                <a:spLocks noGrp="1"/>
              </p:cNvSpPr>
              <p:nvPr/>
            </p:nvSpPr>
            <p:spPr>
              <a:xfrm>
                <a:off x="596495" y="508955"/>
                <a:ext cx="7954923" cy="143468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Funkci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𝑓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nazýváme </a:t>
                </a: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rostoucí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, právě když pro každé dvě hodnoty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</m:e>
                      <m:sub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,</m:t>
                    </m:r>
                    <m:sSub>
                      <m:sSubPr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</m:e>
                      <m:sub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280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∈</m:t>
                    </m:r>
                    <m:r>
                      <m:rPr>
                        <m:sty m:val="p"/>
                      </m:rPr>
                      <a:rPr lang="cs-CZ" sz="2800" b="0" i="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D</m:t>
                    </m:r>
                    <m:r>
                      <a:rPr lang="cs-CZ" sz="2800" b="0" i="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(</m:t>
                    </m:r>
                    <m:r>
                      <m:rPr>
                        <m:sty m:val="p"/>
                      </m:rPr>
                      <a:rPr lang="cs-CZ" sz="2800" b="0" i="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f</m:t>
                    </m:r>
                    <m:r>
                      <a:rPr lang="cs-CZ" sz="2800" b="0" i="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)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platí:</a:t>
                </a:r>
              </a:p>
            </p:txBody>
          </p:sp>
        </mc:Choice>
        <mc:Fallback xmlns="">
          <p:sp>
            <p:nvSpPr>
              <p:cNvPr id="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6495" y="508955"/>
                <a:ext cx="7954923" cy="1434682"/>
              </a:xfrm>
              <a:prstGeom prst="rect">
                <a:avLst/>
              </a:prstGeom>
              <a:blipFill rotWithShape="1">
                <a:blip r:embed="rId2"/>
                <a:stretch>
                  <a:fillRect l="-1609" t="-4237" r="-15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Zaoblený obdélník 9"/>
          <p:cNvSpPr/>
          <p:nvPr/>
        </p:nvSpPr>
        <p:spPr>
          <a:xfrm>
            <a:off x="517742" y="2741144"/>
            <a:ext cx="8246876" cy="3848162"/>
          </a:xfrm>
          <a:prstGeom prst="roundRect">
            <a:avLst>
              <a:gd name="adj" fmla="val 1470"/>
            </a:avLst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Zástupný symbol pro obsah 2"/>
              <p:cNvSpPr>
                <a:spLocks noGrp="1"/>
              </p:cNvSpPr>
              <p:nvPr/>
            </p:nvSpPr>
            <p:spPr>
              <a:xfrm>
                <a:off x="670233" y="1484784"/>
                <a:ext cx="8136905" cy="643701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j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estliže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1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</m:e>
                      <m:sub>
                        <m:r>
                          <a:rPr lang="cs-CZ" sz="2800" b="1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</m:sub>
                    </m:sSub>
                    <m:r>
                      <a:rPr lang="cs-CZ" sz="2800" b="1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&lt;</m:t>
                    </m:r>
                    <m:sSub>
                      <m:sSubPr>
                        <m:ctrlPr>
                          <a:rPr lang="cs-CZ" sz="2800" b="1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sz="2800" b="1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</a:rPr>
                          <m:t>𝒙</m:t>
                        </m:r>
                      </m:e>
                      <m:sub>
                        <m:r>
                          <a:rPr lang="cs-CZ" sz="2800" b="1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</a:rPr>
                          <m:t>𝟐</m:t>
                        </m:r>
                      </m:sub>
                    </m:sSub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,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pak </a:t>
                </a:r>
                <a14:m>
                  <m:oMath xmlns:m="http://schemas.openxmlformats.org/officeDocument/2006/math">
                    <m:r>
                      <a:rPr lang="cs-CZ" sz="2800" b="1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𝒇</m:t>
                    </m:r>
                    <m:d>
                      <m:dPr>
                        <m:ctrlPr>
                          <a:rPr lang="cs-CZ" sz="2800" b="1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sz="2800" b="1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800" b="1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b>
                            <m:r>
                              <a:rPr lang="cs-CZ" sz="2800" b="1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𝟏</m:t>
                            </m:r>
                          </m:sub>
                        </m:sSub>
                      </m:e>
                    </m:d>
                    <m:r>
                      <a:rPr lang="cs-CZ" sz="2800" b="1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&lt;</m:t>
                    </m:r>
                    <m:r>
                      <a:rPr lang="cs-CZ" sz="2800" b="1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𝒇</m:t>
                    </m:r>
                    <m:d>
                      <m:dPr>
                        <m:ctrlPr>
                          <a:rPr lang="cs-CZ" sz="2800" b="1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sz="2800" b="1" i="1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800" b="1" i="1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b>
                            <m:r>
                              <a:rPr lang="cs-CZ" sz="2800" b="1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b>
                        </m:sSub>
                      </m:e>
                    </m:d>
                  </m:oMath>
                </a14:m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.</a:t>
                </a:r>
              </a:p>
            </p:txBody>
          </p:sp>
        </mc:Choice>
        <mc:Fallback xmlns="">
          <p:sp>
            <p:nvSpPr>
              <p:cNvPr id="1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0233" y="1484784"/>
                <a:ext cx="8136905" cy="643701"/>
              </a:xfrm>
              <a:prstGeom prst="rect">
                <a:avLst/>
              </a:prstGeom>
              <a:blipFill rotWithShape="1">
                <a:blip r:embed="rId3"/>
                <a:stretch>
                  <a:fillRect l="-1573" t="-9524" b="-761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7" name="Přímá spojnice se šipkou 16"/>
          <p:cNvCxnSpPr/>
          <p:nvPr/>
        </p:nvCxnSpPr>
        <p:spPr>
          <a:xfrm>
            <a:off x="1161481" y="5602741"/>
            <a:ext cx="4463817" cy="0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V="1">
            <a:off x="1810533" y="2949734"/>
            <a:ext cx="0" cy="3312367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Zástupný symbol pro obsah 2"/>
              <p:cNvSpPr>
                <a:spLocks noGrp="1"/>
              </p:cNvSpPr>
              <p:nvPr/>
            </p:nvSpPr>
            <p:spPr>
              <a:xfrm>
                <a:off x="1916499" y="2865666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𝑦</m:t>
                      </m:r>
                    </m:oMath>
                  </m:oMathPara>
                </a14:m>
                <a:endParaRPr lang="cs-CZ" sz="26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16499" y="2865666"/>
                <a:ext cx="453737" cy="56177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Zástupný symbol pro obsah 2"/>
              <p:cNvSpPr>
                <a:spLocks noGrp="1"/>
              </p:cNvSpPr>
              <p:nvPr/>
            </p:nvSpPr>
            <p:spPr>
              <a:xfrm>
                <a:off x="5420183" y="5618680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sz="26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20183" y="5618680"/>
                <a:ext cx="453737" cy="56177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Zástupný symbol pro obsah 2"/>
              <p:cNvSpPr>
                <a:spLocks noGrp="1"/>
              </p:cNvSpPr>
              <p:nvPr/>
            </p:nvSpPr>
            <p:spPr>
              <a:xfrm>
                <a:off x="842074" y="4154664"/>
                <a:ext cx="936104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rgbClr val="0070C0"/>
                          </a:solidFill>
                          <a:latin typeface="Cambria Math"/>
                        </a:rPr>
                        <m:t>𝑓</m:t>
                      </m:r>
                      <m:r>
                        <a:rPr lang="cs-CZ" b="0" i="1" dirty="0" smtClean="0">
                          <a:solidFill>
                            <a:srgbClr val="0070C0"/>
                          </a:solidFill>
                          <a:latin typeface="Cambria Math"/>
                        </a:rPr>
                        <m:t>(</m:t>
                      </m:r>
                      <m:sSub>
                        <m:sSubPr>
                          <m:ctrlPr>
                            <a:rPr lang="cs-CZ" b="0" i="1" dirty="0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dirty="0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b="0" i="1" dirty="0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dirty="0" smtClean="0">
                          <a:solidFill>
                            <a:srgbClr val="0070C0"/>
                          </a:solidFill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dirty="0" smtClean="0">
                  <a:solidFill>
                    <a:srgbClr val="0070C0"/>
                  </a:solidFill>
                </a:endParaRPr>
              </a:p>
            </p:txBody>
          </p:sp>
        </mc:Choice>
        <mc:Fallback xmlns="">
          <p:sp>
            <p:nvSpPr>
              <p:cNvPr id="2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42074" y="4154664"/>
                <a:ext cx="936104" cy="561772"/>
              </a:xfrm>
              <a:prstGeom prst="rect">
                <a:avLst/>
              </a:prstGeom>
              <a:blipFill rotWithShape="1">
                <a:blip r:embed="rId6"/>
                <a:stretch>
                  <a:fillRect l="-5195" r="-32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7" name="Přímá spojnice 26"/>
          <p:cNvCxnSpPr/>
          <p:nvPr/>
        </p:nvCxnSpPr>
        <p:spPr>
          <a:xfrm flipV="1">
            <a:off x="1186301" y="3427438"/>
            <a:ext cx="3672408" cy="2016224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9" name="Zástupný symbol pro obsah 2"/>
              <p:cNvSpPr>
                <a:spLocks noGrp="1"/>
              </p:cNvSpPr>
              <p:nvPr/>
            </p:nvSpPr>
            <p:spPr>
              <a:xfrm>
                <a:off x="4188334" y="5618680"/>
                <a:ext cx="671717" cy="565013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dirty="0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 dirty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b="0" i="1" dirty="0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dirty="0" smtClean="0">
                  <a:solidFill>
                    <a:srgbClr val="0070C0"/>
                  </a:solidFill>
                </a:endParaRPr>
              </a:p>
            </p:txBody>
          </p:sp>
        </mc:Choice>
        <mc:Fallback xmlns="">
          <p:sp>
            <p:nvSpPr>
              <p:cNvPr id="2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88334" y="5618680"/>
                <a:ext cx="671717" cy="565013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Zástupný symbol pro obsah 2"/>
              <p:cNvSpPr>
                <a:spLocks noGrp="1"/>
              </p:cNvSpPr>
              <p:nvPr/>
            </p:nvSpPr>
            <p:spPr>
              <a:xfrm>
                <a:off x="2761774" y="5602741"/>
                <a:ext cx="504056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0" i="1" dirty="0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dirty="0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b="0" i="1" dirty="0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dirty="0" smtClean="0">
                  <a:solidFill>
                    <a:srgbClr val="0070C0"/>
                  </a:solidFill>
                </a:endParaRPr>
              </a:p>
            </p:txBody>
          </p:sp>
        </mc:Choice>
        <mc:Fallback xmlns="">
          <p:sp>
            <p:nvSpPr>
              <p:cNvPr id="3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61774" y="5602741"/>
                <a:ext cx="504056" cy="56177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Zástupný symbol pro obsah 2"/>
              <p:cNvSpPr>
                <a:spLocks noGrp="1"/>
              </p:cNvSpPr>
              <p:nvPr/>
            </p:nvSpPr>
            <p:spPr>
              <a:xfrm>
                <a:off x="874429" y="3421578"/>
                <a:ext cx="936104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rgbClr val="0070C0"/>
                          </a:solidFill>
                          <a:latin typeface="Cambria Math"/>
                        </a:rPr>
                        <m:t>𝑓</m:t>
                      </m:r>
                      <m:r>
                        <a:rPr lang="cs-CZ" b="0" i="1" dirty="0" smtClean="0">
                          <a:solidFill>
                            <a:srgbClr val="0070C0"/>
                          </a:solidFill>
                          <a:latin typeface="Cambria Math"/>
                        </a:rPr>
                        <m:t>(</m:t>
                      </m:r>
                      <m:sSub>
                        <m:sSubPr>
                          <m:ctrlPr>
                            <a:rPr lang="cs-CZ" b="0" i="1" dirty="0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dirty="0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b="0" i="1" dirty="0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dirty="0" smtClean="0">
                          <a:solidFill>
                            <a:srgbClr val="0070C0"/>
                          </a:solidFill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dirty="0" smtClean="0">
                  <a:solidFill>
                    <a:srgbClr val="0070C0"/>
                  </a:solidFill>
                </a:endParaRPr>
              </a:p>
            </p:txBody>
          </p:sp>
        </mc:Choice>
        <mc:Fallback xmlns="">
          <p:sp>
            <p:nvSpPr>
              <p:cNvPr id="3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74429" y="3421578"/>
                <a:ext cx="936104" cy="561772"/>
              </a:xfrm>
              <a:prstGeom prst="rect">
                <a:avLst/>
              </a:prstGeom>
              <a:blipFill rotWithShape="1">
                <a:blip r:embed="rId9"/>
                <a:stretch>
                  <a:fillRect l="-5195" r="-389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3" name="Přímá spojnice 32"/>
          <p:cNvCxnSpPr/>
          <p:nvPr/>
        </p:nvCxnSpPr>
        <p:spPr>
          <a:xfrm>
            <a:off x="1810533" y="4464200"/>
            <a:ext cx="1211972" cy="0"/>
          </a:xfrm>
          <a:prstGeom prst="line">
            <a:avLst/>
          </a:prstGeom>
          <a:ln w="3492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1838356" y="3683564"/>
            <a:ext cx="2589628" cy="0"/>
          </a:xfrm>
          <a:prstGeom prst="line">
            <a:avLst/>
          </a:prstGeom>
          <a:ln w="3492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3013802" y="4464200"/>
            <a:ext cx="0" cy="1154480"/>
          </a:xfrm>
          <a:prstGeom prst="line">
            <a:avLst/>
          </a:prstGeom>
          <a:ln w="3492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4355976" y="3702464"/>
            <a:ext cx="0" cy="1916216"/>
          </a:xfrm>
          <a:prstGeom prst="line">
            <a:avLst/>
          </a:prstGeom>
          <a:ln w="3492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2" name="Zástupný symbol pro obsah 2"/>
              <p:cNvSpPr>
                <a:spLocks noGrp="1"/>
              </p:cNvSpPr>
              <p:nvPr/>
            </p:nvSpPr>
            <p:spPr>
              <a:xfrm>
                <a:off x="4952130" y="3121792"/>
                <a:ext cx="1564085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rgbClr val="0070C0"/>
                          </a:solidFill>
                          <a:latin typeface="Cambria Math"/>
                        </a:rPr>
                        <m:t>𝑦</m:t>
                      </m:r>
                      <m:r>
                        <a:rPr lang="cs-CZ" b="0" i="1" dirty="0" smtClean="0">
                          <a:solidFill>
                            <a:srgbClr val="0070C0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0" i="1" dirty="0" smtClean="0">
                          <a:solidFill>
                            <a:srgbClr val="0070C0"/>
                          </a:solidFill>
                          <a:latin typeface="Cambria Math"/>
                        </a:rPr>
                        <m:t>𝑓</m:t>
                      </m:r>
                      <m:r>
                        <a:rPr lang="cs-CZ" b="0" i="1" dirty="0" smtClean="0">
                          <a:solidFill>
                            <a:srgbClr val="0070C0"/>
                          </a:solidFill>
                          <a:latin typeface="Cambria Math"/>
                        </a:rPr>
                        <m:t>(</m:t>
                      </m:r>
                      <m:r>
                        <a:rPr lang="cs-CZ" b="0" i="1" dirty="0" smtClean="0">
                          <a:solidFill>
                            <a:srgbClr val="0070C0"/>
                          </a:solidFill>
                          <a:latin typeface="Cambria Math"/>
                        </a:rPr>
                        <m:t>𝑥</m:t>
                      </m:r>
                      <m:r>
                        <a:rPr lang="cs-CZ" b="0" i="1" dirty="0" smtClean="0">
                          <a:solidFill>
                            <a:srgbClr val="0070C0"/>
                          </a:solidFill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dirty="0" smtClean="0">
                  <a:solidFill>
                    <a:srgbClr val="0070C0"/>
                  </a:solidFill>
                </a:endParaRPr>
              </a:p>
            </p:txBody>
          </p:sp>
        </mc:Choice>
        <mc:Fallback xmlns="">
          <p:sp>
            <p:nvSpPr>
              <p:cNvPr id="4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52130" y="3121792"/>
                <a:ext cx="1564085" cy="561772"/>
              </a:xfrm>
              <a:prstGeom prst="rect">
                <a:avLst/>
              </a:prstGeom>
              <a:blipFill rotWithShape="1">
                <a:blip r:embed="rId11"/>
                <a:stretch>
                  <a:fillRect l="-77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spravce\AppData\Local\Microsoft\Windows\Temporary Internet Files\Content.IE5\8H1P3Q3A\MC900437569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6202" y="3799467"/>
            <a:ext cx="1879600" cy="1612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8415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6" grpId="0"/>
      <p:bldP spid="20" grpId="0"/>
      <p:bldP spid="21" grpId="0"/>
      <p:bldP spid="22" grpId="0"/>
      <p:bldP spid="29" grpId="0"/>
      <p:bldP spid="30" grpId="0"/>
      <p:bldP spid="31" grpId="0"/>
      <p:bldP spid="4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79512" y="116632"/>
            <a:ext cx="8855717" cy="6624736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389881" y="318966"/>
            <a:ext cx="8502599" cy="2024820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2"/>
              <p:cNvSpPr>
                <a:spLocks noGrp="1"/>
              </p:cNvSpPr>
              <p:nvPr/>
            </p:nvSpPr>
            <p:spPr>
              <a:xfrm>
                <a:off x="596495" y="508955"/>
                <a:ext cx="7954923" cy="143468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Funkci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𝑓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nazýváme </a:t>
                </a: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klesající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, právě když pro každé dvě hodnoty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</m:e>
                      <m:sub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,</m:t>
                    </m:r>
                    <m:sSub>
                      <m:sSubPr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</m:e>
                      <m:sub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280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∈</m:t>
                    </m:r>
                    <m:r>
                      <m:rPr>
                        <m:sty m:val="p"/>
                      </m:rPr>
                      <a:rPr lang="cs-CZ" sz="2800" b="0" i="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D</m:t>
                    </m:r>
                    <m:r>
                      <a:rPr lang="cs-CZ" sz="2800" b="0" i="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(</m:t>
                    </m:r>
                    <m:r>
                      <m:rPr>
                        <m:sty m:val="p"/>
                      </m:rPr>
                      <a:rPr lang="cs-CZ" sz="2800" b="0" i="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f</m:t>
                    </m:r>
                    <m:r>
                      <a:rPr lang="cs-CZ" sz="2800" b="0" i="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)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platí:</a:t>
                </a:r>
              </a:p>
            </p:txBody>
          </p:sp>
        </mc:Choice>
        <mc:Fallback xmlns="">
          <p:sp>
            <p:nvSpPr>
              <p:cNvPr id="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6495" y="508955"/>
                <a:ext cx="7954923" cy="1434682"/>
              </a:xfrm>
              <a:prstGeom prst="rect">
                <a:avLst/>
              </a:prstGeom>
              <a:blipFill rotWithShape="1">
                <a:blip r:embed="rId2"/>
                <a:stretch>
                  <a:fillRect l="-1609" t="-4237" r="-15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Zaoblený obdélník 4"/>
          <p:cNvSpPr/>
          <p:nvPr/>
        </p:nvSpPr>
        <p:spPr>
          <a:xfrm>
            <a:off x="517742" y="2741144"/>
            <a:ext cx="8246876" cy="3848162"/>
          </a:xfrm>
          <a:prstGeom prst="roundRect">
            <a:avLst>
              <a:gd name="adj" fmla="val 1470"/>
            </a:avLst>
          </a:prstGeo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2"/>
              <p:cNvSpPr>
                <a:spLocks noGrp="1"/>
              </p:cNvSpPr>
              <p:nvPr/>
            </p:nvSpPr>
            <p:spPr>
              <a:xfrm>
                <a:off x="670233" y="1484784"/>
                <a:ext cx="8136905" cy="643701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j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estliže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1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</m:e>
                      <m:sub>
                        <m:r>
                          <a:rPr lang="cs-CZ" sz="2800" b="1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</m:sub>
                    </m:sSub>
                    <m:r>
                      <a:rPr lang="cs-CZ" sz="2800" b="1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&lt;</m:t>
                    </m:r>
                    <m:sSub>
                      <m:sSubPr>
                        <m:ctrlPr>
                          <a:rPr lang="cs-CZ" sz="2800" b="1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sz="2800" b="1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</a:rPr>
                          <m:t>𝒙</m:t>
                        </m:r>
                      </m:e>
                      <m:sub>
                        <m:r>
                          <a:rPr lang="cs-CZ" sz="2800" b="1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</a:rPr>
                          <m:t>𝟐</m:t>
                        </m:r>
                      </m:sub>
                    </m:sSub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,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pak </a:t>
                </a:r>
                <a14:m>
                  <m:oMath xmlns:m="http://schemas.openxmlformats.org/officeDocument/2006/math">
                    <m:r>
                      <a:rPr lang="cs-CZ" sz="2800" b="1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𝒇</m:t>
                    </m:r>
                    <m:d>
                      <m:dPr>
                        <m:ctrlPr>
                          <a:rPr lang="cs-CZ" sz="2800" b="1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sz="2800" b="1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800" b="1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b>
                            <m:r>
                              <a:rPr lang="cs-CZ" sz="2800" b="1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𝟏</m:t>
                            </m:r>
                          </m:sub>
                        </m:sSub>
                      </m:e>
                    </m:d>
                    <m:r>
                      <a:rPr lang="cs-CZ" sz="2800" b="1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&gt;</m:t>
                    </m:r>
                    <m:r>
                      <a:rPr lang="cs-CZ" sz="2800" b="1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𝒇</m:t>
                    </m:r>
                    <m:d>
                      <m:dPr>
                        <m:ctrlPr>
                          <a:rPr lang="cs-CZ" sz="2800" b="1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sz="2800" b="1" i="1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800" b="1" i="1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b>
                            <m:r>
                              <a:rPr lang="cs-CZ" sz="2800" b="1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b>
                        </m:sSub>
                      </m:e>
                    </m:d>
                  </m:oMath>
                </a14:m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.</a:t>
                </a:r>
              </a:p>
            </p:txBody>
          </p:sp>
        </mc:Choice>
        <mc:Fallback xmlns="">
          <p:sp>
            <p:nvSpPr>
              <p:cNvPr id="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0233" y="1484784"/>
                <a:ext cx="8136905" cy="643701"/>
              </a:xfrm>
              <a:prstGeom prst="rect">
                <a:avLst/>
              </a:prstGeom>
              <a:blipFill rotWithShape="1">
                <a:blip r:embed="rId3"/>
                <a:stretch>
                  <a:fillRect l="-1573" t="-9524" b="-761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7" name="Přímá spojnice se šipkou 6"/>
          <p:cNvCxnSpPr/>
          <p:nvPr/>
        </p:nvCxnSpPr>
        <p:spPr>
          <a:xfrm>
            <a:off x="1161481" y="5602741"/>
            <a:ext cx="4463817" cy="0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V="1">
            <a:off x="1810533" y="2949734"/>
            <a:ext cx="0" cy="3312367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2"/>
              <p:cNvSpPr>
                <a:spLocks noGrp="1"/>
              </p:cNvSpPr>
              <p:nvPr/>
            </p:nvSpPr>
            <p:spPr>
              <a:xfrm>
                <a:off x="1916499" y="2865666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𝑦</m:t>
                      </m:r>
                    </m:oMath>
                  </m:oMathPara>
                </a14:m>
                <a:endParaRPr lang="cs-CZ" sz="26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16499" y="2865666"/>
                <a:ext cx="453737" cy="56177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Zástupný symbol pro obsah 2"/>
              <p:cNvSpPr>
                <a:spLocks noGrp="1"/>
              </p:cNvSpPr>
              <p:nvPr/>
            </p:nvSpPr>
            <p:spPr>
              <a:xfrm>
                <a:off x="5420183" y="5618680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sz="26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20183" y="5618680"/>
                <a:ext cx="453737" cy="56177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Zástupný symbol pro obsah 2"/>
              <p:cNvSpPr>
                <a:spLocks noGrp="1"/>
              </p:cNvSpPr>
              <p:nvPr/>
            </p:nvSpPr>
            <p:spPr>
              <a:xfrm>
                <a:off x="842074" y="3787094"/>
                <a:ext cx="936104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rgbClr val="0070C0"/>
                          </a:solidFill>
                          <a:latin typeface="Cambria Math"/>
                        </a:rPr>
                        <m:t>𝑓</m:t>
                      </m:r>
                      <m:r>
                        <a:rPr lang="cs-CZ" b="0" i="1" dirty="0" smtClean="0">
                          <a:solidFill>
                            <a:srgbClr val="0070C0"/>
                          </a:solidFill>
                          <a:latin typeface="Cambria Math"/>
                        </a:rPr>
                        <m:t>(</m:t>
                      </m:r>
                      <m:sSub>
                        <m:sSubPr>
                          <m:ctrlPr>
                            <a:rPr lang="cs-CZ" b="0" i="1" dirty="0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dirty="0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b="0" i="1" dirty="0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dirty="0" smtClean="0">
                          <a:solidFill>
                            <a:srgbClr val="0070C0"/>
                          </a:solidFill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dirty="0" smtClean="0">
                  <a:solidFill>
                    <a:srgbClr val="0070C0"/>
                  </a:solidFill>
                </a:endParaRPr>
              </a:p>
            </p:txBody>
          </p:sp>
        </mc:Choice>
        <mc:Fallback xmlns="">
          <p:sp>
            <p:nvSpPr>
              <p:cNvPr id="1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42074" y="3787094"/>
                <a:ext cx="936104" cy="561772"/>
              </a:xfrm>
              <a:prstGeom prst="rect">
                <a:avLst/>
              </a:prstGeom>
              <a:blipFill rotWithShape="1">
                <a:blip r:embed="rId6"/>
                <a:stretch>
                  <a:fillRect l="-5195" r="-32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2" name="Přímá spojnice 11"/>
          <p:cNvCxnSpPr/>
          <p:nvPr/>
        </p:nvCxnSpPr>
        <p:spPr>
          <a:xfrm>
            <a:off x="1310126" y="3402678"/>
            <a:ext cx="3642004" cy="1826522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Zástupný symbol pro obsah 2"/>
              <p:cNvSpPr>
                <a:spLocks noGrp="1"/>
              </p:cNvSpPr>
              <p:nvPr/>
            </p:nvSpPr>
            <p:spPr>
              <a:xfrm>
                <a:off x="3444053" y="5666527"/>
                <a:ext cx="671717" cy="565013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dirty="0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 dirty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b="0" i="1" dirty="0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dirty="0" smtClean="0">
                  <a:solidFill>
                    <a:srgbClr val="0070C0"/>
                  </a:solidFill>
                </a:endParaRPr>
              </a:p>
            </p:txBody>
          </p:sp>
        </mc:Choice>
        <mc:Fallback xmlns="">
          <p:sp>
            <p:nvSpPr>
              <p:cNvPr id="1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44053" y="5666527"/>
                <a:ext cx="671717" cy="565013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Zástupný symbol pro obsah 2"/>
              <p:cNvSpPr>
                <a:spLocks noGrp="1"/>
              </p:cNvSpPr>
              <p:nvPr/>
            </p:nvSpPr>
            <p:spPr>
              <a:xfrm>
                <a:off x="2271660" y="5602741"/>
                <a:ext cx="504056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0" i="1" dirty="0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dirty="0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b="0" i="1" dirty="0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dirty="0" smtClean="0">
                  <a:solidFill>
                    <a:srgbClr val="0070C0"/>
                  </a:solidFill>
                </a:endParaRPr>
              </a:p>
            </p:txBody>
          </p:sp>
        </mc:Choice>
        <mc:Fallback xmlns="">
          <p:sp>
            <p:nvSpPr>
              <p:cNvPr id="1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71660" y="5602741"/>
                <a:ext cx="504056" cy="56177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Zástupný symbol pro obsah 2"/>
              <p:cNvSpPr>
                <a:spLocks noGrp="1"/>
              </p:cNvSpPr>
              <p:nvPr/>
            </p:nvSpPr>
            <p:spPr>
              <a:xfrm>
                <a:off x="842074" y="4435550"/>
                <a:ext cx="936104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rgbClr val="0070C0"/>
                          </a:solidFill>
                          <a:latin typeface="Cambria Math"/>
                        </a:rPr>
                        <m:t>𝑓</m:t>
                      </m:r>
                      <m:r>
                        <a:rPr lang="cs-CZ" b="0" i="1" dirty="0" smtClean="0">
                          <a:solidFill>
                            <a:srgbClr val="0070C0"/>
                          </a:solidFill>
                          <a:latin typeface="Cambria Math"/>
                        </a:rPr>
                        <m:t>(</m:t>
                      </m:r>
                      <m:sSub>
                        <m:sSubPr>
                          <m:ctrlPr>
                            <a:rPr lang="cs-CZ" b="0" i="1" dirty="0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dirty="0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b="0" i="1" dirty="0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dirty="0" smtClean="0">
                          <a:solidFill>
                            <a:srgbClr val="0070C0"/>
                          </a:solidFill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dirty="0" smtClean="0">
                  <a:solidFill>
                    <a:srgbClr val="0070C0"/>
                  </a:solidFill>
                </a:endParaRPr>
              </a:p>
            </p:txBody>
          </p:sp>
        </mc:Choice>
        <mc:Fallback xmlns="">
          <p:sp>
            <p:nvSpPr>
              <p:cNvPr id="1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42074" y="4435550"/>
                <a:ext cx="936104" cy="561772"/>
              </a:xfrm>
              <a:prstGeom prst="rect">
                <a:avLst/>
              </a:prstGeom>
              <a:blipFill rotWithShape="1">
                <a:blip r:embed="rId9"/>
                <a:stretch>
                  <a:fillRect l="-5195" r="-389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6" name="Přímá spojnice 15"/>
          <p:cNvCxnSpPr/>
          <p:nvPr/>
        </p:nvCxnSpPr>
        <p:spPr>
          <a:xfrm>
            <a:off x="1810533" y="4716436"/>
            <a:ext cx="1969379" cy="0"/>
          </a:xfrm>
          <a:prstGeom prst="line">
            <a:avLst/>
          </a:prstGeom>
          <a:ln w="3492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1778178" y="3983350"/>
            <a:ext cx="682315" cy="0"/>
          </a:xfrm>
          <a:prstGeom prst="line">
            <a:avLst/>
          </a:prstGeom>
          <a:ln w="3492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2460493" y="3983350"/>
            <a:ext cx="0" cy="1656759"/>
          </a:xfrm>
          <a:prstGeom prst="line">
            <a:avLst/>
          </a:prstGeom>
          <a:ln w="3492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3779912" y="4665225"/>
            <a:ext cx="0" cy="974884"/>
          </a:xfrm>
          <a:prstGeom prst="line">
            <a:avLst/>
          </a:prstGeom>
          <a:ln w="3492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Zástupný symbol pro obsah 2"/>
              <p:cNvSpPr>
                <a:spLocks noGrp="1"/>
              </p:cNvSpPr>
              <p:nvPr/>
            </p:nvSpPr>
            <p:spPr>
              <a:xfrm>
                <a:off x="4738685" y="4677720"/>
                <a:ext cx="1564085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rgbClr val="0070C0"/>
                          </a:solidFill>
                          <a:latin typeface="Cambria Math"/>
                        </a:rPr>
                        <m:t>𝑦</m:t>
                      </m:r>
                      <m:r>
                        <a:rPr lang="cs-CZ" b="0" i="1" dirty="0" smtClean="0">
                          <a:solidFill>
                            <a:srgbClr val="0070C0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0" i="1" dirty="0" smtClean="0">
                          <a:solidFill>
                            <a:srgbClr val="0070C0"/>
                          </a:solidFill>
                          <a:latin typeface="Cambria Math"/>
                        </a:rPr>
                        <m:t>𝑓</m:t>
                      </m:r>
                      <m:r>
                        <a:rPr lang="cs-CZ" b="0" i="1" dirty="0" smtClean="0">
                          <a:solidFill>
                            <a:srgbClr val="0070C0"/>
                          </a:solidFill>
                          <a:latin typeface="Cambria Math"/>
                        </a:rPr>
                        <m:t>(</m:t>
                      </m:r>
                      <m:r>
                        <a:rPr lang="cs-CZ" b="0" i="1" dirty="0" smtClean="0">
                          <a:solidFill>
                            <a:srgbClr val="0070C0"/>
                          </a:solidFill>
                          <a:latin typeface="Cambria Math"/>
                        </a:rPr>
                        <m:t>𝑥</m:t>
                      </m:r>
                      <m:r>
                        <a:rPr lang="cs-CZ" b="0" i="1" dirty="0" smtClean="0">
                          <a:solidFill>
                            <a:srgbClr val="0070C0"/>
                          </a:solidFill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dirty="0" smtClean="0">
                  <a:solidFill>
                    <a:srgbClr val="0070C0"/>
                  </a:solidFill>
                </a:endParaRPr>
              </a:p>
            </p:txBody>
          </p:sp>
        </mc:Choice>
        <mc:Fallback xmlns="">
          <p:sp>
            <p:nvSpPr>
              <p:cNvPr id="2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38685" y="4677720"/>
                <a:ext cx="1564085" cy="561772"/>
              </a:xfrm>
              <a:prstGeom prst="rect">
                <a:avLst/>
              </a:prstGeom>
              <a:blipFill rotWithShape="1">
                <a:blip r:embed="rId11"/>
                <a:stretch>
                  <a:fillRect l="-77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 descr="C:\Users\spravce\AppData\Local\Microsoft\Windows\Temporary Internet Files\Content.IE5\BXRP5YH2\MC900432485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8600" y="3117850"/>
            <a:ext cx="1981200" cy="1181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235335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9" grpId="0"/>
      <p:bldP spid="10" grpId="0"/>
      <p:bldP spid="11" grpId="0"/>
      <p:bldP spid="13" grpId="0"/>
      <p:bldP spid="14" grpId="0"/>
      <p:bldP spid="15" grpId="0"/>
      <p:bldP spid="2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79512" y="116632"/>
            <a:ext cx="8855717" cy="6624736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389881" y="318966"/>
            <a:ext cx="8502599" cy="2024820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2"/>
              <p:cNvSpPr>
                <a:spLocks noGrp="1"/>
              </p:cNvSpPr>
              <p:nvPr/>
            </p:nvSpPr>
            <p:spPr>
              <a:xfrm>
                <a:off x="596495" y="508955"/>
                <a:ext cx="7954923" cy="143468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Funkci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𝑓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nazýváme </a:t>
                </a: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konstantní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, právě když pro každé dvě hodnoty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</m:e>
                      <m:sub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,</m:t>
                    </m:r>
                    <m:sSub>
                      <m:sSubPr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</m:e>
                      <m:sub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280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∈</m:t>
                    </m:r>
                    <m:r>
                      <m:rPr>
                        <m:sty m:val="p"/>
                      </m:rPr>
                      <a:rPr lang="cs-CZ" sz="2800" b="0" i="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D</m:t>
                    </m:r>
                    <m:r>
                      <a:rPr lang="cs-CZ" sz="2800" b="0" i="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(</m:t>
                    </m:r>
                    <m:r>
                      <m:rPr>
                        <m:sty m:val="p"/>
                      </m:rPr>
                      <a:rPr lang="cs-CZ" sz="2800" b="0" i="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f</m:t>
                    </m:r>
                    <m:r>
                      <a:rPr lang="cs-CZ" sz="2800" b="0" i="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)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platí:</a:t>
                </a:r>
              </a:p>
            </p:txBody>
          </p:sp>
        </mc:Choice>
        <mc:Fallback xmlns="">
          <p:sp>
            <p:nvSpPr>
              <p:cNvPr id="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6495" y="508955"/>
                <a:ext cx="7954923" cy="1434682"/>
              </a:xfrm>
              <a:prstGeom prst="rect">
                <a:avLst/>
              </a:prstGeom>
              <a:blipFill rotWithShape="1">
                <a:blip r:embed="rId2"/>
                <a:stretch>
                  <a:fillRect l="-1609" t="-4237" r="-15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Zaoblený obdélník 4"/>
          <p:cNvSpPr/>
          <p:nvPr/>
        </p:nvSpPr>
        <p:spPr>
          <a:xfrm>
            <a:off x="517742" y="2741144"/>
            <a:ext cx="8246876" cy="3848162"/>
          </a:xfrm>
          <a:prstGeom prst="roundRect">
            <a:avLst>
              <a:gd name="adj" fmla="val 1470"/>
            </a:avLst>
          </a:prstGeo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2"/>
              <p:cNvSpPr>
                <a:spLocks noGrp="1"/>
              </p:cNvSpPr>
              <p:nvPr/>
            </p:nvSpPr>
            <p:spPr>
              <a:xfrm>
                <a:off x="670233" y="1484784"/>
                <a:ext cx="8136905" cy="643701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jestliže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b="1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1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</m:e>
                      <m:sub>
                        <m:r>
                          <a:rPr lang="cs-CZ" sz="2800" b="1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𝟏</m:t>
                        </m:r>
                      </m:sub>
                    </m:sSub>
                    <m:r>
                      <a:rPr lang="cs-CZ" sz="2800" b="1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&lt;</m:t>
                    </m:r>
                    <m:sSub>
                      <m:sSubPr>
                        <m:ctrlPr>
                          <a:rPr lang="cs-CZ" sz="2800" b="1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cs-CZ" sz="2800" b="1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</a:rPr>
                          <m:t>𝒙</m:t>
                        </m:r>
                      </m:e>
                      <m:sub>
                        <m:r>
                          <a:rPr lang="cs-CZ" sz="2800" b="1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/>
                          </a:rPr>
                          <m:t>𝟐</m:t>
                        </m:r>
                      </m:sub>
                    </m:sSub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,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pak </a:t>
                </a:r>
                <a14:m>
                  <m:oMath xmlns:m="http://schemas.openxmlformats.org/officeDocument/2006/math">
                    <m:r>
                      <a:rPr lang="cs-CZ" sz="2800" b="1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𝒇</m:t>
                    </m:r>
                    <m:d>
                      <m:dPr>
                        <m:ctrlPr>
                          <a:rPr lang="cs-CZ" sz="2800" b="1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sz="2800" b="1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800" b="1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b>
                            <m:r>
                              <a:rPr lang="cs-CZ" sz="2800" b="1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𝟏</m:t>
                            </m:r>
                          </m:sub>
                        </m:sSub>
                      </m:e>
                    </m:d>
                    <m:r>
                      <a:rPr lang="cs-CZ" sz="2800" b="1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=</m:t>
                    </m:r>
                    <m:r>
                      <a:rPr lang="cs-CZ" sz="2800" b="1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𝒇</m:t>
                    </m:r>
                    <m:d>
                      <m:dPr>
                        <m:ctrlPr>
                          <a:rPr lang="cs-CZ" sz="2800" b="1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sz="2800" b="1" i="1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800" b="1" i="1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b>
                            <m:r>
                              <a:rPr lang="cs-CZ" sz="2800" b="1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b>
                        </m:sSub>
                      </m:e>
                    </m:d>
                  </m:oMath>
                </a14:m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.</a:t>
                </a:r>
              </a:p>
            </p:txBody>
          </p:sp>
        </mc:Choice>
        <mc:Fallback xmlns="">
          <p:sp>
            <p:nvSpPr>
              <p:cNvPr id="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0233" y="1484784"/>
                <a:ext cx="8136905" cy="643701"/>
              </a:xfrm>
              <a:prstGeom prst="rect">
                <a:avLst/>
              </a:prstGeom>
              <a:blipFill rotWithShape="1">
                <a:blip r:embed="rId3"/>
                <a:stretch>
                  <a:fillRect l="-1573" t="-9524" b="-761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7" name="Přímá spojnice se šipkou 6"/>
          <p:cNvCxnSpPr/>
          <p:nvPr/>
        </p:nvCxnSpPr>
        <p:spPr>
          <a:xfrm>
            <a:off x="2375070" y="5602741"/>
            <a:ext cx="4463817" cy="0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V="1">
            <a:off x="3024122" y="2949734"/>
            <a:ext cx="0" cy="3312367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2"/>
              <p:cNvSpPr>
                <a:spLocks noGrp="1"/>
              </p:cNvSpPr>
              <p:nvPr/>
            </p:nvSpPr>
            <p:spPr>
              <a:xfrm>
                <a:off x="3130088" y="2865666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𝑦</m:t>
                      </m:r>
                    </m:oMath>
                  </m:oMathPara>
                </a14:m>
                <a:endParaRPr lang="cs-CZ" sz="26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30088" y="2865666"/>
                <a:ext cx="453737" cy="56177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Zástupný symbol pro obsah 2"/>
              <p:cNvSpPr>
                <a:spLocks noGrp="1"/>
              </p:cNvSpPr>
              <p:nvPr/>
            </p:nvSpPr>
            <p:spPr>
              <a:xfrm>
                <a:off x="6633772" y="5618680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sz="26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33772" y="5618680"/>
                <a:ext cx="453737" cy="56177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Zástupný symbol pro obsah 2"/>
              <p:cNvSpPr>
                <a:spLocks noGrp="1"/>
              </p:cNvSpPr>
              <p:nvPr/>
            </p:nvSpPr>
            <p:spPr>
              <a:xfrm>
                <a:off x="670233" y="3769968"/>
                <a:ext cx="226429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rgbClr val="0070C0"/>
                          </a:solidFill>
                          <a:latin typeface="Cambria Math"/>
                        </a:rPr>
                        <m:t>𝑓</m:t>
                      </m:r>
                      <m:d>
                        <m:dPr>
                          <m:ctrlPr>
                            <a:rPr lang="cs-CZ" b="0" i="1" dirty="0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cs-CZ" b="0" i="1" dirty="0" smtClean="0">
                                  <a:solidFill>
                                    <a:srgbClr val="0070C0"/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1" dirty="0" smtClean="0">
                                  <a:solidFill>
                                    <a:srgbClr val="0070C0"/>
                                  </a:solidFill>
                                  <a:latin typeface="Cambria Math"/>
                                </a:rPr>
                                <m:t>𝑥</m:t>
                              </m:r>
                            </m:e>
                            <m:sub>
                              <m:r>
                                <a:rPr lang="cs-CZ" b="0" i="1" dirty="0" smtClean="0">
                                  <a:solidFill>
                                    <a:srgbClr val="0070C0"/>
                                  </a:solidFill>
                                  <a:latin typeface="Cambria Math"/>
                                </a:rPr>
                                <m:t>1</m:t>
                              </m:r>
                            </m:sub>
                          </m:sSub>
                        </m:e>
                      </m:d>
                      <m:r>
                        <a:rPr lang="cs-CZ" i="1" dirty="0">
                          <a:solidFill>
                            <a:srgbClr val="0070C0"/>
                          </a:solidFill>
                          <a:latin typeface="Cambria Math"/>
                        </a:rPr>
                        <m:t>=</m:t>
                      </m:r>
                      <m:r>
                        <a:rPr lang="cs-CZ" i="1" dirty="0">
                          <a:solidFill>
                            <a:srgbClr val="0070C0"/>
                          </a:solidFill>
                          <a:latin typeface="Cambria Math"/>
                        </a:rPr>
                        <m:t>𝑓</m:t>
                      </m:r>
                      <m:r>
                        <a:rPr lang="cs-CZ" i="1" dirty="0">
                          <a:solidFill>
                            <a:srgbClr val="0070C0"/>
                          </a:solidFill>
                          <a:latin typeface="Cambria Math"/>
                        </a:rPr>
                        <m:t>(</m:t>
                      </m:r>
                      <m:sSub>
                        <m:sSubPr>
                          <m:ctrlPr>
                            <a:rPr lang="cs-CZ" i="1" dirty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 dirty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i="1" dirty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i="1" dirty="0">
                          <a:solidFill>
                            <a:srgbClr val="0070C0"/>
                          </a:solidFill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dirty="0">
                  <a:solidFill>
                    <a:srgbClr val="0070C0"/>
                  </a:solidFill>
                </a:endParaRPr>
              </a:p>
              <a:p>
                <a:pPr marL="0" indent="0">
                  <a:buNone/>
                </a:pPr>
                <a:endParaRPr lang="cs-CZ" dirty="0" smtClean="0">
                  <a:solidFill>
                    <a:srgbClr val="0070C0"/>
                  </a:solidFill>
                </a:endParaRPr>
              </a:p>
            </p:txBody>
          </p:sp>
        </mc:Choice>
        <mc:Fallback xmlns="">
          <p:sp>
            <p:nvSpPr>
              <p:cNvPr id="1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0233" y="3769968"/>
                <a:ext cx="2264297" cy="561772"/>
              </a:xfrm>
              <a:prstGeom prst="rect">
                <a:avLst/>
              </a:prstGeom>
              <a:blipFill rotWithShape="1">
                <a:blip r:embed="rId6"/>
                <a:stretch>
                  <a:fillRect l="-242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2" name="Přímá spojnice 11"/>
          <p:cNvCxnSpPr/>
          <p:nvPr/>
        </p:nvCxnSpPr>
        <p:spPr>
          <a:xfrm>
            <a:off x="2699792" y="4012550"/>
            <a:ext cx="3369199" cy="0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Zástupný symbol pro obsah 2"/>
              <p:cNvSpPr>
                <a:spLocks noGrp="1"/>
              </p:cNvSpPr>
              <p:nvPr/>
            </p:nvSpPr>
            <p:spPr>
              <a:xfrm>
                <a:off x="4657642" y="5666527"/>
                <a:ext cx="671717" cy="565013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dirty="0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 dirty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b="0" i="1" dirty="0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dirty="0" smtClean="0">
                  <a:solidFill>
                    <a:srgbClr val="0070C0"/>
                  </a:solidFill>
                </a:endParaRPr>
              </a:p>
            </p:txBody>
          </p:sp>
        </mc:Choice>
        <mc:Fallback xmlns="">
          <p:sp>
            <p:nvSpPr>
              <p:cNvPr id="1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57642" y="5666527"/>
                <a:ext cx="671717" cy="565013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Zástupný symbol pro obsah 2"/>
              <p:cNvSpPr>
                <a:spLocks noGrp="1"/>
              </p:cNvSpPr>
              <p:nvPr/>
            </p:nvSpPr>
            <p:spPr>
              <a:xfrm>
                <a:off x="3485249" y="5602741"/>
                <a:ext cx="504056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0" i="1" dirty="0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dirty="0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b="0" i="1" dirty="0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dirty="0" smtClean="0">
                  <a:solidFill>
                    <a:srgbClr val="0070C0"/>
                  </a:solidFill>
                </a:endParaRPr>
              </a:p>
            </p:txBody>
          </p:sp>
        </mc:Choice>
        <mc:Fallback xmlns="">
          <p:sp>
            <p:nvSpPr>
              <p:cNvPr id="1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85249" y="5602741"/>
                <a:ext cx="504056" cy="56177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8" name="Přímá spojnice 17"/>
          <p:cNvCxnSpPr/>
          <p:nvPr/>
        </p:nvCxnSpPr>
        <p:spPr>
          <a:xfrm>
            <a:off x="3674082" y="3983350"/>
            <a:ext cx="0" cy="1656759"/>
          </a:xfrm>
          <a:prstGeom prst="line">
            <a:avLst/>
          </a:prstGeom>
          <a:ln w="3492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4993500" y="4012550"/>
            <a:ext cx="1" cy="1627559"/>
          </a:xfrm>
          <a:prstGeom prst="line">
            <a:avLst/>
          </a:prstGeom>
          <a:ln w="3492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Zástupný symbol pro obsah 2"/>
              <p:cNvSpPr>
                <a:spLocks noGrp="1"/>
              </p:cNvSpPr>
              <p:nvPr/>
            </p:nvSpPr>
            <p:spPr>
              <a:xfrm>
                <a:off x="5095707" y="3515182"/>
                <a:ext cx="1564085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0" i="1" dirty="0" smtClean="0">
                          <a:solidFill>
                            <a:srgbClr val="0070C0"/>
                          </a:solidFill>
                          <a:latin typeface="Cambria Math"/>
                        </a:rPr>
                        <m:t>𝑦</m:t>
                      </m:r>
                      <m:r>
                        <a:rPr lang="cs-CZ" b="0" i="1" dirty="0" smtClean="0">
                          <a:solidFill>
                            <a:srgbClr val="0070C0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0" i="1" dirty="0" smtClean="0">
                          <a:solidFill>
                            <a:srgbClr val="0070C0"/>
                          </a:solidFill>
                          <a:latin typeface="Cambria Math"/>
                        </a:rPr>
                        <m:t>𝑓</m:t>
                      </m:r>
                      <m:r>
                        <a:rPr lang="cs-CZ" b="0" i="1" dirty="0" smtClean="0">
                          <a:solidFill>
                            <a:srgbClr val="0070C0"/>
                          </a:solidFill>
                          <a:latin typeface="Cambria Math"/>
                        </a:rPr>
                        <m:t>(</m:t>
                      </m:r>
                      <m:r>
                        <a:rPr lang="cs-CZ" b="0" i="1" dirty="0" smtClean="0">
                          <a:solidFill>
                            <a:srgbClr val="0070C0"/>
                          </a:solidFill>
                          <a:latin typeface="Cambria Math"/>
                        </a:rPr>
                        <m:t>𝑥</m:t>
                      </m:r>
                      <m:r>
                        <a:rPr lang="cs-CZ" b="0" i="1" dirty="0" smtClean="0">
                          <a:solidFill>
                            <a:srgbClr val="0070C0"/>
                          </a:solidFill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dirty="0" smtClean="0">
                  <a:solidFill>
                    <a:srgbClr val="0070C0"/>
                  </a:solidFill>
                </a:endParaRPr>
              </a:p>
            </p:txBody>
          </p:sp>
        </mc:Choice>
        <mc:Fallback xmlns="">
          <p:sp>
            <p:nvSpPr>
              <p:cNvPr id="2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95707" y="3515182"/>
                <a:ext cx="1564085" cy="561772"/>
              </a:xfrm>
              <a:prstGeom prst="rect">
                <a:avLst/>
              </a:prstGeom>
              <a:blipFill rotWithShape="1">
                <a:blip r:embed="rId10"/>
                <a:stretch>
                  <a:fillRect l="-117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074" name="Picture 2" descr="C:\Users\spravce\AppData\Local\Microsoft\Windows\Temporary Internet Files\Content.IE5\KFRZHZFF\MC900432461[2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0688" y="2871788"/>
            <a:ext cx="1978025" cy="1901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22418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9" grpId="0"/>
      <p:bldP spid="10" grpId="0"/>
      <p:bldP spid="11" grpId="0"/>
      <p:bldP spid="13" grpId="0"/>
      <p:bldP spid="14" grpId="0"/>
      <p:bldP spid="2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116632"/>
            <a:ext cx="9143999" cy="720080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143659" y="208236"/>
            <a:ext cx="9144716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1) Určete, která funkce je rostoucí, klesající nebo konstantní.</a:t>
            </a:r>
            <a:endParaRPr lang="cs-CZ" sz="26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0" y="980729"/>
            <a:ext cx="9144000" cy="5834762"/>
          </a:xfrm>
          <a:prstGeom prst="roundRect">
            <a:avLst>
              <a:gd name="adj" fmla="val 1731"/>
            </a:avLst>
          </a:prstGeom>
          <a:gradFill>
            <a:gsLst>
              <a:gs pos="0">
                <a:srgbClr val="FBEAC7"/>
              </a:gs>
              <a:gs pos="58000">
                <a:srgbClr val="FACD8A"/>
              </a:gs>
              <a:gs pos="0">
                <a:srgbClr val="FEE7F2"/>
              </a:gs>
              <a:gs pos="0">
                <a:srgbClr val="FAC77D"/>
              </a:gs>
              <a:gs pos="100000">
                <a:srgbClr val="FBA97D"/>
              </a:gs>
              <a:gs pos="100000">
                <a:srgbClr val="FBD49C"/>
              </a:gs>
              <a:gs pos="100000">
                <a:srgbClr val="FEE7F2"/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34679" y="1143612"/>
            <a:ext cx="4282936" cy="2478745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401786" y="1263209"/>
            <a:ext cx="898741" cy="551506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a)</a:t>
            </a:r>
            <a:endParaRPr lang="cs-CZ" sz="2600" b="1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454394" y="2766253"/>
            <a:ext cx="3380384" cy="0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1484498" y="1327765"/>
            <a:ext cx="0" cy="1936098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Zástupný symbol pro obsah 2"/>
              <p:cNvSpPr>
                <a:spLocks noGrp="1"/>
              </p:cNvSpPr>
              <p:nvPr/>
            </p:nvSpPr>
            <p:spPr>
              <a:xfrm>
                <a:off x="1531017" y="1327765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𝑦</m:t>
                      </m:r>
                    </m:oMath>
                  </m:oMathPara>
                </a14:m>
                <a:endParaRPr lang="cs-CZ" sz="26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31017" y="1327765"/>
                <a:ext cx="453737" cy="561772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Zástupný symbol pro obsah 2"/>
              <p:cNvSpPr>
                <a:spLocks noGrp="1"/>
              </p:cNvSpPr>
              <p:nvPr/>
            </p:nvSpPr>
            <p:spPr>
              <a:xfrm>
                <a:off x="3607909" y="2799755"/>
                <a:ext cx="453737" cy="591404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sz="26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7909" y="2799755"/>
                <a:ext cx="453737" cy="591404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Zaoblený obdélník 14"/>
          <p:cNvSpPr/>
          <p:nvPr/>
        </p:nvSpPr>
        <p:spPr>
          <a:xfrm>
            <a:off x="4716017" y="1143613"/>
            <a:ext cx="4282936" cy="2478744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cxnSp>
        <p:nvCxnSpPr>
          <p:cNvPr id="16" name="Přímá spojnice se šipkou 15"/>
          <p:cNvCxnSpPr/>
          <p:nvPr/>
        </p:nvCxnSpPr>
        <p:spPr>
          <a:xfrm>
            <a:off x="5019740" y="2766254"/>
            <a:ext cx="3380384" cy="0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V="1">
            <a:off x="6709932" y="1263209"/>
            <a:ext cx="4644" cy="2127952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Zástupný symbol pro obsah 2"/>
              <p:cNvSpPr>
                <a:spLocks noGrp="1"/>
              </p:cNvSpPr>
              <p:nvPr/>
            </p:nvSpPr>
            <p:spPr>
              <a:xfrm>
                <a:off x="6264340" y="1252943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𝑦</m:t>
                      </m:r>
                    </m:oMath>
                  </m:oMathPara>
                </a14:m>
                <a:endParaRPr lang="cs-CZ" sz="26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64340" y="1252943"/>
                <a:ext cx="453737" cy="56177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Zástupný symbol pro obsah 2"/>
              <p:cNvSpPr>
                <a:spLocks noGrp="1"/>
              </p:cNvSpPr>
              <p:nvPr/>
            </p:nvSpPr>
            <p:spPr>
              <a:xfrm>
                <a:off x="8173255" y="2799756"/>
                <a:ext cx="453737" cy="591404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sz="26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73255" y="2799756"/>
                <a:ext cx="453737" cy="591404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Zaoblený obdélník 19"/>
          <p:cNvSpPr/>
          <p:nvPr/>
        </p:nvSpPr>
        <p:spPr>
          <a:xfrm>
            <a:off x="234679" y="3717032"/>
            <a:ext cx="4282936" cy="2952328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cxnSp>
        <p:nvCxnSpPr>
          <p:cNvPr id="21" name="Přímá spojnice se šipkou 20"/>
          <p:cNvCxnSpPr/>
          <p:nvPr/>
        </p:nvCxnSpPr>
        <p:spPr>
          <a:xfrm>
            <a:off x="508779" y="5520751"/>
            <a:ext cx="3380384" cy="0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H="1" flipV="1">
            <a:off x="1976888" y="3898111"/>
            <a:ext cx="7866" cy="2627233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Zástupný symbol pro obsah 2"/>
              <p:cNvSpPr>
                <a:spLocks noGrp="1"/>
              </p:cNvSpPr>
              <p:nvPr/>
            </p:nvSpPr>
            <p:spPr>
              <a:xfrm>
                <a:off x="1990054" y="3898111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𝑦</m:t>
                      </m:r>
                    </m:oMath>
                  </m:oMathPara>
                </a14:m>
                <a:endParaRPr lang="cs-CZ" sz="26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90054" y="3898111"/>
                <a:ext cx="453737" cy="56177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Zástupný symbol pro obsah 2"/>
              <p:cNvSpPr>
                <a:spLocks noGrp="1"/>
              </p:cNvSpPr>
              <p:nvPr/>
            </p:nvSpPr>
            <p:spPr>
              <a:xfrm>
                <a:off x="3662294" y="5554253"/>
                <a:ext cx="453737" cy="591404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sz="26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62294" y="5554253"/>
                <a:ext cx="453737" cy="591404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5" name="Zaoblený obdélník 24"/>
          <p:cNvSpPr/>
          <p:nvPr/>
        </p:nvSpPr>
        <p:spPr>
          <a:xfrm>
            <a:off x="4716017" y="3717032"/>
            <a:ext cx="4282936" cy="2952328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cxnSp>
        <p:nvCxnSpPr>
          <p:cNvPr id="26" name="Přímá spojnice se šipkou 25"/>
          <p:cNvCxnSpPr/>
          <p:nvPr/>
        </p:nvCxnSpPr>
        <p:spPr>
          <a:xfrm>
            <a:off x="4972008" y="5525431"/>
            <a:ext cx="3380384" cy="0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V="1">
            <a:off x="6000422" y="3898111"/>
            <a:ext cx="0" cy="2627233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8" name="Zástupný symbol pro obsah 2"/>
              <p:cNvSpPr>
                <a:spLocks noGrp="1"/>
              </p:cNvSpPr>
              <p:nvPr/>
            </p:nvSpPr>
            <p:spPr>
              <a:xfrm>
                <a:off x="5481290" y="3917387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𝑦</m:t>
                      </m:r>
                    </m:oMath>
                  </m:oMathPara>
                </a14:m>
                <a:endParaRPr lang="cs-CZ" sz="26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81290" y="3917387"/>
                <a:ext cx="453737" cy="56177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Zástupný symbol pro obsah 2"/>
              <p:cNvSpPr>
                <a:spLocks noGrp="1"/>
              </p:cNvSpPr>
              <p:nvPr/>
            </p:nvSpPr>
            <p:spPr>
              <a:xfrm>
                <a:off x="8125523" y="5558933"/>
                <a:ext cx="453737" cy="591404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sz="26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25523" y="5558933"/>
                <a:ext cx="453737" cy="591404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0" name="Zástupný symbol pro obsah 2"/>
          <p:cNvSpPr>
            <a:spLocks noGrp="1"/>
          </p:cNvSpPr>
          <p:nvPr/>
        </p:nvSpPr>
        <p:spPr>
          <a:xfrm>
            <a:off x="4915735" y="1274524"/>
            <a:ext cx="898741" cy="551506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b)</a:t>
            </a:r>
            <a:endParaRPr lang="cs-CZ" sz="2600" b="1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1" name="Zástupný symbol pro obsah 2"/>
          <p:cNvSpPr>
            <a:spLocks noGrp="1"/>
          </p:cNvSpPr>
          <p:nvPr/>
        </p:nvSpPr>
        <p:spPr>
          <a:xfrm>
            <a:off x="401785" y="3990214"/>
            <a:ext cx="898741" cy="551506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c)</a:t>
            </a:r>
            <a:endParaRPr lang="cs-CZ" sz="2600" b="1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2" name="Zástupný symbol pro obsah 2"/>
          <p:cNvSpPr>
            <a:spLocks noGrp="1"/>
          </p:cNvSpPr>
          <p:nvPr/>
        </p:nvSpPr>
        <p:spPr>
          <a:xfrm>
            <a:off x="4933595" y="4045826"/>
            <a:ext cx="898741" cy="551506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d)</a:t>
            </a:r>
            <a:endParaRPr lang="cs-CZ" sz="2600" b="1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4" name="Volný tvar 33"/>
          <p:cNvSpPr/>
          <p:nvPr/>
        </p:nvSpPr>
        <p:spPr>
          <a:xfrm>
            <a:off x="5493555" y="1930280"/>
            <a:ext cx="2679700" cy="1333582"/>
          </a:xfrm>
          <a:custGeom>
            <a:avLst/>
            <a:gdLst>
              <a:gd name="connsiteX0" fmla="*/ 0 w 2679700"/>
              <a:gd name="connsiteY0" fmla="*/ 50800 h 1333582"/>
              <a:gd name="connsiteX1" fmla="*/ 1270000 w 2679700"/>
              <a:gd name="connsiteY1" fmla="*/ 1333500 h 1333582"/>
              <a:gd name="connsiteX2" fmla="*/ 2679700 w 2679700"/>
              <a:gd name="connsiteY2" fmla="*/ 0 h 13335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679700" h="1333582">
                <a:moveTo>
                  <a:pt x="0" y="50800"/>
                </a:moveTo>
                <a:cubicBezTo>
                  <a:pt x="411691" y="696383"/>
                  <a:pt x="823383" y="1341967"/>
                  <a:pt x="1270000" y="1333500"/>
                </a:cubicBezTo>
                <a:cubicBezTo>
                  <a:pt x="1716617" y="1325033"/>
                  <a:pt x="2198158" y="662516"/>
                  <a:pt x="2679700" y="0"/>
                </a:cubicBezTo>
              </a:path>
            </a:pathLst>
          </a:cu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TextovéPole 35"/>
          <p:cNvSpPr txBox="1"/>
          <p:nvPr/>
        </p:nvSpPr>
        <p:spPr>
          <a:xfrm>
            <a:off x="6810099" y="3898110"/>
            <a:ext cx="2088232" cy="523220"/>
          </a:xfrm>
          <a:prstGeom prst="rect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FFFF00"/>
                </a:solidFill>
                <a:effectLst>
                  <a:glow rad="635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konstantní</a:t>
            </a:r>
            <a:endParaRPr lang="cs-CZ" sz="2800" dirty="0">
              <a:solidFill>
                <a:srgbClr val="FFFF00"/>
              </a:solidFill>
              <a:effectLst>
                <a:glow rad="635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6940366" y="872077"/>
            <a:ext cx="2058587" cy="954107"/>
          </a:xfrm>
          <a:prstGeom prst="rect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>
                <a:solidFill>
                  <a:srgbClr val="FFFF00"/>
                </a:solidFill>
                <a:effectLst>
                  <a:glow rad="635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ž</a:t>
            </a:r>
            <a:r>
              <a:rPr lang="cs-CZ" sz="2800" dirty="0" smtClean="0">
                <a:solidFill>
                  <a:srgbClr val="FFFF00"/>
                </a:solidFill>
                <a:effectLst>
                  <a:glow rad="635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ádná z uvedených</a:t>
            </a:r>
            <a:endParaRPr lang="cs-CZ" sz="2800" dirty="0">
              <a:solidFill>
                <a:srgbClr val="FFFF00"/>
              </a:solidFill>
              <a:effectLst>
                <a:glow rad="635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2555776" y="1287764"/>
            <a:ext cx="1728192" cy="523220"/>
          </a:xfrm>
          <a:prstGeom prst="rect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FFFF00"/>
                </a:solidFill>
                <a:effectLst>
                  <a:glow rad="635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rostoucí</a:t>
            </a:r>
            <a:endParaRPr lang="cs-CZ" sz="2800" dirty="0">
              <a:solidFill>
                <a:srgbClr val="FFFF00"/>
              </a:solidFill>
              <a:effectLst>
                <a:glow rad="635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2555776" y="3917387"/>
            <a:ext cx="1728192" cy="523220"/>
          </a:xfrm>
          <a:prstGeom prst="rect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FFFF00"/>
                </a:solidFill>
                <a:effectLst>
                  <a:glow rad="635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klesající</a:t>
            </a:r>
            <a:endParaRPr lang="cs-CZ" sz="2800" dirty="0">
              <a:solidFill>
                <a:srgbClr val="FFFF00"/>
              </a:solidFill>
              <a:effectLst>
                <a:glow rad="635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1" name="Volný tvar 40"/>
          <p:cNvSpPr/>
          <p:nvPr/>
        </p:nvSpPr>
        <p:spPr>
          <a:xfrm>
            <a:off x="976186" y="1900852"/>
            <a:ext cx="2336800" cy="1346200"/>
          </a:xfrm>
          <a:custGeom>
            <a:avLst/>
            <a:gdLst>
              <a:gd name="connsiteX0" fmla="*/ 0 w 2336800"/>
              <a:gd name="connsiteY0" fmla="*/ 1346200 h 1346200"/>
              <a:gd name="connsiteX1" fmla="*/ 825500 w 2336800"/>
              <a:gd name="connsiteY1" fmla="*/ 419100 h 1346200"/>
              <a:gd name="connsiteX2" fmla="*/ 2336800 w 2336800"/>
              <a:gd name="connsiteY2" fmla="*/ 0 h 1346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336800" h="1346200">
                <a:moveTo>
                  <a:pt x="0" y="1346200"/>
                </a:moveTo>
                <a:cubicBezTo>
                  <a:pt x="218016" y="994833"/>
                  <a:pt x="436033" y="643467"/>
                  <a:pt x="825500" y="419100"/>
                </a:cubicBezTo>
                <a:cubicBezTo>
                  <a:pt x="1214967" y="194733"/>
                  <a:pt x="1775883" y="97366"/>
                  <a:pt x="2336800" y="0"/>
                </a:cubicBezTo>
              </a:path>
            </a:pathLst>
          </a:cu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Volný tvar 41"/>
          <p:cNvSpPr/>
          <p:nvPr/>
        </p:nvSpPr>
        <p:spPr>
          <a:xfrm>
            <a:off x="737244" y="4675900"/>
            <a:ext cx="3035300" cy="1536700"/>
          </a:xfrm>
          <a:custGeom>
            <a:avLst/>
            <a:gdLst>
              <a:gd name="connsiteX0" fmla="*/ 0 w 3035300"/>
              <a:gd name="connsiteY0" fmla="*/ 0 h 1536700"/>
              <a:gd name="connsiteX1" fmla="*/ 1092200 w 3035300"/>
              <a:gd name="connsiteY1" fmla="*/ 990600 h 1536700"/>
              <a:gd name="connsiteX2" fmla="*/ 3035300 w 3035300"/>
              <a:gd name="connsiteY2" fmla="*/ 1536700 h 15367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035300" h="1536700">
                <a:moveTo>
                  <a:pt x="0" y="0"/>
                </a:moveTo>
                <a:cubicBezTo>
                  <a:pt x="293158" y="367241"/>
                  <a:pt x="586317" y="734483"/>
                  <a:pt x="1092200" y="990600"/>
                </a:cubicBezTo>
                <a:cubicBezTo>
                  <a:pt x="1598083" y="1246717"/>
                  <a:pt x="2316691" y="1391708"/>
                  <a:pt x="3035300" y="1536700"/>
                </a:cubicBezTo>
              </a:path>
            </a:pathLst>
          </a:cu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4" name="Přímá spojnice 43"/>
          <p:cNvCxnSpPr/>
          <p:nvPr/>
        </p:nvCxnSpPr>
        <p:spPr>
          <a:xfrm>
            <a:off x="5365105" y="6021288"/>
            <a:ext cx="2760418" cy="0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Zaoblený obdélník 46"/>
          <p:cNvSpPr/>
          <p:nvPr/>
        </p:nvSpPr>
        <p:spPr>
          <a:xfrm>
            <a:off x="234679" y="5603956"/>
            <a:ext cx="1201105" cy="1174403"/>
          </a:xfrm>
          <a:prstGeom prst="roundRect">
            <a:avLst>
              <a:gd name="adj" fmla="val 449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48" name="Obrázek 47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928" y="5741667"/>
            <a:ext cx="898826" cy="8832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4911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 animBg="1"/>
      <p:bldP spid="37" grpId="0" animBg="1"/>
      <p:bldP spid="38" grpId="0" animBg="1"/>
      <p:bldP spid="39" grpId="0" animBg="1"/>
      <p:bldP spid="4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116632"/>
            <a:ext cx="9143999" cy="720080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143659" y="208236"/>
            <a:ext cx="9144716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2</a:t>
            </a: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) Určete, která funkce je rostoucí, klesající nebo konstantní.</a:t>
            </a:r>
            <a:endParaRPr lang="cs-CZ" sz="26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0" y="980729"/>
            <a:ext cx="9144000" cy="5834762"/>
          </a:xfrm>
          <a:prstGeom prst="roundRect">
            <a:avLst>
              <a:gd name="adj" fmla="val 1731"/>
            </a:avLst>
          </a:prstGeom>
          <a:gradFill>
            <a:gsLst>
              <a:gs pos="0">
                <a:srgbClr val="FBEAC7"/>
              </a:gs>
              <a:gs pos="58000">
                <a:srgbClr val="FACD8A"/>
              </a:gs>
              <a:gs pos="0">
                <a:srgbClr val="FEE7F2"/>
              </a:gs>
              <a:gs pos="0">
                <a:srgbClr val="FAC77D"/>
              </a:gs>
              <a:gs pos="100000">
                <a:srgbClr val="FBA97D"/>
              </a:gs>
              <a:gs pos="100000">
                <a:srgbClr val="FBD49C"/>
              </a:gs>
              <a:gs pos="100000">
                <a:srgbClr val="FEE7F2"/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34679" y="1143612"/>
            <a:ext cx="4282936" cy="2478745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401786" y="1263209"/>
            <a:ext cx="898741" cy="551506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a)</a:t>
            </a:r>
            <a:endParaRPr lang="cs-CZ" sz="2600" b="1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454394" y="2582024"/>
            <a:ext cx="3380384" cy="0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V="1">
            <a:off x="1484498" y="1327765"/>
            <a:ext cx="0" cy="2073809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2"/>
              <p:cNvSpPr>
                <a:spLocks noGrp="1"/>
              </p:cNvSpPr>
              <p:nvPr/>
            </p:nvSpPr>
            <p:spPr>
              <a:xfrm>
                <a:off x="1531017" y="1327765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𝑦</m:t>
                      </m:r>
                    </m:oMath>
                  </m:oMathPara>
                </a14:m>
                <a:endParaRPr lang="cs-CZ" sz="26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31017" y="1327765"/>
                <a:ext cx="453737" cy="561772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Zástupný symbol pro obsah 2"/>
              <p:cNvSpPr>
                <a:spLocks noGrp="1"/>
              </p:cNvSpPr>
              <p:nvPr/>
            </p:nvSpPr>
            <p:spPr>
              <a:xfrm>
                <a:off x="3607909" y="2799755"/>
                <a:ext cx="453737" cy="591404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sz="26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7909" y="2799755"/>
                <a:ext cx="453737" cy="591404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Zaoblený obdélník 10"/>
          <p:cNvSpPr/>
          <p:nvPr/>
        </p:nvSpPr>
        <p:spPr>
          <a:xfrm>
            <a:off x="4716017" y="1143613"/>
            <a:ext cx="4282936" cy="2478744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cxnSp>
        <p:nvCxnSpPr>
          <p:cNvPr id="12" name="Přímá spojnice se šipkou 11"/>
          <p:cNvCxnSpPr/>
          <p:nvPr/>
        </p:nvCxnSpPr>
        <p:spPr>
          <a:xfrm>
            <a:off x="5019740" y="2766254"/>
            <a:ext cx="3380384" cy="0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V="1">
            <a:off x="6709932" y="1263209"/>
            <a:ext cx="4644" cy="2127952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Zástupný symbol pro obsah 2"/>
              <p:cNvSpPr>
                <a:spLocks noGrp="1"/>
              </p:cNvSpPr>
              <p:nvPr/>
            </p:nvSpPr>
            <p:spPr>
              <a:xfrm>
                <a:off x="6264340" y="1252943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𝑦</m:t>
                      </m:r>
                    </m:oMath>
                  </m:oMathPara>
                </a14:m>
                <a:endParaRPr lang="cs-CZ" sz="26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64340" y="1252943"/>
                <a:ext cx="453737" cy="56177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Zástupný symbol pro obsah 2"/>
              <p:cNvSpPr>
                <a:spLocks noGrp="1"/>
              </p:cNvSpPr>
              <p:nvPr/>
            </p:nvSpPr>
            <p:spPr>
              <a:xfrm>
                <a:off x="8173255" y="2799756"/>
                <a:ext cx="453737" cy="591404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sz="26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73255" y="2799756"/>
                <a:ext cx="453737" cy="591404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Zaoblený obdélník 15"/>
          <p:cNvSpPr/>
          <p:nvPr/>
        </p:nvSpPr>
        <p:spPr>
          <a:xfrm>
            <a:off x="234679" y="3717032"/>
            <a:ext cx="4282936" cy="2952328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cxnSp>
        <p:nvCxnSpPr>
          <p:cNvPr id="17" name="Přímá spojnice se šipkou 16"/>
          <p:cNvCxnSpPr/>
          <p:nvPr/>
        </p:nvCxnSpPr>
        <p:spPr>
          <a:xfrm>
            <a:off x="508778" y="5263821"/>
            <a:ext cx="3380384" cy="0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H="1" flipV="1">
            <a:off x="1976888" y="3898111"/>
            <a:ext cx="7866" cy="2627233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Zástupný symbol pro obsah 2"/>
              <p:cNvSpPr>
                <a:spLocks noGrp="1"/>
              </p:cNvSpPr>
              <p:nvPr/>
            </p:nvSpPr>
            <p:spPr>
              <a:xfrm>
                <a:off x="1990054" y="3898111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𝑦</m:t>
                      </m:r>
                    </m:oMath>
                  </m:oMathPara>
                </a14:m>
                <a:endParaRPr lang="cs-CZ" sz="26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90054" y="3898111"/>
                <a:ext cx="453737" cy="56177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Zástupný symbol pro obsah 2"/>
              <p:cNvSpPr>
                <a:spLocks noGrp="1"/>
              </p:cNvSpPr>
              <p:nvPr/>
            </p:nvSpPr>
            <p:spPr>
              <a:xfrm>
                <a:off x="3662294" y="5554253"/>
                <a:ext cx="453737" cy="591404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sz="26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62294" y="5554253"/>
                <a:ext cx="453737" cy="591404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Zaoblený obdélník 20"/>
          <p:cNvSpPr/>
          <p:nvPr/>
        </p:nvSpPr>
        <p:spPr>
          <a:xfrm>
            <a:off x="4716017" y="3717032"/>
            <a:ext cx="4282936" cy="2952328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cxnSp>
        <p:nvCxnSpPr>
          <p:cNvPr id="22" name="Přímá spojnice se šipkou 21"/>
          <p:cNvCxnSpPr/>
          <p:nvPr/>
        </p:nvCxnSpPr>
        <p:spPr>
          <a:xfrm>
            <a:off x="4972008" y="5357315"/>
            <a:ext cx="3380384" cy="0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V="1">
            <a:off x="6162737" y="3874333"/>
            <a:ext cx="0" cy="2627233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Zástupný symbol pro obsah 2"/>
              <p:cNvSpPr>
                <a:spLocks noGrp="1"/>
              </p:cNvSpPr>
              <p:nvPr/>
            </p:nvSpPr>
            <p:spPr>
              <a:xfrm>
                <a:off x="5481290" y="3917387"/>
                <a:ext cx="453737" cy="56177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𝑦</m:t>
                      </m:r>
                    </m:oMath>
                  </m:oMathPara>
                </a14:m>
                <a:endParaRPr lang="cs-CZ" sz="26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81290" y="3917387"/>
                <a:ext cx="453737" cy="56177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Zástupný symbol pro obsah 2"/>
              <p:cNvSpPr>
                <a:spLocks noGrp="1"/>
              </p:cNvSpPr>
              <p:nvPr/>
            </p:nvSpPr>
            <p:spPr>
              <a:xfrm>
                <a:off x="8125523" y="5558933"/>
                <a:ext cx="453737" cy="591404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</m:oMath>
                  </m:oMathPara>
                </a14:m>
                <a:endParaRPr lang="cs-CZ" sz="26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25523" y="5558933"/>
                <a:ext cx="453737" cy="591404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6" name="Zástupný symbol pro obsah 2"/>
          <p:cNvSpPr>
            <a:spLocks noGrp="1"/>
          </p:cNvSpPr>
          <p:nvPr/>
        </p:nvSpPr>
        <p:spPr>
          <a:xfrm>
            <a:off x="4915735" y="1274524"/>
            <a:ext cx="898741" cy="551506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b)</a:t>
            </a:r>
            <a:endParaRPr lang="cs-CZ" sz="2600" b="1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7" name="Zástupný symbol pro obsah 2"/>
          <p:cNvSpPr>
            <a:spLocks noGrp="1"/>
          </p:cNvSpPr>
          <p:nvPr/>
        </p:nvSpPr>
        <p:spPr>
          <a:xfrm>
            <a:off x="401785" y="3990214"/>
            <a:ext cx="898741" cy="551506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c)</a:t>
            </a:r>
            <a:endParaRPr lang="cs-CZ" sz="2600" b="1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8" name="Zástupný symbol pro obsah 2"/>
          <p:cNvSpPr>
            <a:spLocks noGrp="1"/>
          </p:cNvSpPr>
          <p:nvPr/>
        </p:nvSpPr>
        <p:spPr>
          <a:xfrm>
            <a:off x="4933595" y="4045826"/>
            <a:ext cx="898741" cy="551506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d)</a:t>
            </a:r>
            <a:endParaRPr lang="cs-CZ" sz="2600" b="1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877973" y="1228761"/>
            <a:ext cx="2088232" cy="523220"/>
          </a:xfrm>
          <a:prstGeom prst="rect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FFFF00"/>
                </a:solidFill>
                <a:effectLst>
                  <a:glow rad="635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konstantní</a:t>
            </a:r>
            <a:endParaRPr lang="cs-CZ" sz="2800" dirty="0">
              <a:solidFill>
                <a:srgbClr val="FFFF00"/>
              </a:solidFill>
              <a:effectLst>
                <a:glow rad="635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2376147" y="1186184"/>
            <a:ext cx="2058587" cy="954107"/>
          </a:xfrm>
          <a:prstGeom prst="rect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>
                <a:solidFill>
                  <a:srgbClr val="FFFF00"/>
                </a:solidFill>
                <a:effectLst>
                  <a:glow rad="635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ž</a:t>
            </a:r>
            <a:r>
              <a:rPr lang="cs-CZ" sz="2800" dirty="0" smtClean="0">
                <a:solidFill>
                  <a:srgbClr val="FFFF00"/>
                </a:solidFill>
                <a:effectLst>
                  <a:glow rad="635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ádná z uvedených</a:t>
            </a:r>
            <a:endParaRPr lang="cs-CZ" sz="2800" dirty="0">
              <a:solidFill>
                <a:srgbClr val="FFFF00"/>
              </a:solidFill>
              <a:effectLst>
                <a:glow rad="635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7185024" y="3798359"/>
            <a:ext cx="1728192" cy="523220"/>
          </a:xfrm>
          <a:prstGeom prst="rect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FFFF00"/>
                </a:solidFill>
                <a:effectLst>
                  <a:glow rad="635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rostoucí</a:t>
            </a:r>
            <a:endParaRPr lang="cs-CZ" sz="2800" dirty="0">
              <a:solidFill>
                <a:srgbClr val="FFFF00"/>
              </a:solidFill>
              <a:effectLst>
                <a:glow rad="635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2705822" y="3833478"/>
            <a:ext cx="1728192" cy="523220"/>
          </a:xfrm>
          <a:prstGeom prst="rect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FFFF00"/>
                </a:solidFill>
                <a:effectLst>
                  <a:glow rad="635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klesající</a:t>
            </a:r>
            <a:endParaRPr lang="cs-CZ" sz="2800" dirty="0">
              <a:solidFill>
                <a:srgbClr val="FFFF00"/>
              </a:solidFill>
              <a:effectLst>
                <a:glow rad="635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7" name="Zaoblený obdélník 36"/>
          <p:cNvSpPr/>
          <p:nvPr/>
        </p:nvSpPr>
        <p:spPr>
          <a:xfrm>
            <a:off x="250602" y="5445083"/>
            <a:ext cx="1201105" cy="1174403"/>
          </a:xfrm>
          <a:prstGeom prst="roundRect">
            <a:avLst>
              <a:gd name="adj" fmla="val 449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38" name="Obrázek 37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6851" y="5582794"/>
            <a:ext cx="898826" cy="883206"/>
          </a:xfrm>
          <a:prstGeom prst="rect">
            <a:avLst/>
          </a:prstGeom>
        </p:spPr>
      </p:pic>
      <p:sp>
        <p:nvSpPr>
          <p:cNvPr id="40" name="Oblouk 39"/>
          <p:cNvSpPr/>
          <p:nvPr/>
        </p:nvSpPr>
        <p:spPr>
          <a:xfrm>
            <a:off x="737244" y="1812146"/>
            <a:ext cx="1345121" cy="1345121"/>
          </a:xfrm>
          <a:prstGeom prst="arc">
            <a:avLst>
              <a:gd name="adj1" fmla="val 10402312"/>
              <a:gd name="adj2" fmla="val 16197079"/>
            </a:avLst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vál 40"/>
          <p:cNvSpPr/>
          <p:nvPr/>
        </p:nvSpPr>
        <p:spPr>
          <a:xfrm>
            <a:off x="1409804" y="1765195"/>
            <a:ext cx="162315" cy="162315"/>
          </a:xfrm>
          <a:prstGeom prst="ellipse">
            <a:avLst/>
          </a:prstGeom>
          <a:gradFill>
            <a:gsLst>
              <a:gs pos="0">
                <a:srgbClr val="FFF200"/>
              </a:gs>
              <a:gs pos="100000">
                <a:srgbClr val="FF7A00"/>
              </a:gs>
              <a:gs pos="100000">
                <a:srgbClr val="FF0300"/>
              </a:gs>
              <a:gs pos="100000">
                <a:srgbClr val="4D0808"/>
              </a:gs>
            </a:gsLst>
            <a:lin ang="5400000" scaled="0"/>
          </a:gradFill>
          <a:ln w="254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louk 41"/>
          <p:cNvSpPr/>
          <p:nvPr/>
        </p:nvSpPr>
        <p:spPr>
          <a:xfrm>
            <a:off x="811937" y="1926505"/>
            <a:ext cx="1345121" cy="1345121"/>
          </a:xfrm>
          <a:prstGeom prst="arc">
            <a:avLst>
              <a:gd name="adj1" fmla="val 21476223"/>
              <a:gd name="adj2" fmla="val 5470372"/>
            </a:avLst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vál 43"/>
          <p:cNvSpPr/>
          <p:nvPr/>
        </p:nvSpPr>
        <p:spPr>
          <a:xfrm>
            <a:off x="2075900" y="2500866"/>
            <a:ext cx="162315" cy="162315"/>
          </a:xfrm>
          <a:prstGeom prst="ellipse">
            <a:avLst/>
          </a:prstGeom>
          <a:gradFill>
            <a:gsLst>
              <a:gs pos="0">
                <a:srgbClr val="FFF200"/>
              </a:gs>
              <a:gs pos="100000">
                <a:srgbClr val="FF7A00"/>
              </a:gs>
              <a:gs pos="100000">
                <a:srgbClr val="FF0300"/>
              </a:gs>
              <a:gs pos="100000">
                <a:srgbClr val="4D0808"/>
              </a:gs>
            </a:gsLst>
            <a:lin ang="5400000" scaled="0"/>
          </a:gradFill>
          <a:ln w="254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vál 44"/>
          <p:cNvSpPr/>
          <p:nvPr/>
        </p:nvSpPr>
        <p:spPr>
          <a:xfrm>
            <a:off x="6000422" y="2126884"/>
            <a:ext cx="162315" cy="162315"/>
          </a:xfrm>
          <a:prstGeom prst="ellipse">
            <a:avLst/>
          </a:prstGeom>
          <a:solidFill>
            <a:srgbClr val="0070C0"/>
          </a:solidFill>
          <a:ln w="254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vál 45"/>
          <p:cNvSpPr/>
          <p:nvPr/>
        </p:nvSpPr>
        <p:spPr>
          <a:xfrm>
            <a:off x="7164288" y="2123065"/>
            <a:ext cx="162315" cy="162315"/>
          </a:xfrm>
          <a:prstGeom prst="ellipse">
            <a:avLst/>
          </a:prstGeom>
          <a:solidFill>
            <a:srgbClr val="0070C0"/>
          </a:solidFill>
          <a:ln w="254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vál 46"/>
          <p:cNvSpPr/>
          <p:nvPr/>
        </p:nvSpPr>
        <p:spPr>
          <a:xfrm>
            <a:off x="6628774" y="2113150"/>
            <a:ext cx="162315" cy="162315"/>
          </a:xfrm>
          <a:prstGeom prst="ellipse">
            <a:avLst/>
          </a:prstGeom>
          <a:solidFill>
            <a:srgbClr val="0070C0"/>
          </a:solidFill>
          <a:ln w="254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vál 47"/>
          <p:cNvSpPr/>
          <p:nvPr/>
        </p:nvSpPr>
        <p:spPr>
          <a:xfrm>
            <a:off x="7812360" y="2111391"/>
            <a:ext cx="162315" cy="162315"/>
          </a:xfrm>
          <a:prstGeom prst="ellipse">
            <a:avLst/>
          </a:prstGeom>
          <a:solidFill>
            <a:srgbClr val="0070C0"/>
          </a:solidFill>
          <a:ln w="254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vál 48"/>
          <p:cNvSpPr/>
          <p:nvPr/>
        </p:nvSpPr>
        <p:spPr>
          <a:xfrm>
            <a:off x="5531425" y="2108598"/>
            <a:ext cx="162315" cy="162315"/>
          </a:xfrm>
          <a:prstGeom prst="ellipse">
            <a:avLst/>
          </a:prstGeom>
          <a:solidFill>
            <a:srgbClr val="0070C0"/>
          </a:solidFill>
          <a:ln w="254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vál 49"/>
          <p:cNvSpPr/>
          <p:nvPr/>
        </p:nvSpPr>
        <p:spPr>
          <a:xfrm>
            <a:off x="5359650" y="5988022"/>
            <a:ext cx="162315" cy="162315"/>
          </a:xfrm>
          <a:prstGeom prst="ellipse">
            <a:avLst/>
          </a:prstGeom>
          <a:solidFill>
            <a:srgbClr val="0070C0"/>
          </a:solidFill>
          <a:ln w="254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vál 50"/>
          <p:cNvSpPr/>
          <p:nvPr/>
        </p:nvSpPr>
        <p:spPr>
          <a:xfrm>
            <a:off x="5919264" y="5705883"/>
            <a:ext cx="162315" cy="162315"/>
          </a:xfrm>
          <a:prstGeom prst="ellipse">
            <a:avLst/>
          </a:prstGeom>
          <a:solidFill>
            <a:srgbClr val="0070C0"/>
          </a:solidFill>
          <a:ln w="254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vál 51"/>
          <p:cNvSpPr/>
          <p:nvPr/>
        </p:nvSpPr>
        <p:spPr>
          <a:xfrm>
            <a:off x="6515163" y="4968254"/>
            <a:ext cx="162315" cy="162315"/>
          </a:xfrm>
          <a:prstGeom prst="ellipse">
            <a:avLst/>
          </a:prstGeom>
          <a:solidFill>
            <a:srgbClr val="0070C0"/>
          </a:solidFill>
          <a:ln w="254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vál 52"/>
          <p:cNvSpPr/>
          <p:nvPr/>
        </p:nvSpPr>
        <p:spPr>
          <a:xfrm>
            <a:off x="6994480" y="4321579"/>
            <a:ext cx="162315" cy="162315"/>
          </a:xfrm>
          <a:prstGeom prst="ellipse">
            <a:avLst/>
          </a:prstGeom>
          <a:solidFill>
            <a:srgbClr val="0070C0"/>
          </a:solidFill>
          <a:ln w="254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olný tvar 55"/>
          <p:cNvSpPr/>
          <p:nvPr/>
        </p:nvSpPr>
        <p:spPr>
          <a:xfrm>
            <a:off x="1384300" y="4038600"/>
            <a:ext cx="1206500" cy="2298700"/>
          </a:xfrm>
          <a:custGeom>
            <a:avLst/>
            <a:gdLst>
              <a:gd name="connsiteX0" fmla="*/ 0 w 1206500"/>
              <a:gd name="connsiteY0" fmla="*/ 0 h 2298700"/>
              <a:gd name="connsiteX1" fmla="*/ 254000 w 1206500"/>
              <a:gd name="connsiteY1" fmla="*/ 901700 h 2298700"/>
              <a:gd name="connsiteX2" fmla="*/ 622300 w 1206500"/>
              <a:gd name="connsiteY2" fmla="*/ 1231900 h 2298700"/>
              <a:gd name="connsiteX3" fmla="*/ 1003300 w 1206500"/>
              <a:gd name="connsiteY3" fmla="*/ 1536700 h 2298700"/>
              <a:gd name="connsiteX4" fmla="*/ 1206500 w 1206500"/>
              <a:gd name="connsiteY4" fmla="*/ 2298700 h 22987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06500" h="2298700">
                <a:moveTo>
                  <a:pt x="0" y="0"/>
                </a:moveTo>
                <a:cubicBezTo>
                  <a:pt x="75141" y="348191"/>
                  <a:pt x="150283" y="696383"/>
                  <a:pt x="254000" y="901700"/>
                </a:cubicBezTo>
                <a:cubicBezTo>
                  <a:pt x="357717" y="1107017"/>
                  <a:pt x="497417" y="1126067"/>
                  <a:pt x="622300" y="1231900"/>
                </a:cubicBezTo>
                <a:cubicBezTo>
                  <a:pt x="747183" y="1337733"/>
                  <a:pt x="905933" y="1358900"/>
                  <a:pt x="1003300" y="1536700"/>
                </a:cubicBezTo>
                <a:cubicBezTo>
                  <a:pt x="1100667" y="1714500"/>
                  <a:pt x="1153583" y="2006600"/>
                  <a:pt x="1206500" y="2298700"/>
                </a:cubicBezTo>
              </a:path>
            </a:pathLst>
          </a:cu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8" name="Přímá spojnice 57"/>
          <p:cNvCxnSpPr>
            <a:endCxn id="48" idx="6"/>
          </p:cNvCxnSpPr>
          <p:nvPr/>
        </p:nvCxnSpPr>
        <p:spPr>
          <a:xfrm>
            <a:off x="5574774" y="2189755"/>
            <a:ext cx="2399901" cy="2794"/>
          </a:xfrm>
          <a:prstGeom prst="line">
            <a:avLst/>
          </a:prstGeom>
          <a:ln w="31750">
            <a:solidFill>
              <a:srgbClr val="0070C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>
            <a:off x="5612582" y="2174468"/>
            <a:ext cx="0" cy="591785"/>
          </a:xfrm>
          <a:prstGeom prst="line">
            <a:avLst/>
          </a:prstGeom>
          <a:ln w="31750">
            <a:solidFill>
              <a:srgbClr val="0070C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>
            <a:off x="6080761" y="2204222"/>
            <a:ext cx="0" cy="591785"/>
          </a:xfrm>
          <a:prstGeom prst="line">
            <a:avLst/>
          </a:prstGeom>
          <a:ln w="31750">
            <a:solidFill>
              <a:srgbClr val="0070C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>
            <a:off x="6704559" y="2174468"/>
            <a:ext cx="0" cy="591785"/>
          </a:xfrm>
          <a:prstGeom prst="line">
            <a:avLst/>
          </a:prstGeom>
          <a:ln w="31750">
            <a:solidFill>
              <a:srgbClr val="0070C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>
            <a:off x="7245445" y="2140291"/>
            <a:ext cx="0" cy="591785"/>
          </a:xfrm>
          <a:prstGeom prst="line">
            <a:avLst/>
          </a:prstGeom>
          <a:ln w="31750">
            <a:solidFill>
              <a:srgbClr val="0070C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>
            <a:off x="7879999" y="2140290"/>
            <a:ext cx="0" cy="591785"/>
          </a:xfrm>
          <a:prstGeom prst="line">
            <a:avLst/>
          </a:prstGeom>
          <a:ln w="31750">
            <a:solidFill>
              <a:srgbClr val="0070C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>
            <a:off x="5440807" y="5357315"/>
            <a:ext cx="0" cy="694078"/>
          </a:xfrm>
          <a:prstGeom prst="line">
            <a:avLst/>
          </a:prstGeom>
          <a:ln w="31750">
            <a:solidFill>
              <a:srgbClr val="0070C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68"/>
          <p:cNvCxnSpPr>
            <a:endCxn id="51" idx="4"/>
          </p:cNvCxnSpPr>
          <p:nvPr/>
        </p:nvCxnSpPr>
        <p:spPr>
          <a:xfrm>
            <a:off x="6000421" y="5375101"/>
            <a:ext cx="1" cy="493097"/>
          </a:xfrm>
          <a:prstGeom prst="line">
            <a:avLst/>
          </a:prstGeom>
          <a:ln w="31750">
            <a:solidFill>
              <a:srgbClr val="0070C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71"/>
          <p:cNvCxnSpPr/>
          <p:nvPr/>
        </p:nvCxnSpPr>
        <p:spPr>
          <a:xfrm flipH="1">
            <a:off x="6596320" y="5059215"/>
            <a:ext cx="6715" cy="315886"/>
          </a:xfrm>
          <a:prstGeom prst="line">
            <a:avLst/>
          </a:prstGeom>
          <a:ln w="31750">
            <a:solidFill>
              <a:srgbClr val="0070C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nice 73"/>
          <p:cNvCxnSpPr/>
          <p:nvPr/>
        </p:nvCxnSpPr>
        <p:spPr>
          <a:xfrm>
            <a:off x="7068144" y="4438266"/>
            <a:ext cx="7493" cy="919049"/>
          </a:xfrm>
          <a:prstGeom prst="line">
            <a:avLst/>
          </a:prstGeom>
          <a:ln w="31750">
            <a:solidFill>
              <a:srgbClr val="0070C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nice 76"/>
          <p:cNvCxnSpPr>
            <a:endCxn id="53" idx="2"/>
          </p:cNvCxnSpPr>
          <p:nvPr/>
        </p:nvCxnSpPr>
        <p:spPr>
          <a:xfrm>
            <a:off x="6179359" y="4399942"/>
            <a:ext cx="815121" cy="2795"/>
          </a:xfrm>
          <a:prstGeom prst="line">
            <a:avLst/>
          </a:prstGeom>
          <a:ln w="31750">
            <a:solidFill>
              <a:srgbClr val="0070C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78"/>
          <p:cNvCxnSpPr>
            <a:endCxn id="52" idx="2"/>
          </p:cNvCxnSpPr>
          <p:nvPr/>
        </p:nvCxnSpPr>
        <p:spPr>
          <a:xfrm>
            <a:off x="6195474" y="5042453"/>
            <a:ext cx="319689" cy="6959"/>
          </a:xfrm>
          <a:prstGeom prst="line">
            <a:avLst/>
          </a:prstGeom>
          <a:ln w="31750">
            <a:solidFill>
              <a:srgbClr val="0070C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nice 82"/>
          <p:cNvCxnSpPr/>
          <p:nvPr/>
        </p:nvCxnSpPr>
        <p:spPr>
          <a:xfrm>
            <a:off x="6048023" y="5784245"/>
            <a:ext cx="131336" cy="2796"/>
          </a:xfrm>
          <a:prstGeom prst="line">
            <a:avLst/>
          </a:prstGeom>
          <a:ln w="31750">
            <a:solidFill>
              <a:srgbClr val="0070C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nice 84"/>
          <p:cNvCxnSpPr/>
          <p:nvPr/>
        </p:nvCxnSpPr>
        <p:spPr>
          <a:xfrm>
            <a:off x="5511703" y="6051393"/>
            <a:ext cx="667656" cy="0"/>
          </a:xfrm>
          <a:prstGeom prst="line">
            <a:avLst/>
          </a:prstGeom>
          <a:ln w="31750">
            <a:solidFill>
              <a:srgbClr val="0070C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726374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 animBg="1"/>
      <p:bldP spid="31" grpId="0" animBg="1"/>
      <p:bldP spid="32" grpId="0" animBg="1"/>
      <p:bldP spid="33" grpId="0" animBg="1"/>
      <p:bldP spid="3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980729"/>
            <a:ext cx="9144000" cy="5834762"/>
          </a:xfrm>
          <a:prstGeom prst="roundRect">
            <a:avLst>
              <a:gd name="adj" fmla="val 1731"/>
            </a:avLst>
          </a:prstGeom>
          <a:gradFill>
            <a:gsLst>
              <a:gs pos="0">
                <a:srgbClr val="FBEAC7"/>
              </a:gs>
              <a:gs pos="58000">
                <a:srgbClr val="FACD8A"/>
              </a:gs>
              <a:gs pos="0">
                <a:srgbClr val="FEE7F2"/>
              </a:gs>
              <a:gs pos="0">
                <a:srgbClr val="FAC77D"/>
              </a:gs>
              <a:gs pos="100000">
                <a:srgbClr val="FBA97D"/>
              </a:gs>
              <a:gs pos="100000">
                <a:srgbClr val="FBD49C"/>
              </a:gs>
              <a:gs pos="100000">
                <a:srgbClr val="FEE7F2"/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235642" y="1126615"/>
            <a:ext cx="8728846" cy="1332880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38345" y="2541768"/>
            <a:ext cx="8726143" cy="1332880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38345" y="3935525"/>
            <a:ext cx="8726143" cy="1332880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235640" y="5334127"/>
            <a:ext cx="8728848" cy="1332880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732240" y="1531445"/>
            <a:ext cx="1983365" cy="523220"/>
          </a:xfrm>
          <a:prstGeom prst="rect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FFFF00"/>
                </a:solidFill>
                <a:effectLst>
                  <a:glow rad="635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klesající</a:t>
            </a:r>
            <a:endParaRPr lang="cs-CZ" sz="2800" dirty="0">
              <a:solidFill>
                <a:srgbClr val="FFFF00"/>
              </a:solidFill>
              <a:effectLst>
                <a:glow rad="635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1" y="116632"/>
            <a:ext cx="9035228" cy="720080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288883" y="188640"/>
            <a:ext cx="8675605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3) Která funkce rostoucí a která klesající?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10" name="Tabulka 9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860636978"/>
                  </p:ext>
                </p:extLst>
              </p:nvPr>
            </p:nvGraphicFramePr>
            <p:xfrm>
              <a:off x="1763688" y="1325690"/>
              <a:ext cx="4605534" cy="914400"/>
            </p:xfrm>
            <a:graphic>
              <a:graphicData uri="http://schemas.openxmlformats.org/drawingml/2006/table">
                <a:tbl>
                  <a:tblPr firstRow="1" bandRow="1">
                    <a:tableStyleId>{18603FDC-E32A-4AB5-989C-0864C3EAD2B8}</a:tableStyleId>
                  </a:tblPr>
                  <a:tblGrid>
                    <a:gridCol w="767589"/>
                    <a:gridCol w="767589"/>
                    <a:gridCol w="767589"/>
                    <a:gridCol w="767589"/>
                    <a:gridCol w="767589"/>
                    <a:gridCol w="767589"/>
                  </a:tblGrid>
                  <a:tr h="283056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𝒙</m:t>
                                </m:r>
                              </m:oMath>
                            </m:oMathPara>
                          </a14:m>
                          <a:endParaRPr lang="cs-CZ" sz="2400" b="1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-1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0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1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-2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3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𝒚</m:t>
                                </m:r>
                              </m:oMath>
                            </m:oMathPara>
                          </a14:m>
                          <a:endParaRPr lang="cs-CZ" sz="2400" b="1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4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3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-1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8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-6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10" name="Tabulka 9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860636978"/>
                  </p:ext>
                </p:extLst>
              </p:nvPr>
            </p:nvGraphicFramePr>
            <p:xfrm>
              <a:off x="1763688" y="1325690"/>
              <a:ext cx="4605534" cy="914400"/>
            </p:xfrm>
            <a:graphic>
              <a:graphicData uri="http://schemas.openxmlformats.org/drawingml/2006/table">
                <a:tbl>
                  <a:tblPr firstRow="1" bandRow="1">
                    <a:tableStyleId>{18603FDC-E32A-4AB5-989C-0864C3EAD2B8}</a:tableStyleId>
                  </a:tblPr>
                  <a:tblGrid>
                    <a:gridCol w="767589"/>
                    <a:gridCol w="767589"/>
                    <a:gridCol w="767589"/>
                    <a:gridCol w="767589"/>
                    <a:gridCol w="767589"/>
                    <a:gridCol w="767589"/>
                  </a:tblGrid>
                  <a:tr h="45720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10317" t="-17333" r="-510317" b="-132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-1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0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1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-2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3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45720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2"/>
                          <a:stretch>
                            <a:fillRect l="-10317" t="-117333" r="-510317" b="-32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4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3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-1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8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-6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Fallback>
      </mc:AlternateContent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11" name="Tabulka 10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466553361"/>
                  </p:ext>
                </p:extLst>
              </p:nvPr>
            </p:nvGraphicFramePr>
            <p:xfrm>
              <a:off x="1763688" y="4166134"/>
              <a:ext cx="4605534" cy="914400"/>
            </p:xfrm>
            <a:graphic>
              <a:graphicData uri="http://schemas.openxmlformats.org/drawingml/2006/table">
                <a:tbl>
                  <a:tblPr firstRow="1" bandRow="1">
                    <a:tableStyleId>{18603FDC-E32A-4AB5-989C-0864C3EAD2B8}</a:tableStyleId>
                  </a:tblPr>
                  <a:tblGrid>
                    <a:gridCol w="767589"/>
                    <a:gridCol w="767589"/>
                    <a:gridCol w="767589"/>
                    <a:gridCol w="767589"/>
                    <a:gridCol w="767589"/>
                    <a:gridCol w="767589"/>
                  </a:tblGrid>
                  <a:tr h="283056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𝒙</m:t>
                                </m:r>
                              </m:oMath>
                            </m:oMathPara>
                          </a14:m>
                          <a:endParaRPr lang="cs-CZ" sz="2400" b="1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-6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3,1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-2,2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0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5,8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𝒚</m:t>
                                </m:r>
                              </m:oMath>
                            </m:oMathPara>
                          </a14:m>
                          <a:endParaRPr lang="cs-CZ" sz="2400" b="1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-9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1,5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-3,2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-1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7,3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11" name="Tabulka 10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466553361"/>
                  </p:ext>
                </p:extLst>
              </p:nvPr>
            </p:nvGraphicFramePr>
            <p:xfrm>
              <a:off x="1763688" y="4166134"/>
              <a:ext cx="4605534" cy="914400"/>
            </p:xfrm>
            <a:graphic>
              <a:graphicData uri="http://schemas.openxmlformats.org/drawingml/2006/table">
                <a:tbl>
                  <a:tblPr firstRow="1" bandRow="1">
                    <a:tableStyleId>{18603FDC-E32A-4AB5-989C-0864C3EAD2B8}</a:tableStyleId>
                  </a:tblPr>
                  <a:tblGrid>
                    <a:gridCol w="767589"/>
                    <a:gridCol w="767589"/>
                    <a:gridCol w="767589"/>
                    <a:gridCol w="767589"/>
                    <a:gridCol w="767589"/>
                    <a:gridCol w="767589"/>
                  </a:tblGrid>
                  <a:tr h="45720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l="-10317" t="-17333" r="-510317" b="-132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-6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3,1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-2,2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0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5,8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45720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3"/>
                          <a:stretch>
                            <a:fillRect l="-10317" t="-117333" r="-510317" b="-32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-9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1,5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-3,2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-1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7,3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Fallback>
      </mc:AlternateContent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12" name="Tabulka 11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85528187"/>
                  </p:ext>
                </p:extLst>
              </p:nvPr>
            </p:nvGraphicFramePr>
            <p:xfrm>
              <a:off x="1763688" y="5561007"/>
              <a:ext cx="4605534" cy="914400"/>
            </p:xfrm>
            <a:graphic>
              <a:graphicData uri="http://schemas.openxmlformats.org/drawingml/2006/table">
                <a:tbl>
                  <a:tblPr firstRow="1" bandRow="1">
                    <a:tableStyleId>{18603FDC-E32A-4AB5-989C-0864C3EAD2B8}</a:tableStyleId>
                  </a:tblPr>
                  <a:tblGrid>
                    <a:gridCol w="767589"/>
                    <a:gridCol w="767589"/>
                    <a:gridCol w="767589"/>
                    <a:gridCol w="767589"/>
                    <a:gridCol w="767589"/>
                    <a:gridCol w="767589"/>
                  </a:tblGrid>
                  <a:tr h="283056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𝒙</m:t>
                                </m:r>
                              </m:oMath>
                            </m:oMathPara>
                          </a14:m>
                          <a:endParaRPr lang="cs-CZ" sz="2400" b="1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4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-5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2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-2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3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𝒚</m:t>
                                </m:r>
                              </m:oMath>
                            </m:oMathPara>
                          </a14:m>
                          <a:endParaRPr lang="cs-CZ" sz="2400" b="1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3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3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3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3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3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12" name="Tabulka 11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85528187"/>
                  </p:ext>
                </p:extLst>
              </p:nvPr>
            </p:nvGraphicFramePr>
            <p:xfrm>
              <a:off x="1763688" y="5561007"/>
              <a:ext cx="4605534" cy="914400"/>
            </p:xfrm>
            <a:graphic>
              <a:graphicData uri="http://schemas.openxmlformats.org/drawingml/2006/table">
                <a:tbl>
                  <a:tblPr firstRow="1" bandRow="1">
                    <a:tableStyleId>{18603FDC-E32A-4AB5-989C-0864C3EAD2B8}</a:tableStyleId>
                  </a:tblPr>
                  <a:tblGrid>
                    <a:gridCol w="767589"/>
                    <a:gridCol w="767589"/>
                    <a:gridCol w="767589"/>
                    <a:gridCol w="767589"/>
                    <a:gridCol w="767589"/>
                    <a:gridCol w="767589"/>
                  </a:tblGrid>
                  <a:tr h="45720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4"/>
                          <a:stretch>
                            <a:fillRect l="-10317" t="-17333" r="-510317" b="-132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4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-5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2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-2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3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45720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4"/>
                          <a:stretch>
                            <a:fillRect l="-10317" t="-117333" r="-510317" b="-32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3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3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3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3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3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Fallback>
      </mc:AlternateContent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13" name="Tabulka 12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716462927"/>
                  </p:ext>
                </p:extLst>
              </p:nvPr>
            </p:nvGraphicFramePr>
            <p:xfrm>
              <a:off x="1763688" y="2751008"/>
              <a:ext cx="4605534" cy="914400"/>
            </p:xfrm>
            <a:graphic>
              <a:graphicData uri="http://schemas.openxmlformats.org/drawingml/2006/table">
                <a:tbl>
                  <a:tblPr firstRow="1" bandRow="1">
                    <a:tableStyleId>{18603FDC-E32A-4AB5-989C-0864C3EAD2B8}</a:tableStyleId>
                  </a:tblPr>
                  <a:tblGrid>
                    <a:gridCol w="767589"/>
                    <a:gridCol w="767589"/>
                    <a:gridCol w="767589"/>
                    <a:gridCol w="767589"/>
                    <a:gridCol w="767589"/>
                    <a:gridCol w="767589"/>
                  </a:tblGrid>
                  <a:tr h="283056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𝒙</m:t>
                                </m:r>
                              </m:oMath>
                            </m:oMathPara>
                          </a14:m>
                          <a:endParaRPr lang="cs-CZ" sz="2400" b="1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-1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1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-10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5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-5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sz="2400" dirty="0" smtClean="0">
                                    <a:solidFill>
                                      <a:schemeClr val="bg1"/>
                                    </a:solidFill>
                                    <a:latin typeface="Cambria Math"/>
                                  </a:rPr>
                                  <m:t>𝒚</m:t>
                                </m:r>
                              </m:oMath>
                            </m:oMathPara>
                          </a14:m>
                          <a:endParaRPr lang="cs-CZ" sz="2400" b="1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0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1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-2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1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-1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13" name="Tabulka 12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716462927"/>
                  </p:ext>
                </p:extLst>
              </p:nvPr>
            </p:nvGraphicFramePr>
            <p:xfrm>
              <a:off x="1763688" y="2751008"/>
              <a:ext cx="4605534" cy="914400"/>
            </p:xfrm>
            <a:graphic>
              <a:graphicData uri="http://schemas.openxmlformats.org/drawingml/2006/table">
                <a:tbl>
                  <a:tblPr firstRow="1" bandRow="1">
                    <a:tableStyleId>{18603FDC-E32A-4AB5-989C-0864C3EAD2B8}</a:tableStyleId>
                  </a:tblPr>
                  <a:tblGrid>
                    <a:gridCol w="767589"/>
                    <a:gridCol w="767589"/>
                    <a:gridCol w="767589"/>
                    <a:gridCol w="767589"/>
                    <a:gridCol w="767589"/>
                    <a:gridCol w="767589"/>
                  </a:tblGrid>
                  <a:tr h="45720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5"/>
                          <a:stretch>
                            <a:fillRect l="-10317" t="-17333" r="-510317" b="-132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-1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1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-10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5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-5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457200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1">
                          <a:blip r:embed="rId5"/>
                          <a:stretch>
                            <a:fillRect l="-10317" t="-117333" r="-510317" b="-32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0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1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-2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1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2400" dirty="0" smtClean="0">
                              <a:solidFill>
                                <a:schemeClr val="bg1"/>
                              </a:solidFill>
                            </a:rPr>
                            <a:t>-1</a:t>
                          </a:r>
                          <a:endParaRPr lang="cs-CZ" sz="2400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>
                        <a:lnL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38100" cap="flat" cmpd="sng" algn="ctr">
                          <a:solidFill>
                            <a:schemeClr val="bg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Fallback>
      </mc:AlternateContent>
      <p:sp>
        <p:nvSpPr>
          <p:cNvPr id="14" name="Zástupný symbol pro obsah 2"/>
          <p:cNvSpPr>
            <a:spLocks noGrp="1"/>
          </p:cNvSpPr>
          <p:nvPr/>
        </p:nvSpPr>
        <p:spPr>
          <a:xfrm>
            <a:off x="467544" y="1412776"/>
            <a:ext cx="898741" cy="551506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a)</a:t>
            </a:r>
            <a:endParaRPr lang="cs-CZ" sz="2600" b="1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Zástupný symbol pro obsah 2"/>
          <p:cNvSpPr>
            <a:spLocks noGrp="1"/>
          </p:cNvSpPr>
          <p:nvPr/>
        </p:nvSpPr>
        <p:spPr>
          <a:xfrm>
            <a:off x="468625" y="2852936"/>
            <a:ext cx="898741" cy="551506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b)</a:t>
            </a:r>
            <a:endParaRPr lang="cs-CZ" sz="2600" b="1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Zástupný symbol pro obsah 2"/>
          <p:cNvSpPr>
            <a:spLocks noGrp="1"/>
          </p:cNvSpPr>
          <p:nvPr/>
        </p:nvSpPr>
        <p:spPr>
          <a:xfrm>
            <a:off x="467542" y="4326212"/>
            <a:ext cx="898741" cy="551506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c)</a:t>
            </a:r>
            <a:endParaRPr lang="cs-CZ" sz="2600" b="1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7" name="Zástupný symbol pro obsah 2"/>
          <p:cNvSpPr>
            <a:spLocks noGrp="1"/>
          </p:cNvSpPr>
          <p:nvPr/>
        </p:nvSpPr>
        <p:spPr>
          <a:xfrm>
            <a:off x="468625" y="5561007"/>
            <a:ext cx="898741" cy="551506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d)</a:t>
            </a:r>
            <a:endParaRPr lang="cs-CZ" sz="2600" b="1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732240" y="2903872"/>
            <a:ext cx="1950506" cy="523220"/>
          </a:xfrm>
          <a:prstGeom prst="rect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FFFF00"/>
                </a:solidFill>
                <a:effectLst>
                  <a:glow rad="635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rostoucí</a:t>
            </a:r>
            <a:endParaRPr lang="cs-CZ" sz="2800" dirty="0">
              <a:solidFill>
                <a:srgbClr val="FFFF00"/>
              </a:solidFill>
              <a:effectLst>
                <a:glow rad="635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732240" y="4124911"/>
            <a:ext cx="1983365" cy="523220"/>
          </a:xfrm>
          <a:prstGeom prst="rect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FFFF00"/>
                </a:solidFill>
                <a:effectLst>
                  <a:glow rad="635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rostoucí</a:t>
            </a:r>
            <a:endParaRPr lang="cs-CZ" sz="2800" dirty="0">
              <a:solidFill>
                <a:srgbClr val="FFFF00"/>
              </a:solidFill>
              <a:effectLst>
                <a:glow rad="635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732240" y="5532806"/>
            <a:ext cx="2016224" cy="523220"/>
          </a:xfrm>
          <a:prstGeom prst="rect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FFFF00"/>
                </a:solidFill>
                <a:effectLst>
                  <a:glow rad="63500">
                    <a:schemeClr val="accent3">
                      <a:satMod val="175000"/>
                      <a:alpha val="40000"/>
                    </a:schemeClr>
                  </a:glow>
                </a:effectLst>
              </a:rPr>
              <a:t>konstantní</a:t>
            </a:r>
            <a:endParaRPr lang="cs-CZ" sz="2800" dirty="0">
              <a:solidFill>
                <a:srgbClr val="FFFF00"/>
              </a:solidFill>
              <a:effectLst>
                <a:glow rad="63500">
                  <a:schemeClr val="accent3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7884368" y="89079"/>
            <a:ext cx="1201105" cy="1174403"/>
          </a:xfrm>
          <a:prstGeom prst="roundRect">
            <a:avLst>
              <a:gd name="adj" fmla="val 449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22" name="Obrázek 2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20617" y="226790"/>
            <a:ext cx="898826" cy="8832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46320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/>
      <p:bldP spid="14" grpId="0"/>
      <p:bldP spid="15" grpId="0"/>
      <p:bldP spid="16" grpId="0"/>
      <p:bldP spid="17" grpId="0"/>
      <p:bldP spid="18" grpId="0" animBg="1"/>
      <p:bldP spid="19" grpId="0" animBg="1"/>
      <p:bldP spid="20" grpId="0" animBg="1"/>
      <p:bldP spid="2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3320988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ZŠ Dobřichovice – pracovní listy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4149080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Matematické hry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B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427794" y="5013176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66255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228110"/>
            <a:ext cx="903649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MOLNÁR, Josef; LEPÍK, Libor; LIŠKOVÁ, Hana a kol. </a:t>
            </a:r>
            <a:r>
              <a:rPr lang="cs-CZ" sz="1100" i="1" dirty="0"/>
              <a:t>Matematika 9</a:t>
            </a:r>
            <a:r>
              <a:rPr lang="cs-CZ" sz="1100" dirty="0"/>
              <a:t>. Olomouc: </a:t>
            </a:r>
            <a:r>
              <a:rPr lang="cs-CZ" sz="1100" dirty="0" err="1"/>
              <a:t>Prodos</a:t>
            </a:r>
            <a:r>
              <a:rPr lang="cs-CZ" sz="1100" dirty="0"/>
              <a:t>, 2001, ISBN 80-7230-109-8.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MULLEROVÁ, Jana; BRANT, Jiří; HORÁČEK, Rudolf a kol. </a:t>
            </a:r>
            <a:r>
              <a:rPr lang="cs-CZ" sz="1100" i="1" dirty="0"/>
              <a:t>Matematika pro 9. ročník Algebra</a:t>
            </a:r>
            <a:r>
              <a:rPr lang="cs-CZ" sz="1100" dirty="0"/>
              <a:t>. Praha: Kvarta, 2000, ISBN 80-86326-10-1.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DYTRYCH, Martin; DOBIASOVÁ, Irena; LIVŇANSKÁ, Libuše. Sbírka úloh z matematiky –početní úlohy. Pohořelice: Fortuna, 2001, ISBN 80-7168-766-9.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Galerie klipart MS Office 2010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Vlastní tvorba</a:t>
            </a:r>
          </a:p>
          <a:p>
            <a:pPr marL="285750" indent="-285750">
              <a:buFont typeface="Wingdings" pitchFamily="2" charset="2"/>
              <a:buChar char="v"/>
            </a:pPr>
            <a:endParaRPr lang="cs-CZ" sz="1100" dirty="0"/>
          </a:p>
          <a:p>
            <a:endParaRPr lang="cs-CZ" sz="11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Použité zdroje:</a:t>
            </a:r>
            <a:endParaRPr lang="cs-CZ" sz="28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4985371"/>
      </p:ext>
    </p:extLst>
  </p:cSld>
  <p:clrMapOvr>
    <a:masterClrMapping/>
  </p:clrMapOvr>
  <p:transition spd="slow">
    <p:pull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1118</TotalTime>
  <Words>601</Words>
  <Application>Microsoft Office PowerPoint</Application>
  <PresentationFormat>Předvádění na obrazovce (4:3)</PresentationFormat>
  <Paragraphs>144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Technický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187</cp:revision>
  <dcterms:created xsi:type="dcterms:W3CDTF">2012-04-23T18:25:05Z</dcterms:created>
  <dcterms:modified xsi:type="dcterms:W3CDTF">2013-10-03T15:29:30Z</dcterms:modified>
</cp:coreProperties>
</file>