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1"/>
  </p:notesMasterIdLst>
  <p:sldIdLst>
    <p:sldId id="275" r:id="rId2"/>
    <p:sldId id="269" r:id="rId3"/>
    <p:sldId id="305" r:id="rId4"/>
    <p:sldId id="315" r:id="rId5"/>
    <p:sldId id="317" r:id="rId6"/>
    <p:sldId id="318" r:id="rId7"/>
    <p:sldId id="320" r:id="rId8"/>
    <p:sldId id="319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D03447BB-5D67-496B-8E87-E561075AD55C}" styleName="Tmavý styl 1 – zvýraznění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18603FDC-E32A-4AB5-989C-0864C3EAD2B8}" styleName="Styl s motivem 2 – zvýraznění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840" y="-101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86F176-4BD9-4DAD-8BC5-5A5A5C9EA157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CCE7E3B-81EB-4468-983C-AE29D8E370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2766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CCE7E3B-81EB-4468-983C-AE29D8E37060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4392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wmf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13" Type="http://schemas.openxmlformats.org/officeDocument/2006/relationships/image" Target="../media/image18.png"/><Relationship Id="rId18" Type="http://schemas.openxmlformats.org/officeDocument/2006/relationships/image" Target="../media/image23.png"/><Relationship Id="rId3" Type="http://schemas.openxmlformats.org/officeDocument/2006/relationships/image" Target="../media/image8.png"/><Relationship Id="rId21" Type="http://schemas.openxmlformats.org/officeDocument/2006/relationships/image" Target="../media/image26.png"/><Relationship Id="rId7" Type="http://schemas.openxmlformats.org/officeDocument/2006/relationships/image" Target="../media/image12.png"/><Relationship Id="rId12" Type="http://schemas.openxmlformats.org/officeDocument/2006/relationships/image" Target="../media/image17.png"/><Relationship Id="rId17" Type="http://schemas.openxmlformats.org/officeDocument/2006/relationships/image" Target="../media/image22.png"/><Relationship Id="rId2" Type="http://schemas.openxmlformats.org/officeDocument/2006/relationships/image" Target="../media/image70.png"/><Relationship Id="rId16" Type="http://schemas.openxmlformats.org/officeDocument/2006/relationships/image" Target="../media/image21.png"/><Relationship Id="rId20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11" Type="http://schemas.openxmlformats.org/officeDocument/2006/relationships/image" Target="../media/image16.png"/><Relationship Id="rId15" Type="http://schemas.openxmlformats.org/officeDocument/2006/relationships/image" Target="../media/image20.png"/><Relationship Id="rId10" Type="http://schemas.openxmlformats.org/officeDocument/2006/relationships/image" Target="../media/image15.png"/><Relationship Id="rId19" Type="http://schemas.openxmlformats.org/officeDocument/2006/relationships/image" Target="../media/image24.png"/><Relationship Id="rId4" Type="http://schemas.openxmlformats.org/officeDocument/2006/relationships/image" Target="../media/image9.png"/><Relationship Id="rId9" Type="http://schemas.openxmlformats.org/officeDocument/2006/relationships/image" Target="../media/image14.png"/><Relationship Id="rId14" Type="http://schemas.openxmlformats.org/officeDocument/2006/relationships/image" Target="../media/image19.png"/><Relationship Id="rId22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13" Type="http://schemas.openxmlformats.org/officeDocument/2006/relationships/image" Target="../media/image36.png"/><Relationship Id="rId18" Type="http://schemas.openxmlformats.org/officeDocument/2006/relationships/image" Target="../media/image41.png"/><Relationship Id="rId26" Type="http://schemas.openxmlformats.org/officeDocument/2006/relationships/image" Target="../media/image49.png"/><Relationship Id="rId3" Type="http://schemas.openxmlformats.org/officeDocument/2006/relationships/image" Target="../media/image27.png"/><Relationship Id="rId21" Type="http://schemas.openxmlformats.org/officeDocument/2006/relationships/image" Target="../media/image44.png"/><Relationship Id="rId7" Type="http://schemas.openxmlformats.org/officeDocument/2006/relationships/image" Target="../media/image30.png"/><Relationship Id="rId12" Type="http://schemas.openxmlformats.org/officeDocument/2006/relationships/image" Target="../media/image35.png"/><Relationship Id="rId17" Type="http://schemas.openxmlformats.org/officeDocument/2006/relationships/image" Target="../media/image40.png"/><Relationship Id="rId25" Type="http://schemas.openxmlformats.org/officeDocument/2006/relationships/image" Target="../media/image48.pn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39.png"/><Relationship Id="rId20" Type="http://schemas.openxmlformats.org/officeDocument/2006/relationships/image" Target="../media/image4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11" Type="http://schemas.openxmlformats.org/officeDocument/2006/relationships/image" Target="../media/image34.png"/><Relationship Id="rId24" Type="http://schemas.openxmlformats.org/officeDocument/2006/relationships/image" Target="../media/image47.png"/><Relationship Id="rId15" Type="http://schemas.openxmlformats.org/officeDocument/2006/relationships/image" Target="../media/image38.png"/><Relationship Id="rId23" Type="http://schemas.openxmlformats.org/officeDocument/2006/relationships/image" Target="../media/image46.png"/><Relationship Id="rId10" Type="http://schemas.openxmlformats.org/officeDocument/2006/relationships/image" Target="../media/image33.png"/><Relationship Id="rId19" Type="http://schemas.openxmlformats.org/officeDocument/2006/relationships/image" Target="../media/image42.png"/><Relationship Id="rId4" Type="http://schemas.openxmlformats.org/officeDocument/2006/relationships/image" Target="../media/image28.png"/><Relationship Id="rId9" Type="http://schemas.openxmlformats.org/officeDocument/2006/relationships/image" Target="../media/image32.png"/><Relationship Id="rId14" Type="http://schemas.openxmlformats.org/officeDocument/2006/relationships/image" Target="../media/image37.png"/><Relationship Id="rId22" Type="http://schemas.openxmlformats.org/officeDocument/2006/relationships/image" Target="../media/image45.png"/><Relationship Id="rId27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13" Type="http://schemas.openxmlformats.org/officeDocument/2006/relationships/image" Target="../media/image37.png"/><Relationship Id="rId18" Type="http://schemas.openxmlformats.org/officeDocument/2006/relationships/image" Target="../media/image56.png"/><Relationship Id="rId3" Type="http://schemas.openxmlformats.org/officeDocument/2006/relationships/image" Target="../media/image28.png"/><Relationship Id="rId21" Type="http://schemas.openxmlformats.org/officeDocument/2006/relationships/image" Target="../media/image560.png"/><Relationship Id="rId7" Type="http://schemas.openxmlformats.org/officeDocument/2006/relationships/image" Target="../media/image31.png"/><Relationship Id="rId12" Type="http://schemas.openxmlformats.org/officeDocument/2006/relationships/image" Target="../media/image54.png"/><Relationship Id="rId17" Type="http://schemas.openxmlformats.org/officeDocument/2006/relationships/image" Target="../media/image55.png"/><Relationship Id="rId25" Type="http://schemas.openxmlformats.org/officeDocument/2006/relationships/image" Target="../media/image10.wmf"/><Relationship Id="rId2" Type="http://schemas.openxmlformats.org/officeDocument/2006/relationships/image" Target="../media/image27.png"/><Relationship Id="rId16" Type="http://schemas.openxmlformats.org/officeDocument/2006/relationships/image" Target="../media/image40.png"/><Relationship Id="rId20" Type="http://schemas.openxmlformats.org/officeDocument/2006/relationships/image" Target="../media/image4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0.png"/><Relationship Id="rId11" Type="http://schemas.openxmlformats.org/officeDocument/2006/relationships/image" Target="../media/image53.png"/><Relationship Id="rId24" Type="http://schemas.openxmlformats.org/officeDocument/2006/relationships/image" Target="../media/image59.png"/><Relationship Id="rId5" Type="http://schemas.openxmlformats.org/officeDocument/2006/relationships/image" Target="../media/image10.png"/><Relationship Id="rId15" Type="http://schemas.openxmlformats.org/officeDocument/2006/relationships/image" Target="../media/image39.png"/><Relationship Id="rId23" Type="http://schemas.openxmlformats.org/officeDocument/2006/relationships/image" Target="../media/image58.png"/><Relationship Id="rId10" Type="http://schemas.openxmlformats.org/officeDocument/2006/relationships/image" Target="../media/image52.png"/><Relationship Id="rId19" Type="http://schemas.openxmlformats.org/officeDocument/2006/relationships/image" Target="../media/image530.png"/><Relationship Id="rId9" Type="http://schemas.openxmlformats.org/officeDocument/2006/relationships/image" Target="../media/image51.png"/><Relationship Id="rId14" Type="http://schemas.openxmlformats.org/officeDocument/2006/relationships/image" Target="../media/image38.png"/><Relationship Id="rId22" Type="http://schemas.openxmlformats.org/officeDocument/2006/relationships/image" Target="../media/image5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3.png"/><Relationship Id="rId4" Type="http://schemas.openxmlformats.org/officeDocument/2006/relationships/image" Target="../media/image62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17689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73148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ČÍSLO PROJEKTU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CZ.1.07/1.4.00/21.2364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761035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NÁZEV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VY_32_INOVACE_08_04_M9_Hanak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65377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AUTOR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258115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TÉMA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Funkce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Základní škola Libina, příspěvková </a:t>
            </a:r>
            <a:r>
              <a:rPr lang="cs-CZ" sz="1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Název projektu</a:t>
            </a:r>
            <a:r>
              <a:rPr lang="cs-CZ" sz="160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160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Škola hrou</a:t>
            </a:r>
            <a:endParaRPr lang="cs-CZ" sz="1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Tento projekt je spolufinancován Evropským sociálním fondem </a:t>
            </a:r>
            <a:r>
              <a:rPr lang="cs-CZ" sz="1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414087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OBSAH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Lineární funkce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0041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616498" y="174168"/>
            <a:ext cx="8209207" cy="816792"/>
          </a:xfrm>
          <a:prstGeom prst="roundRect">
            <a:avLst>
              <a:gd name="adj" fmla="val 688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616497" y="1340768"/>
            <a:ext cx="8209207" cy="5256584"/>
          </a:xfrm>
          <a:prstGeom prst="roundRect">
            <a:avLst>
              <a:gd name="adj" fmla="val 688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995935" y="0"/>
            <a:ext cx="2211313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ANOTACE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819944" y="1521768"/>
            <a:ext cx="7694240" cy="19181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 této </a:t>
            </a:r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hodině se zaměříme na lineární funkci. Na řešených příkladech jsou ukázány různé případy lineárních funkcí. 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mohla být odučena v multimediální učebně nebo v počítačové učebně, které mají připojení k internetu. </a:t>
            </a:r>
          </a:p>
          <a:p>
            <a:pPr marL="0" indent="0" algn="just">
              <a:buNone/>
            </a:pPr>
            <a:endParaRPr lang="cs-CZ" sz="1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p:transition spd="slow">
    <p:pull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79512" y="116632"/>
            <a:ext cx="8855717" cy="6624736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389881" y="318966"/>
            <a:ext cx="8502599" cy="4622202"/>
          </a:xfrm>
          <a:prstGeom prst="roundRect">
            <a:avLst>
              <a:gd name="adj" fmla="val 2932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456941" y="5143099"/>
            <a:ext cx="8246876" cy="1211774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4" name="Zástupný symbol pro obsah 2"/>
          <p:cNvSpPr>
            <a:spLocks noGrp="1"/>
          </p:cNvSpPr>
          <p:nvPr/>
        </p:nvSpPr>
        <p:spPr>
          <a:xfrm>
            <a:off x="569108" y="5307036"/>
            <a:ext cx="7933838" cy="1047837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Grafem lineární funkce je vždy 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přímka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nebo její část.</a:t>
            </a:r>
          </a:p>
        </p:txBody>
      </p:sp>
      <p:sp>
        <p:nvSpPr>
          <p:cNvPr id="25" name="Zaoblený obdélník 24"/>
          <p:cNvSpPr/>
          <p:nvPr/>
        </p:nvSpPr>
        <p:spPr>
          <a:xfrm>
            <a:off x="781063" y="1694620"/>
            <a:ext cx="7721882" cy="850223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Zástupný symbol pro obsah 2"/>
              <p:cNvSpPr>
                <a:spLocks noGrp="1"/>
              </p:cNvSpPr>
              <p:nvPr/>
            </p:nvSpPr>
            <p:spPr>
              <a:xfrm>
                <a:off x="893230" y="1858557"/>
                <a:ext cx="7321684" cy="548575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Je-li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𝑘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&gt;0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, pak je lineární funkce </a:t>
                </a: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rostoucí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.</a:t>
                </a:r>
              </a:p>
            </p:txBody>
          </p:sp>
        </mc:Choice>
        <mc:Fallback xmlns="">
          <p:sp>
            <p:nvSpPr>
              <p:cNvPr id="2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3230" y="1858557"/>
                <a:ext cx="7321684" cy="548575"/>
              </a:xfrm>
              <a:prstGeom prst="rect">
                <a:avLst/>
              </a:prstGeom>
              <a:blipFill rotWithShape="1">
                <a:blip r:embed="rId3"/>
                <a:stretch>
                  <a:fillRect l="-1749" t="-11111" b="-2555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8" name="Zaoblený obdélník 27"/>
          <p:cNvSpPr/>
          <p:nvPr/>
        </p:nvSpPr>
        <p:spPr>
          <a:xfrm>
            <a:off x="821297" y="2707668"/>
            <a:ext cx="7681648" cy="850223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2" name="Zástupný symbol pro obsah 2"/>
              <p:cNvSpPr>
                <a:spLocks noGrp="1"/>
              </p:cNvSpPr>
              <p:nvPr/>
            </p:nvSpPr>
            <p:spPr>
              <a:xfrm>
                <a:off x="933463" y="2871605"/>
                <a:ext cx="7281451" cy="548575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Je-li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𝑘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&lt;0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, pak je lineární funkce </a:t>
                </a: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klesající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.</a:t>
                </a:r>
              </a:p>
            </p:txBody>
          </p:sp>
        </mc:Choice>
        <mc:Fallback xmlns="">
          <p:sp>
            <p:nvSpPr>
              <p:cNvPr id="3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3463" y="2871605"/>
                <a:ext cx="7281451" cy="548575"/>
              </a:xfrm>
              <a:prstGeom prst="rect">
                <a:avLst/>
              </a:prstGeom>
              <a:blipFill rotWithShape="1">
                <a:blip r:embed="rId4"/>
                <a:stretch>
                  <a:fillRect l="-1674" t="-11111" b="-2555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4" name="Zaoblený obdélník 33"/>
          <p:cNvSpPr/>
          <p:nvPr/>
        </p:nvSpPr>
        <p:spPr>
          <a:xfrm>
            <a:off x="814476" y="3735424"/>
            <a:ext cx="7688469" cy="850223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6" name="Zástupný symbol pro obsah 2"/>
              <p:cNvSpPr>
                <a:spLocks noGrp="1"/>
              </p:cNvSpPr>
              <p:nvPr/>
            </p:nvSpPr>
            <p:spPr>
              <a:xfrm>
                <a:off x="926643" y="3899361"/>
                <a:ext cx="7461782" cy="548575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Je-li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𝑘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=0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, pak je lineární funkce </a:t>
                </a: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konstantní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.</a:t>
                </a:r>
              </a:p>
            </p:txBody>
          </p:sp>
        </mc:Choice>
        <mc:Fallback xmlns="">
          <p:sp>
            <p:nvSpPr>
              <p:cNvPr id="3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26643" y="3899361"/>
                <a:ext cx="7461782" cy="548575"/>
              </a:xfrm>
              <a:prstGeom prst="rect">
                <a:avLst/>
              </a:prstGeom>
              <a:blipFill rotWithShape="1">
                <a:blip r:embed="rId5"/>
                <a:stretch>
                  <a:fillRect l="-1634" t="-11111" b="-2555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spravce\AppData\Local\Microsoft\Windows\Temporary Internet Files\Content.IE5\8H1P3Q3A\MC900440428[2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1530" y="691320"/>
            <a:ext cx="1192287" cy="1255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>
        <mc:Choice xmlns:a14="http://schemas.microsoft.com/office/drawing/2010/main"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684659" y="508955"/>
                <a:ext cx="7954923" cy="10478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Každá funkce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𝒚</m:t>
                    </m:r>
                    <m:r>
                      <a:rPr lang="cs-CZ" sz="2800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r>
                      <a:rPr lang="cs-CZ" sz="2800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𝒌𝒙</m:t>
                    </m:r>
                    <m:r>
                      <a:rPr lang="cs-CZ" sz="2800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+</m:t>
                    </m:r>
                    <m:r>
                      <a:rPr lang="cs-CZ" sz="2800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𝒒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, kde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𝑘</m:t>
                    </m:r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,</m:t>
                    </m:r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𝑞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jsou libovolná reálná čísla, se nazývá </a:t>
                </a: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lineární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funkce.</a:t>
                </a:r>
              </a:p>
            </p:txBody>
          </p:sp>
        </mc:Choice>
        <mc:Fallback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4659" y="508955"/>
                <a:ext cx="7954923" cy="1047837"/>
              </a:xfrm>
              <a:prstGeom prst="rect">
                <a:avLst/>
              </a:prstGeom>
              <a:blipFill rotWithShape="1">
                <a:blip r:embed="rId7"/>
                <a:stretch>
                  <a:fillRect l="-1533" t="-5814" r="-1609" b="-6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88415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6" grpId="0"/>
      <p:bldP spid="32" grpId="0"/>
      <p:bldP spid="36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035229" cy="6858000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62071" y="980689"/>
            <a:ext cx="8973158" cy="5868927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0" name="Zaoblený obdélník 59"/>
          <p:cNvSpPr/>
          <p:nvPr/>
        </p:nvSpPr>
        <p:spPr>
          <a:xfrm>
            <a:off x="297156" y="2124999"/>
            <a:ext cx="8523316" cy="4595013"/>
          </a:xfrm>
          <a:prstGeom prst="roundRect">
            <a:avLst>
              <a:gd name="adj" fmla="val 4497"/>
            </a:avLst>
          </a:prstGeom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62071" y="42764"/>
            <a:ext cx="8973158" cy="936104"/>
          </a:xfrm>
          <a:prstGeom prst="roundRect">
            <a:avLst>
              <a:gd name="adj" fmla="val 1647"/>
            </a:avLst>
          </a:prstGeom>
          <a:gradFill>
            <a:gsLst>
              <a:gs pos="0">
                <a:srgbClr val="FFFF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FF00"/>
              </a:gs>
              <a:gs pos="100000">
                <a:srgbClr val="825600"/>
              </a:gs>
              <a:gs pos="96000">
                <a:schemeClr val="accent2">
                  <a:lumMod val="40000"/>
                  <a:lumOff val="60000"/>
                </a:schemeClr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297156" y="99605"/>
                <a:ext cx="7876754" cy="822421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1)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Sestrojte graf funkce </a:t>
                </a:r>
                <a14:m>
                  <m:oMath xmlns:m="http://schemas.openxmlformats.org/officeDocument/2006/math">
                    <m:r>
                      <a:rPr lang="cs-CZ" sz="32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𝑦</m:t>
                    </m:r>
                    <m:r>
                      <a:rPr lang="cs-CZ" sz="32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𝑥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−2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, kde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𝑥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𝑅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.</m:t>
                    </m:r>
                  </m:oMath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7156" y="99605"/>
                <a:ext cx="7876754" cy="822421"/>
              </a:xfrm>
              <a:prstGeom prst="rect">
                <a:avLst/>
              </a:prstGeom>
              <a:blipFill rotWithShape="1">
                <a:blip r:embed="rId2"/>
                <a:stretch>
                  <a:fillRect l="-162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" name="Přímá spojnice se šipkou 6"/>
          <p:cNvCxnSpPr/>
          <p:nvPr/>
        </p:nvCxnSpPr>
        <p:spPr>
          <a:xfrm>
            <a:off x="467543" y="3642498"/>
            <a:ext cx="6480720" cy="0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V="1">
            <a:off x="3563887" y="2492316"/>
            <a:ext cx="0" cy="4104457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3110150" y="2375920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𝑦</m:t>
                      </m:r>
                    </m:oMath>
                  </m:oMathPara>
                </a14:m>
                <a:endParaRPr lang="cs-CZ" sz="26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10150" y="2375920"/>
                <a:ext cx="453737" cy="56177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6708325" y="3621546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sz="26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08325" y="3621546"/>
                <a:ext cx="453737" cy="56177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2" name="Přímá spojnice 11"/>
          <p:cNvCxnSpPr/>
          <p:nvPr/>
        </p:nvCxnSpPr>
        <p:spPr>
          <a:xfrm flipH="1">
            <a:off x="603456" y="3070089"/>
            <a:ext cx="6632840" cy="3465872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908047" y="6380748"/>
            <a:ext cx="2580704" cy="14952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923057" y="3660709"/>
            <a:ext cx="0" cy="2727515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6732258" y="2375920"/>
                <a:ext cx="1882622" cy="794564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rgbClr val="0070C0"/>
                          </a:solidFill>
                          <a:latin typeface="Cambria Math"/>
                        </a:rPr>
                        <m:t>𝑦</m:t>
                      </m:r>
                      <m:r>
                        <a:rPr lang="cs-CZ" b="0" i="1" dirty="0" smtClean="0">
                          <a:solidFill>
                            <a:srgbClr val="0070C0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i="1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i="1">
                          <a:solidFill>
                            <a:srgbClr val="0070C0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i="1">
                          <a:solidFill>
                            <a:srgbClr val="0070C0"/>
                          </a:solidFill>
                          <a:latin typeface="Cambria Math"/>
                        </a:rPr>
                        <m:t>−2</m:t>
                      </m:r>
                    </m:oMath>
                  </m:oMathPara>
                </a14:m>
                <a:endParaRPr lang="cs-CZ" b="1" dirty="0">
                  <a:solidFill>
                    <a:srgbClr val="0070C0"/>
                  </a:solidFill>
                </a:endParaRPr>
              </a:p>
            </p:txBody>
          </p:sp>
        </mc:Choice>
        <mc:Fallback xmlns=""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32258" y="2375920"/>
                <a:ext cx="1882622" cy="794564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24" name="Tabulka 23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4194284109"/>
                  </p:ext>
                </p:extLst>
              </p:nvPr>
            </p:nvGraphicFramePr>
            <p:xfrm>
              <a:off x="201906" y="1218823"/>
              <a:ext cx="6115278" cy="1157097"/>
            </p:xfrm>
            <a:graphic>
              <a:graphicData uri="http://schemas.openxmlformats.org/drawingml/2006/table">
                <a:tbl>
                  <a:tblPr firstRow="1" bandRow="1">
                    <a:tableStyleId>{18603FDC-E32A-4AB5-989C-0864C3EAD2B8}</a:tableStyleId>
                  </a:tblPr>
                  <a:tblGrid>
                    <a:gridCol w="2224426"/>
                    <a:gridCol w="922839"/>
                    <a:gridCol w="769033"/>
                    <a:gridCol w="922839"/>
                    <a:gridCol w="744700"/>
                    <a:gridCol w="531441"/>
                  </a:tblGrid>
                  <a:tr h="283056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𝒙</m:t>
                                </m:r>
                              </m:oMath>
                            </m:oMathPara>
                          </a14:m>
                          <a:endParaRPr lang="cs-CZ" sz="2400" b="1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−4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1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−</m:t>
                                </m:r>
                                <m:r>
                                  <a:rPr lang="cs-CZ" sz="2400" b="1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𝟐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1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𝟎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1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𝟐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1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𝟒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000" b="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𝑦</m:t>
                                </m:r>
                                <m:r>
                                  <a:rPr lang="cs-CZ" sz="2000" b="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=</m:t>
                                </m:r>
                                <m:f>
                                  <m:fPr>
                                    <m:ctrlPr>
                                      <a:rPr lang="cs-CZ" sz="2400" b="0" i="1" smtClean="0">
                                        <a:solidFill>
                                          <a:schemeClr val="bg1">
                                            <a:lumMod val="95000"/>
                                            <a:lumOff val="5000"/>
                                          </a:schemeClr>
                                        </a:solidFill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2400" b="0" i="1" smtClean="0">
                                        <a:solidFill>
                                          <a:schemeClr val="bg1">
                                            <a:lumMod val="95000"/>
                                            <a:lumOff val="5000"/>
                                          </a:schemeClr>
                                        </a:solidFill>
                                        <a:latin typeface="Cambria Math"/>
                                      </a:rPr>
                                      <m:t>1</m:t>
                                    </m:r>
                                  </m:num>
                                  <m:den>
                                    <m:r>
                                      <a:rPr lang="cs-CZ" sz="2400" b="0" i="1" smtClean="0">
                                        <a:solidFill>
                                          <a:schemeClr val="bg1">
                                            <a:lumMod val="95000"/>
                                            <a:lumOff val="5000"/>
                                          </a:schemeClr>
                                        </a:solidFill>
                                        <a:latin typeface="Cambria Math"/>
                                      </a:rPr>
                                      <m:t>2</m:t>
                                    </m:r>
                                  </m:den>
                                </m:f>
                                <m:r>
                                  <a:rPr lang="cs-CZ" sz="2400" b="0" i="1" smtClean="0">
                                    <a:solidFill>
                                      <a:schemeClr val="bg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𝑥</m:t>
                                </m:r>
                                <m:r>
                                  <a:rPr lang="cs-CZ" sz="2400" b="0" i="1" smtClean="0">
                                    <a:solidFill>
                                      <a:schemeClr val="bg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−2</m:t>
                                </m:r>
                              </m:oMath>
                            </m:oMathPara>
                          </a14:m>
                          <a:endParaRPr lang="cs-CZ" sz="2400" b="1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−4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−3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−2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−1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0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24" name="Tabulka 23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4194284109"/>
                  </p:ext>
                </p:extLst>
              </p:nvPr>
            </p:nvGraphicFramePr>
            <p:xfrm>
              <a:off x="201906" y="1218823"/>
              <a:ext cx="6115278" cy="1157097"/>
            </p:xfrm>
            <a:graphic>
              <a:graphicData uri="http://schemas.openxmlformats.org/drawingml/2006/table">
                <a:tbl>
                  <a:tblPr firstRow="1" bandRow="1">
                    <a:tableStyleId>{18603FDC-E32A-4AB5-989C-0864C3EAD2B8}</a:tableStyleId>
                  </a:tblPr>
                  <a:tblGrid>
                    <a:gridCol w="2224426"/>
                    <a:gridCol w="922839"/>
                    <a:gridCol w="769033"/>
                    <a:gridCol w="922839"/>
                    <a:gridCol w="744700"/>
                    <a:gridCol w="531441"/>
                  </a:tblGrid>
                  <a:tr h="45720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7"/>
                          <a:stretch>
                            <a:fillRect l="-3562" t="-17333" r="-178356" b="-17066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7"/>
                          <a:stretch>
                            <a:fillRect l="-250331" t="-17333" r="-331126" b="-17066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7"/>
                          <a:stretch>
                            <a:fillRect l="-419841" t="-17333" r="-296825" b="-17066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7"/>
                          <a:stretch>
                            <a:fillRect l="-430921" t="-17333" r="-146053" b="-17066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7"/>
                          <a:stretch>
                            <a:fillRect l="-661475" t="-17333" r="-81967" b="-17066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7"/>
                          <a:stretch>
                            <a:fillRect l="-1067816" t="-17333" r="-14943" b="-170667"/>
                          </a:stretch>
                        </a:blipFill>
                      </a:tcPr>
                    </a:tc>
                  </a:tr>
                  <a:tr h="699897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7"/>
                          <a:stretch>
                            <a:fillRect l="-3562" t="-76522" r="-178356" b="-1130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7"/>
                          <a:stretch>
                            <a:fillRect l="-250331" t="-76522" r="-331126" b="-1130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7"/>
                          <a:stretch>
                            <a:fillRect l="-419841" t="-76522" r="-296825" b="-1130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7"/>
                          <a:stretch>
                            <a:fillRect l="-430921" t="-76522" r="-146053" b="-1130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7"/>
                          <a:stretch>
                            <a:fillRect l="-661475" t="-76522" r="-81967" b="-1130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7"/>
                          <a:stretch>
                            <a:fillRect l="-1067816" t="-76522" r="-14943" b="-11304"/>
                          </a:stretch>
                        </a:blipFill>
                      </a:tcPr>
                    </a:tc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Zástupný symbol pro obsah 2"/>
              <p:cNvSpPr>
                <a:spLocks noGrp="1"/>
              </p:cNvSpPr>
              <p:nvPr/>
            </p:nvSpPr>
            <p:spPr>
              <a:xfrm>
                <a:off x="539552" y="3070089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−4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3070089"/>
                <a:ext cx="453737" cy="561772"/>
              </a:xfrm>
              <a:prstGeom prst="rect">
                <a:avLst/>
              </a:prstGeom>
              <a:blipFill rotWithShape="1">
                <a:blip r:embed="rId8"/>
                <a:stretch>
                  <a:fillRect r="-310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Zástupný symbol pro obsah 2"/>
              <p:cNvSpPr>
                <a:spLocks noGrp="1"/>
              </p:cNvSpPr>
              <p:nvPr/>
            </p:nvSpPr>
            <p:spPr>
              <a:xfrm>
                <a:off x="1260097" y="3059774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−3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60097" y="3059774"/>
                <a:ext cx="453737" cy="561772"/>
              </a:xfrm>
              <a:prstGeom prst="rect">
                <a:avLst/>
              </a:prstGeom>
              <a:blipFill rotWithShape="1">
                <a:blip r:embed="rId9"/>
                <a:stretch>
                  <a:fillRect r="-310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Zástupný symbol pro obsah 2"/>
              <p:cNvSpPr>
                <a:spLocks noGrp="1"/>
              </p:cNvSpPr>
              <p:nvPr/>
            </p:nvSpPr>
            <p:spPr>
              <a:xfrm>
                <a:off x="1907704" y="3059774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−2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07704" y="3059774"/>
                <a:ext cx="453737" cy="561772"/>
              </a:xfrm>
              <a:prstGeom prst="rect">
                <a:avLst/>
              </a:prstGeom>
              <a:blipFill rotWithShape="1">
                <a:blip r:embed="rId10"/>
                <a:stretch>
                  <a:fillRect r="-310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Zástupný symbol pro obsah 2"/>
              <p:cNvSpPr>
                <a:spLocks noGrp="1"/>
              </p:cNvSpPr>
              <p:nvPr/>
            </p:nvSpPr>
            <p:spPr>
              <a:xfrm>
                <a:off x="2504062" y="3051222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−1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04062" y="3051222"/>
                <a:ext cx="453737" cy="561772"/>
              </a:xfrm>
              <a:prstGeom prst="rect">
                <a:avLst/>
              </a:prstGeom>
              <a:blipFill rotWithShape="1">
                <a:blip r:embed="rId11"/>
                <a:stretch>
                  <a:fillRect r="-310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2" name="Přímá spojnice 31"/>
          <p:cNvCxnSpPr/>
          <p:nvPr/>
        </p:nvCxnSpPr>
        <p:spPr>
          <a:xfrm>
            <a:off x="2247648" y="3460458"/>
            <a:ext cx="0" cy="378296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2915887" y="3460458"/>
            <a:ext cx="0" cy="378296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1573237" y="3469146"/>
            <a:ext cx="0" cy="378296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908047" y="3471561"/>
            <a:ext cx="0" cy="378296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4185508" y="3432398"/>
            <a:ext cx="0" cy="378296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4863696" y="3460458"/>
            <a:ext cx="0" cy="378296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5511696" y="3469146"/>
            <a:ext cx="0" cy="378296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6159696" y="3432398"/>
            <a:ext cx="0" cy="378296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 rot="5400000">
            <a:off x="3563887" y="4126006"/>
            <a:ext cx="0" cy="378296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rot="5400000">
            <a:off x="3592648" y="4781741"/>
            <a:ext cx="0" cy="378296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rot="5400000">
            <a:off x="3563887" y="5476195"/>
            <a:ext cx="0" cy="378296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 rot="5400000">
            <a:off x="3592648" y="6191600"/>
            <a:ext cx="0" cy="378296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 rot="5400000">
            <a:off x="3563887" y="2823561"/>
            <a:ext cx="0" cy="378296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50" name="Zástupný symbol pro obsah 2"/>
              <p:cNvSpPr>
                <a:spLocks noGrp="1"/>
              </p:cNvSpPr>
              <p:nvPr/>
            </p:nvSpPr>
            <p:spPr>
              <a:xfrm>
                <a:off x="3731771" y="4034268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−1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5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31771" y="4034268"/>
                <a:ext cx="453737" cy="561772"/>
              </a:xfrm>
              <a:prstGeom prst="rect">
                <a:avLst/>
              </a:prstGeom>
              <a:blipFill rotWithShape="1">
                <a:blip r:embed="rId12"/>
                <a:stretch>
                  <a:fillRect r="-30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1" name="Zástupný symbol pro obsah 2"/>
              <p:cNvSpPr>
                <a:spLocks noGrp="1"/>
              </p:cNvSpPr>
              <p:nvPr/>
            </p:nvSpPr>
            <p:spPr>
              <a:xfrm>
                <a:off x="3781796" y="4678665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−2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5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81796" y="4678665"/>
                <a:ext cx="453737" cy="561772"/>
              </a:xfrm>
              <a:prstGeom prst="rect">
                <a:avLst/>
              </a:prstGeom>
              <a:blipFill rotWithShape="1">
                <a:blip r:embed="rId13"/>
                <a:stretch>
                  <a:fillRect r="-30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2" name="Zástupný symbol pro obsah 2"/>
              <p:cNvSpPr>
                <a:spLocks noGrp="1"/>
              </p:cNvSpPr>
              <p:nvPr/>
            </p:nvSpPr>
            <p:spPr>
              <a:xfrm>
                <a:off x="3799096" y="5376949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−3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5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99096" y="5376949"/>
                <a:ext cx="453737" cy="561772"/>
              </a:xfrm>
              <a:prstGeom prst="rect">
                <a:avLst/>
              </a:prstGeom>
              <a:blipFill rotWithShape="1">
                <a:blip r:embed="rId14"/>
                <a:stretch>
                  <a:fillRect r="-30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3" name="Zástupný symbol pro obsah 2"/>
              <p:cNvSpPr>
                <a:spLocks noGrp="1"/>
              </p:cNvSpPr>
              <p:nvPr/>
            </p:nvSpPr>
            <p:spPr>
              <a:xfrm>
                <a:off x="3859634" y="6035001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−4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5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59634" y="6035001"/>
                <a:ext cx="453737" cy="561772"/>
              </a:xfrm>
              <a:prstGeom prst="rect">
                <a:avLst/>
              </a:prstGeom>
              <a:blipFill rotWithShape="1">
                <a:blip r:embed="rId15"/>
                <a:stretch>
                  <a:fillRect r="-30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4" name="Zástupný symbol pro obsah 2"/>
              <p:cNvSpPr>
                <a:spLocks noGrp="1"/>
              </p:cNvSpPr>
              <p:nvPr/>
            </p:nvSpPr>
            <p:spPr>
              <a:xfrm>
                <a:off x="5941076" y="2993309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4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5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41076" y="2993309"/>
                <a:ext cx="453737" cy="561772"/>
              </a:xfrm>
              <a:prstGeom prst="rect">
                <a:avLst/>
              </a:prstGeom>
              <a:blipFill rotWithShape="1">
                <a:blip r:embed="rId16"/>
                <a:stretch>
                  <a:fillRect l="-40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5" name="Zástupný symbol pro obsah 2"/>
              <p:cNvSpPr>
                <a:spLocks noGrp="1"/>
              </p:cNvSpPr>
              <p:nvPr/>
            </p:nvSpPr>
            <p:spPr>
              <a:xfrm>
                <a:off x="5284827" y="3024483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3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5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84827" y="3024483"/>
                <a:ext cx="453737" cy="561772"/>
              </a:xfrm>
              <a:prstGeom prst="rect">
                <a:avLst/>
              </a:prstGeom>
              <a:blipFill rotWithShape="1">
                <a:blip r:embed="rId17"/>
                <a:stretch>
                  <a:fillRect l="-40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6" name="Zástupný symbol pro obsah 2"/>
              <p:cNvSpPr>
                <a:spLocks noGrp="1"/>
              </p:cNvSpPr>
              <p:nvPr/>
            </p:nvSpPr>
            <p:spPr>
              <a:xfrm>
                <a:off x="4636827" y="3040086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5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36827" y="3040086"/>
                <a:ext cx="453737" cy="561772"/>
              </a:xfrm>
              <a:prstGeom prst="rect">
                <a:avLst/>
              </a:prstGeom>
              <a:blipFill rotWithShape="1">
                <a:blip r:embed="rId18"/>
                <a:stretch>
                  <a:fillRect l="-40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7" name="Zástupný symbol pro obsah 2"/>
              <p:cNvSpPr>
                <a:spLocks noGrp="1"/>
              </p:cNvSpPr>
              <p:nvPr/>
            </p:nvSpPr>
            <p:spPr>
              <a:xfrm>
                <a:off x="3956864" y="3048338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1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5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6864" y="3048338"/>
                <a:ext cx="453737" cy="561772"/>
              </a:xfrm>
              <a:prstGeom prst="rect">
                <a:avLst/>
              </a:prstGeom>
              <a:blipFill rotWithShape="1">
                <a:blip r:embed="rId19"/>
                <a:stretch>
                  <a:fillRect l="-2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8" name="Zástupný symbol pro obsah 2"/>
              <p:cNvSpPr>
                <a:spLocks noGrp="1"/>
              </p:cNvSpPr>
              <p:nvPr/>
            </p:nvSpPr>
            <p:spPr>
              <a:xfrm>
                <a:off x="3731772" y="2706600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1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5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31772" y="2706600"/>
                <a:ext cx="453737" cy="561772"/>
              </a:xfrm>
              <a:prstGeom prst="rect">
                <a:avLst/>
              </a:prstGeom>
              <a:blipFill rotWithShape="1">
                <a:blip r:embed="rId20"/>
                <a:stretch>
                  <a:fillRect l="-2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9" name="Zástupný symbol pro obsah 2"/>
              <p:cNvSpPr>
                <a:spLocks noGrp="1"/>
              </p:cNvSpPr>
              <p:nvPr/>
            </p:nvSpPr>
            <p:spPr>
              <a:xfrm>
                <a:off x="3206606" y="3557868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0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5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6606" y="3557868"/>
                <a:ext cx="453737" cy="561772"/>
              </a:xfrm>
              <a:prstGeom prst="rect">
                <a:avLst/>
              </a:prstGeom>
              <a:blipFill rotWithShape="1">
                <a:blip r:embed="rId21"/>
                <a:stretch>
                  <a:fillRect l="-270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4" name="Přímá spojnice 63"/>
          <p:cNvCxnSpPr/>
          <p:nvPr/>
        </p:nvCxnSpPr>
        <p:spPr>
          <a:xfrm>
            <a:off x="2267191" y="3668185"/>
            <a:ext cx="0" cy="1989650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 flipV="1">
            <a:off x="2267191" y="5657835"/>
            <a:ext cx="1346680" cy="7508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>
            <a:off x="3587240" y="4298512"/>
            <a:ext cx="1290352" cy="0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>
            <a:off x="4863695" y="3631861"/>
            <a:ext cx="1" cy="666651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2" name="Ovál 71"/>
          <p:cNvSpPr/>
          <p:nvPr/>
        </p:nvSpPr>
        <p:spPr>
          <a:xfrm>
            <a:off x="833057" y="6290748"/>
            <a:ext cx="180000" cy="180000"/>
          </a:xfrm>
          <a:prstGeom prst="ellipse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vál 72"/>
          <p:cNvSpPr/>
          <p:nvPr/>
        </p:nvSpPr>
        <p:spPr>
          <a:xfrm>
            <a:off x="2198399" y="5575343"/>
            <a:ext cx="180000" cy="180000"/>
          </a:xfrm>
          <a:prstGeom prst="ellipse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vál 73"/>
          <p:cNvSpPr/>
          <p:nvPr/>
        </p:nvSpPr>
        <p:spPr>
          <a:xfrm>
            <a:off x="3502648" y="4880889"/>
            <a:ext cx="180000" cy="180000"/>
          </a:xfrm>
          <a:prstGeom prst="ellipse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vál 74"/>
          <p:cNvSpPr/>
          <p:nvPr/>
        </p:nvSpPr>
        <p:spPr>
          <a:xfrm>
            <a:off x="4787592" y="4208512"/>
            <a:ext cx="180000" cy="180000"/>
          </a:xfrm>
          <a:prstGeom prst="ellipse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vál 75"/>
          <p:cNvSpPr/>
          <p:nvPr/>
        </p:nvSpPr>
        <p:spPr>
          <a:xfrm>
            <a:off x="6069696" y="3578185"/>
            <a:ext cx="180000" cy="180000"/>
          </a:xfrm>
          <a:prstGeom prst="ellipse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spravce\AppData\Local\Microsoft\Windows\Temporary Internet Files\Content.IE5\BXRP5YH2\MC900432463[1].wmf"/>
          <p:cNvPicPr>
            <a:picLocks noChangeAspect="1" noChangeArrowheads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7609" y="4663010"/>
            <a:ext cx="1895475" cy="175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773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9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  <p:bldP spid="10" grpId="0"/>
      <p:bldP spid="23" grpId="0"/>
      <p:bldP spid="25" grpId="0"/>
      <p:bldP spid="26" grpId="0"/>
      <p:bldP spid="29" grpId="0"/>
      <p:bldP spid="30" grpId="0"/>
      <p:bldP spid="50" grpId="0"/>
      <p:bldP spid="51" grpId="0"/>
      <p:bldP spid="52" grpId="0"/>
      <p:bldP spid="53" grpId="0"/>
      <p:bldP spid="54" grpId="0"/>
      <p:bldP spid="55" grpId="0"/>
      <p:bldP spid="56" grpId="0"/>
      <p:bldP spid="57" grpId="0"/>
      <p:bldP spid="58" grpId="0"/>
      <p:bldP spid="59" grpId="0"/>
      <p:bldP spid="72" grpId="0" animBg="1"/>
      <p:bldP spid="73" grpId="0" animBg="1"/>
      <p:bldP spid="74" grpId="0" animBg="1"/>
      <p:bldP spid="75" grpId="0" animBg="1"/>
      <p:bldP spid="7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035229" cy="6858000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62071" y="1177410"/>
            <a:ext cx="8973158" cy="5672205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3000">
                <a:schemeClr val="accent2">
                  <a:lumMod val="40000"/>
                  <a:lumOff val="60000"/>
                </a:schemeClr>
              </a:gs>
              <a:gs pos="100000">
                <a:srgbClr val="825600"/>
              </a:gs>
              <a:gs pos="96000">
                <a:srgbClr val="FFFF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3" name="Zaoblený obdélník 62"/>
          <p:cNvSpPr/>
          <p:nvPr/>
        </p:nvSpPr>
        <p:spPr>
          <a:xfrm>
            <a:off x="3851919" y="1177411"/>
            <a:ext cx="5183309" cy="5542602"/>
          </a:xfrm>
          <a:prstGeom prst="roundRect">
            <a:avLst>
              <a:gd name="adj" fmla="val 4497"/>
            </a:avLst>
          </a:prstGeom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62071" y="42764"/>
            <a:ext cx="8973158" cy="1134646"/>
          </a:xfrm>
          <a:prstGeom prst="roundRect">
            <a:avLst>
              <a:gd name="adj" fmla="val 1647"/>
            </a:avLst>
          </a:prstGeom>
          <a:gradFill>
            <a:gsLst>
              <a:gs pos="0">
                <a:srgbClr val="FFFF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FF00"/>
              </a:gs>
              <a:gs pos="100000">
                <a:srgbClr val="825600"/>
              </a:gs>
              <a:gs pos="96000">
                <a:schemeClr val="accent2">
                  <a:lumMod val="40000"/>
                  <a:lumOff val="60000"/>
                </a:schemeClr>
              </a:gs>
              <a:gs pos="100000">
                <a:srgbClr val="825600"/>
              </a:gs>
              <a:gs pos="2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4171962" y="4361155"/>
            <a:ext cx="4536504" cy="10637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 flipV="1">
            <a:off x="6332202" y="1391475"/>
            <a:ext cx="9458" cy="5207713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2"/>
              <p:cNvSpPr>
                <a:spLocks noGrp="1"/>
              </p:cNvSpPr>
              <p:nvPr/>
            </p:nvSpPr>
            <p:spPr>
              <a:xfrm>
                <a:off x="5918196" y="1245709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𝑦</m:t>
                      </m:r>
                    </m:oMath>
                  </m:oMathPara>
                </a14:m>
                <a:endParaRPr lang="cs-CZ" sz="26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18196" y="1245709"/>
                <a:ext cx="453737" cy="56177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8348426" y="4361155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sz="26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48426" y="4361155"/>
                <a:ext cx="453737" cy="56177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1" name="Přímá spojnice 10"/>
          <p:cNvCxnSpPr/>
          <p:nvPr/>
        </p:nvCxnSpPr>
        <p:spPr>
          <a:xfrm>
            <a:off x="5684202" y="5700183"/>
            <a:ext cx="676761" cy="0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5684202" y="4397479"/>
            <a:ext cx="0" cy="1312901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Zástupný symbol pro obsah 2"/>
              <p:cNvSpPr>
                <a:spLocks noGrp="1"/>
              </p:cNvSpPr>
              <p:nvPr/>
            </p:nvSpPr>
            <p:spPr>
              <a:xfrm>
                <a:off x="7460849" y="1523230"/>
                <a:ext cx="616895" cy="56850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0" i="1" dirty="0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dirty="0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𝑦</m:t>
                          </m:r>
                        </m:e>
                        <m:sub>
                          <m:r>
                            <a:rPr lang="cs-CZ" b="0" i="1" dirty="0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b="1" dirty="0">
                  <a:solidFill>
                    <a:srgbClr val="0070C0"/>
                  </a:solidFill>
                </a:endParaRPr>
              </a:p>
            </p:txBody>
          </p:sp>
        </mc:Choice>
        <mc:Fallback xmlns="">
          <p:sp>
            <p:nvSpPr>
              <p:cNvPr id="1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60849" y="1523230"/>
                <a:ext cx="616895" cy="568502"/>
              </a:xfrm>
              <a:prstGeom prst="rect">
                <a:avLst/>
              </a:prstGeom>
              <a:blipFill rotWithShape="1">
                <a:blip r:embed="rId6"/>
                <a:stretch>
                  <a:fillRect l="-297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17" name="Tabulka 16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187447089"/>
                  </p:ext>
                </p:extLst>
              </p:nvPr>
            </p:nvGraphicFramePr>
            <p:xfrm>
              <a:off x="297156" y="1495999"/>
              <a:ext cx="3355545" cy="914400"/>
            </p:xfrm>
            <a:graphic>
              <a:graphicData uri="http://schemas.openxmlformats.org/drawingml/2006/table">
                <a:tbl>
                  <a:tblPr firstRow="1" bandRow="1">
                    <a:tableStyleId>{18603FDC-E32A-4AB5-989C-0864C3EAD2B8}</a:tableStyleId>
                  </a:tblPr>
                  <a:tblGrid>
                    <a:gridCol w="1694559"/>
                    <a:gridCol w="864096"/>
                    <a:gridCol w="796890"/>
                  </a:tblGrid>
                  <a:tr h="283056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𝒙</m:t>
                                </m:r>
                              </m:oMath>
                            </m:oMathPara>
                          </a14:m>
                          <a:endParaRPr lang="cs-CZ" sz="2400" b="1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1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𝟎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1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𝟏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cs-CZ" sz="2000" b="0" i="1" smtClean="0">
                                        <a:solidFill>
                                          <a:schemeClr val="bg1">
                                            <a:lumMod val="95000"/>
                                            <a:lumOff val="5000"/>
                                          </a:schemeClr>
                                        </a:solidFill>
                                        <a:latin typeface="Cambria Math"/>
                                      </a:rPr>
                                    </m:ctrlPr>
                                  </m:sSubPr>
                                  <m:e>
                                    <m:r>
                                      <a:rPr lang="cs-CZ" sz="2000" b="0" i="1" smtClean="0">
                                        <a:solidFill>
                                          <a:schemeClr val="bg1">
                                            <a:lumMod val="95000"/>
                                            <a:lumOff val="5000"/>
                                          </a:schemeClr>
                                        </a:solidFill>
                                        <a:latin typeface="Cambria Math"/>
                                      </a:rPr>
                                      <m:t>𝑦</m:t>
                                    </m:r>
                                  </m:e>
                                  <m:sub>
                                    <m:r>
                                      <a:rPr lang="cs-CZ" sz="2000" b="0" i="1" smtClean="0">
                                        <a:solidFill>
                                          <a:schemeClr val="bg1">
                                            <a:lumMod val="95000"/>
                                            <a:lumOff val="5000"/>
                                          </a:schemeClr>
                                        </a:solidFill>
                                        <a:latin typeface="Cambria Math"/>
                                      </a:rPr>
                                      <m:t>1</m:t>
                                    </m:r>
                                  </m:sub>
                                </m:sSub>
                                <m:r>
                                  <a:rPr lang="cs-CZ" sz="2000" b="0" i="1" smtClean="0">
                                    <a:solidFill>
                                      <a:schemeClr val="bg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=</m:t>
                                </m:r>
                                <m:r>
                                  <a:rPr lang="cs-CZ" sz="1800" b="0" i="1" smtClean="0">
                                    <a:solidFill>
                                      <a:schemeClr val="bg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3</m:t>
                                </m:r>
                                <m:r>
                                  <a:rPr lang="cs-CZ" sz="1800" i="1">
                                    <a:solidFill>
                                      <a:schemeClr val="bg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𝑥</m:t>
                                </m:r>
                                <m:r>
                                  <a:rPr lang="cs-CZ" sz="1800" i="1">
                                    <a:solidFill>
                                      <a:schemeClr val="bg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−1</m:t>
                                </m:r>
                              </m:oMath>
                            </m:oMathPara>
                          </a14:m>
                          <a:endParaRPr lang="cs-CZ" sz="2400" b="1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−1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2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17" name="Tabulka 16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187447089"/>
                  </p:ext>
                </p:extLst>
              </p:nvPr>
            </p:nvGraphicFramePr>
            <p:xfrm>
              <a:off x="297156" y="1495999"/>
              <a:ext cx="3355545" cy="914400"/>
            </p:xfrm>
            <a:graphic>
              <a:graphicData uri="http://schemas.openxmlformats.org/drawingml/2006/table">
                <a:tbl>
                  <a:tblPr firstRow="1" bandRow="1">
                    <a:tableStyleId>{18603FDC-E32A-4AB5-989C-0864C3EAD2B8}</a:tableStyleId>
                  </a:tblPr>
                  <a:tblGrid>
                    <a:gridCol w="1694559"/>
                    <a:gridCol w="864096"/>
                    <a:gridCol w="796890"/>
                  </a:tblGrid>
                  <a:tr h="45720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7"/>
                          <a:stretch>
                            <a:fillRect l="-4676" t="-17333" r="-102518" b="-11733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7"/>
                          <a:stretch>
                            <a:fillRect l="-206383" t="-17333" r="-102128" b="-11733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7"/>
                          <a:stretch>
                            <a:fillRect l="-329771" t="-17333" r="-9924" b="-117333"/>
                          </a:stretch>
                        </a:blipFill>
                      </a:tcPr>
                    </a:tc>
                  </a:tr>
                  <a:tr h="45720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7"/>
                          <a:stretch>
                            <a:fillRect l="-4676" t="-117333" r="-102518" b="-1733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7"/>
                          <a:stretch>
                            <a:fillRect l="-206383" t="-117333" r="-102128" b="-1733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7"/>
                          <a:stretch>
                            <a:fillRect l="-329771" t="-117333" r="-9924" b="-17333"/>
                          </a:stretch>
                        </a:blipFill>
                      </a:tcPr>
                    </a:tc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4028412" y="3789068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−3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28412" y="3789068"/>
                <a:ext cx="453737" cy="561772"/>
              </a:xfrm>
              <a:prstGeom prst="rect">
                <a:avLst/>
              </a:prstGeom>
              <a:blipFill rotWithShape="1">
                <a:blip r:embed="rId8"/>
                <a:stretch>
                  <a:fillRect r="-310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Zástupný symbol pro obsah 2"/>
              <p:cNvSpPr>
                <a:spLocks noGrp="1"/>
              </p:cNvSpPr>
              <p:nvPr/>
            </p:nvSpPr>
            <p:spPr>
              <a:xfrm>
                <a:off x="4676019" y="3789068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−2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6019" y="3789068"/>
                <a:ext cx="453737" cy="561772"/>
              </a:xfrm>
              <a:prstGeom prst="rect">
                <a:avLst/>
              </a:prstGeom>
              <a:blipFill rotWithShape="1">
                <a:blip r:embed="rId9"/>
                <a:stretch>
                  <a:fillRect r="-3243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Zástupný symbol pro obsah 2"/>
              <p:cNvSpPr>
                <a:spLocks noGrp="1"/>
              </p:cNvSpPr>
              <p:nvPr/>
            </p:nvSpPr>
            <p:spPr>
              <a:xfrm>
                <a:off x="5272377" y="3780516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−1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72377" y="3780516"/>
                <a:ext cx="453737" cy="561772"/>
              </a:xfrm>
              <a:prstGeom prst="rect">
                <a:avLst/>
              </a:prstGeom>
              <a:blipFill rotWithShape="1">
                <a:blip r:embed="rId10"/>
                <a:stretch>
                  <a:fillRect r="-310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2" name="Přímá spojnice 21"/>
          <p:cNvCxnSpPr/>
          <p:nvPr/>
        </p:nvCxnSpPr>
        <p:spPr>
          <a:xfrm>
            <a:off x="5015963" y="4189752"/>
            <a:ext cx="0" cy="378296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5684202" y="4189752"/>
            <a:ext cx="0" cy="378296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4341552" y="4198440"/>
            <a:ext cx="0" cy="378296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6953823" y="4161692"/>
            <a:ext cx="0" cy="378296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7632011" y="4189752"/>
            <a:ext cx="0" cy="378296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8280011" y="4198440"/>
            <a:ext cx="0" cy="378296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rot="5400000">
            <a:off x="6332202" y="4855300"/>
            <a:ext cx="0" cy="378296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rot="5400000">
            <a:off x="6360963" y="5511035"/>
            <a:ext cx="0" cy="378296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rot="5400000">
            <a:off x="6332202" y="6205489"/>
            <a:ext cx="0" cy="378296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rot="5400000">
            <a:off x="6332202" y="3552855"/>
            <a:ext cx="0" cy="378296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5" name="Zástupný symbol pro obsah 2"/>
              <p:cNvSpPr>
                <a:spLocks noGrp="1"/>
              </p:cNvSpPr>
              <p:nvPr/>
            </p:nvSpPr>
            <p:spPr>
              <a:xfrm>
                <a:off x="6500087" y="4888698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−1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00087" y="4888698"/>
                <a:ext cx="453737" cy="561772"/>
              </a:xfrm>
              <a:prstGeom prst="rect">
                <a:avLst/>
              </a:prstGeom>
              <a:blipFill rotWithShape="1">
                <a:blip r:embed="rId11"/>
                <a:stretch>
                  <a:fillRect r="-30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Zástupný symbol pro obsah 2"/>
              <p:cNvSpPr>
                <a:spLocks noGrp="1"/>
              </p:cNvSpPr>
              <p:nvPr/>
            </p:nvSpPr>
            <p:spPr>
              <a:xfrm>
                <a:off x="6509616" y="5495801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−2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09616" y="5495801"/>
                <a:ext cx="453737" cy="561772"/>
              </a:xfrm>
              <a:prstGeom prst="rect">
                <a:avLst/>
              </a:prstGeom>
              <a:blipFill rotWithShape="1">
                <a:blip r:embed="rId12"/>
                <a:stretch>
                  <a:fillRect r="-310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Zástupný symbol pro obsah 2"/>
              <p:cNvSpPr>
                <a:spLocks noGrp="1"/>
              </p:cNvSpPr>
              <p:nvPr/>
            </p:nvSpPr>
            <p:spPr>
              <a:xfrm>
                <a:off x="6554136" y="6219918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−3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54136" y="6219918"/>
                <a:ext cx="453737" cy="561772"/>
              </a:xfrm>
              <a:prstGeom prst="rect">
                <a:avLst/>
              </a:prstGeom>
              <a:blipFill rotWithShape="1">
                <a:blip r:embed="rId13"/>
                <a:stretch>
                  <a:fillRect r="-30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Zástupný symbol pro obsah 2"/>
              <p:cNvSpPr>
                <a:spLocks noGrp="1"/>
              </p:cNvSpPr>
              <p:nvPr/>
            </p:nvSpPr>
            <p:spPr>
              <a:xfrm>
                <a:off x="8053141" y="4512298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3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53141" y="4512298"/>
                <a:ext cx="453737" cy="561772"/>
              </a:xfrm>
              <a:prstGeom prst="rect">
                <a:avLst/>
              </a:prstGeom>
              <a:blipFill rotWithShape="1">
                <a:blip r:embed="rId14"/>
                <a:stretch>
                  <a:fillRect l="-270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Zástupný symbol pro obsah 2"/>
              <p:cNvSpPr>
                <a:spLocks noGrp="1"/>
              </p:cNvSpPr>
              <p:nvPr/>
            </p:nvSpPr>
            <p:spPr>
              <a:xfrm>
                <a:off x="7419673" y="4539988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19673" y="4539988"/>
                <a:ext cx="453737" cy="561772"/>
              </a:xfrm>
              <a:prstGeom prst="rect">
                <a:avLst/>
              </a:prstGeom>
              <a:blipFill rotWithShape="1">
                <a:blip r:embed="rId15"/>
                <a:stretch>
                  <a:fillRect l="-2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Zástupný symbol pro obsah 2"/>
              <p:cNvSpPr>
                <a:spLocks noGrp="1"/>
              </p:cNvSpPr>
              <p:nvPr/>
            </p:nvSpPr>
            <p:spPr>
              <a:xfrm>
                <a:off x="6904622" y="4512298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1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04622" y="4512298"/>
                <a:ext cx="453737" cy="561772"/>
              </a:xfrm>
              <a:prstGeom prst="rect">
                <a:avLst/>
              </a:prstGeom>
              <a:blipFill rotWithShape="1">
                <a:blip r:embed="rId16"/>
                <a:stretch>
                  <a:fillRect l="-40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Zástupný symbol pro obsah 2"/>
              <p:cNvSpPr>
                <a:spLocks noGrp="1"/>
              </p:cNvSpPr>
              <p:nvPr/>
            </p:nvSpPr>
            <p:spPr>
              <a:xfrm>
                <a:off x="5814894" y="3461117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1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14894" y="3461117"/>
                <a:ext cx="453737" cy="561772"/>
              </a:xfrm>
              <a:prstGeom prst="rect">
                <a:avLst/>
              </a:prstGeom>
              <a:blipFill rotWithShape="1">
                <a:blip r:embed="rId17"/>
                <a:stretch>
                  <a:fillRect l="-40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Zástupný symbol pro obsah 2"/>
              <p:cNvSpPr>
                <a:spLocks noGrp="1"/>
              </p:cNvSpPr>
              <p:nvPr/>
            </p:nvSpPr>
            <p:spPr>
              <a:xfrm>
                <a:off x="5974921" y="4287162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0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74921" y="4287162"/>
                <a:ext cx="453737" cy="561772"/>
              </a:xfrm>
              <a:prstGeom prst="rect">
                <a:avLst/>
              </a:prstGeom>
              <a:blipFill rotWithShape="1">
                <a:blip r:embed="rId18"/>
                <a:stretch>
                  <a:fillRect l="-2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5" name="Přímá spojnice 44"/>
          <p:cNvCxnSpPr/>
          <p:nvPr/>
        </p:nvCxnSpPr>
        <p:spPr>
          <a:xfrm>
            <a:off x="5035506" y="4397479"/>
            <a:ext cx="0" cy="1989650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 flipV="1">
            <a:off x="5035506" y="6387129"/>
            <a:ext cx="1346680" cy="7508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 flipV="1">
            <a:off x="6382186" y="3126116"/>
            <a:ext cx="591734" cy="228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6973920" y="3111537"/>
            <a:ext cx="0" cy="1168648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297156" y="99605"/>
                <a:ext cx="7876754" cy="1190581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2)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Sestrojte do jednoho obrázku grafy funkcí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32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32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𝑦</m:t>
                        </m:r>
                      </m:e>
                      <m:sub>
                        <m:r>
                          <a:rPr lang="cs-CZ" sz="32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32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3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𝑥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−1</m:t>
                    </m:r>
                    <m:r>
                      <a:rPr lang="cs-CZ" sz="2800" b="0" i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;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𝑦</m:t>
                        </m:r>
                      </m:e>
                      <m:sub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=3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𝑥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+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1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;</a:t>
                </a:r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𝑦</m:t>
                        </m:r>
                      </m:e>
                      <m:sub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3</m:t>
                        </m:r>
                      </m:sub>
                    </m:sSub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=3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𝑥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+3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.</a:t>
                </a:r>
              </a:p>
            </p:txBody>
          </p:sp>
        </mc:Choice>
        <mc:Fallback xmlns=""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7156" y="99605"/>
                <a:ext cx="7876754" cy="1190581"/>
              </a:xfrm>
              <a:prstGeom prst="rect">
                <a:avLst/>
              </a:prstGeom>
              <a:blipFill rotWithShape="1">
                <a:blip r:embed="rId19"/>
                <a:stretch>
                  <a:fillRect l="-1625" t="-5102" r="-154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50" name="Tabulka 49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036966766"/>
                  </p:ext>
                </p:extLst>
              </p:nvPr>
            </p:nvGraphicFramePr>
            <p:xfrm>
              <a:off x="307872" y="2669144"/>
              <a:ext cx="3355545" cy="914400"/>
            </p:xfrm>
            <a:graphic>
              <a:graphicData uri="http://schemas.openxmlformats.org/drawingml/2006/table">
                <a:tbl>
                  <a:tblPr firstRow="1" bandRow="1">
                    <a:tableStyleId>{18603FDC-E32A-4AB5-989C-0864C3EAD2B8}</a:tableStyleId>
                  </a:tblPr>
                  <a:tblGrid>
                    <a:gridCol w="1694559"/>
                    <a:gridCol w="864096"/>
                    <a:gridCol w="796890"/>
                  </a:tblGrid>
                  <a:tr h="283056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𝒙</m:t>
                                </m:r>
                              </m:oMath>
                            </m:oMathPara>
                          </a14:m>
                          <a:endParaRPr lang="cs-CZ" sz="2400" b="1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1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𝟎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1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−</m:t>
                                </m:r>
                                <m:r>
                                  <a:rPr lang="cs-CZ" sz="2400" b="1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𝟏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cs-CZ" sz="2000" b="0" i="1" smtClean="0">
                                        <a:solidFill>
                                          <a:schemeClr val="bg1">
                                            <a:lumMod val="95000"/>
                                            <a:lumOff val="5000"/>
                                          </a:schemeClr>
                                        </a:solidFill>
                                        <a:latin typeface="Cambria Math"/>
                                      </a:rPr>
                                    </m:ctrlPr>
                                  </m:sSubPr>
                                  <m:e>
                                    <m:r>
                                      <a:rPr lang="cs-CZ" sz="2000" b="0" i="1" smtClean="0">
                                        <a:solidFill>
                                          <a:schemeClr val="bg1">
                                            <a:lumMod val="95000"/>
                                            <a:lumOff val="5000"/>
                                          </a:schemeClr>
                                        </a:solidFill>
                                        <a:latin typeface="Cambria Math"/>
                                      </a:rPr>
                                      <m:t>𝑦</m:t>
                                    </m:r>
                                  </m:e>
                                  <m:sub>
                                    <m:r>
                                      <a:rPr lang="cs-CZ" sz="2000" b="0" i="1" smtClean="0">
                                        <a:solidFill>
                                          <a:schemeClr val="bg1">
                                            <a:lumMod val="95000"/>
                                            <a:lumOff val="5000"/>
                                          </a:schemeClr>
                                        </a:solidFill>
                                        <a:latin typeface="Cambria Math"/>
                                      </a:rPr>
                                      <m:t>2</m:t>
                                    </m:r>
                                  </m:sub>
                                </m:sSub>
                                <m:r>
                                  <a:rPr lang="cs-CZ" sz="2000" b="0" i="1" smtClean="0">
                                    <a:solidFill>
                                      <a:schemeClr val="bg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=</m:t>
                                </m:r>
                                <m:r>
                                  <a:rPr lang="cs-CZ" sz="1800" b="0" i="1" smtClean="0">
                                    <a:solidFill>
                                      <a:schemeClr val="bg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3</m:t>
                                </m:r>
                                <m:r>
                                  <a:rPr lang="cs-CZ" sz="1800" i="1">
                                    <a:solidFill>
                                      <a:schemeClr val="bg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𝑥</m:t>
                                </m:r>
                                <m:r>
                                  <a:rPr lang="cs-CZ" sz="1800" b="0" i="1" smtClean="0">
                                    <a:solidFill>
                                      <a:schemeClr val="bg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+</m:t>
                                </m:r>
                                <m:r>
                                  <a:rPr lang="cs-CZ" sz="1800" i="1">
                                    <a:solidFill>
                                      <a:schemeClr val="bg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1</m:t>
                                </m:r>
                              </m:oMath>
                            </m:oMathPara>
                          </a14:m>
                          <a:endParaRPr lang="cs-CZ" sz="2400" b="1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1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−2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50" name="Tabulka 49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036966766"/>
                  </p:ext>
                </p:extLst>
              </p:nvPr>
            </p:nvGraphicFramePr>
            <p:xfrm>
              <a:off x="307872" y="2669144"/>
              <a:ext cx="3355545" cy="914400"/>
            </p:xfrm>
            <a:graphic>
              <a:graphicData uri="http://schemas.openxmlformats.org/drawingml/2006/table">
                <a:tbl>
                  <a:tblPr firstRow="1" bandRow="1">
                    <a:tableStyleId>{18603FDC-E32A-4AB5-989C-0864C3EAD2B8}</a:tableStyleId>
                  </a:tblPr>
                  <a:tblGrid>
                    <a:gridCol w="1694559"/>
                    <a:gridCol w="864096"/>
                    <a:gridCol w="796890"/>
                  </a:tblGrid>
                  <a:tr h="45720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0"/>
                          <a:stretch>
                            <a:fillRect l="-4676" t="-17333" r="-102518" b="-11733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0"/>
                          <a:stretch>
                            <a:fillRect l="-206383" t="-17333" r="-102128" b="-11733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0"/>
                          <a:stretch>
                            <a:fillRect l="-329771" t="-17333" r="-9924" b="-117333"/>
                          </a:stretch>
                        </a:blipFill>
                      </a:tcPr>
                    </a:tc>
                  </a:tr>
                  <a:tr h="45720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0"/>
                          <a:stretch>
                            <a:fillRect l="-4676" t="-117333" r="-102518" b="-1733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0"/>
                          <a:stretch>
                            <a:fillRect l="-206383" t="-117333" r="-102128" b="-1733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0"/>
                          <a:stretch>
                            <a:fillRect l="-329771" t="-117333" r="-9924" b="-17333"/>
                          </a:stretch>
                        </a:blipFill>
                      </a:tcPr>
                    </a:tc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51" name="Tabulka 50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803891843"/>
                  </p:ext>
                </p:extLst>
              </p:nvPr>
            </p:nvGraphicFramePr>
            <p:xfrm>
              <a:off x="307624" y="3847442"/>
              <a:ext cx="3355545" cy="914400"/>
            </p:xfrm>
            <a:graphic>
              <a:graphicData uri="http://schemas.openxmlformats.org/drawingml/2006/table">
                <a:tbl>
                  <a:tblPr firstRow="1" bandRow="1">
                    <a:tableStyleId>{18603FDC-E32A-4AB5-989C-0864C3EAD2B8}</a:tableStyleId>
                  </a:tblPr>
                  <a:tblGrid>
                    <a:gridCol w="1694559"/>
                    <a:gridCol w="864096"/>
                    <a:gridCol w="796890"/>
                  </a:tblGrid>
                  <a:tr h="283056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𝒙</m:t>
                                </m:r>
                              </m:oMath>
                            </m:oMathPara>
                          </a14:m>
                          <a:endParaRPr lang="cs-CZ" sz="2400" b="1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1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𝟎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1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−</m:t>
                                </m:r>
                                <m:r>
                                  <a:rPr lang="cs-CZ" sz="2400" b="1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𝟐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cs-CZ" sz="2000" b="0" i="1" smtClean="0">
                                        <a:solidFill>
                                          <a:schemeClr val="bg1">
                                            <a:lumMod val="95000"/>
                                            <a:lumOff val="5000"/>
                                          </a:schemeClr>
                                        </a:solidFill>
                                        <a:latin typeface="Cambria Math"/>
                                      </a:rPr>
                                    </m:ctrlPr>
                                  </m:sSubPr>
                                  <m:e>
                                    <m:r>
                                      <a:rPr lang="cs-CZ" sz="2000" b="0" i="1" smtClean="0">
                                        <a:solidFill>
                                          <a:schemeClr val="bg1">
                                            <a:lumMod val="95000"/>
                                            <a:lumOff val="5000"/>
                                          </a:schemeClr>
                                        </a:solidFill>
                                        <a:latin typeface="Cambria Math"/>
                                      </a:rPr>
                                      <m:t>𝑦</m:t>
                                    </m:r>
                                  </m:e>
                                  <m:sub>
                                    <m:r>
                                      <a:rPr lang="cs-CZ" sz="2000" b="0" i="1" smtClean="0">
                                        <a:solidFill>
                                          <a:schemeClr val="bg1">
                                            <a:lumMod val="95000"/>
                                            <a:lumOff val="5000"/>
                                          </a:schemeClr>
                                        </a:solidFill>
                                        <a:latin typeface="Cambria Math"/>
                                      </a:rPr>
                                      <m:t>3</m:t>
                                    </m:r>
                                  </m:sub>
                                </m:sSub>
                                <m:r>
                                  <a:rPr lang="cs-CZ" sz="2000" b="0" i="1" smtClean="0">
                                    <a:solidFill>
                                      <a:schemeClr val="bg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=</m:t>
                                </m:r>
                                <m:r>
                                  <a:rPr lang="cs-CZ" sz="1800" b="0" i="1" smtClean="0">
                                    <a:solidFill>
                                      <a:schemeClr val="bg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3</m:t>
                                </m:r>
                                <m:r>
                                  <a:rPr lang="cs-CZ" sz="1800" i="1">
                                    <a:solidFill>
                                      <a:schemeClr val="bg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𝑥</m:t>
                                </m:r>
                                <m:r>
                                  <a:rPr lang="cs-CZ" sz="1800" b="0" i="1" smtClean="0">
                                    <a:solidFill>
                                      <a:schemeClr val="bg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+3</m:t>
                                </m:r>
                              </m:oMath>
                            </m:oMathPara>
                          </a14:m>
                          <a:endParaRPr lang="cs-CZ" sz="2400" b="1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3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−3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51" name="Tabulka 50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803891843"/>
                  </p:ext>
                </p:extLst>
              </p:nvPr>
            </p:nvGraphicFramePr>
            <p:xfrm>
              <a:off x="307624" y="3847442"/>
              <a:ext cx="3355545" cy="914400"/>
            </p:xfrm>
            <a:graphic>
              <a:graphicData uri="http://schemas.openxmlformats.org/drawingml/2006/table">
                <a:tbl>
                  <a:tblPr firstRow="1" bandRow="1">
                    <a:tableStyleId>{18603FDC-E32A-4AB5-989C-0864C3EAD2B8}</a:tableStyleId>
                  </a:tblPr>
                  <a:tblGrid>
                    <a:gridCol w="1694559"/>
                    <a:gridCol w="864096"/>
                    <a:gridCol w="796890"/>
                  </a:tblGrid>
                  <a:tr h="45720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1"/>
                          <a:stretch>
                            <a:fillRect l="-4676" t="-17333" r="-102878" b="-11733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1"/>
                          <a:stretch>
                            <a:fillRect l="-204930" t="-17333" r="-101408" b="-11733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1"/>
                          <a:stretch>
                            <a:fillRect l="-330534" t="-17333" r="-9924" b="-117333"/>
                          </a:stretch>
                        </a:blipFill>
                      </a:tcPr>
                    </a:tc>
                  </a:tr>
                  <a:tr h="45720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1"/>
                          <a:stretch>
                            <a:fillRect l="-4676" t="-117333" r="-102878" b="-1733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1"/>
                          <a:stretch>
                            <a:fillRect l="-204930" t="-117333" r="-101408" b="-1733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1"/>
                          <a:stretch>
                            <a:fillRect l="-330534" t="-117333" r="-9924" b="-17333"/>
                          </a:stretch>
                        </a:blipFill>
                      </a:tcPr>
                    </a:tc>
                  </a:tr>
                </a:tbl>
              </a:graphicData>
            </a:graphic>
          </p:graphicFrame>
        </mc:Fallback>
      </mc:AlternateContent>
      <p:cxnSp>
        <p:nvCxnSpPr>
          <p:cNvPr id="57" name="Přímá spojnice 56"/>
          <p:cNvCxnSpPr/>
          <p:nvPr/>
        </p:nvCxnSpPr>
        <p:spPr>
          <a:xfrm rot="5400000">
            <a:off x="6355555" y="2922389"/>
            <a:ext cx="0" cy="378296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 rot="5400000">
            <a:off x="6332202" y="2246477"/>
            <a:ext cx="0" cy="378296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 rot="5400000">
            <a:off x="6345963" y="1652580"/>
            <a:ext cx="0" cy="378296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60" name="Zástupný symbol pro obsah 2"/>
              <p:cNvSpPr>
                <a:spLocks noGrp="1"/>
              </p:cNvSpPr>
              <p:nvPr/>
            </p:nvSpPr>
            <p:spPr>
              <a:xfrm>
                <a:off x="5814894" y="2845230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6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14894" y="2845230"/>
                <a:ext cx="453737" cy="561772"/>
              </a:xfrm>
              <a:prstGeom prst="rect">
                <a:avLst/>
              </a:prstGeom>
              <a:blipFill rotWithShape="1">
                <a:blip r:embed="rId22"/>
                <a:stretch>
                  <a:fillRect l="-40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1" name="Zástupný symbol pro obsah 2"/>
              <p:cNvSpPr>
                <a:spLocks noGrp="1"/>
              </p:cNvSpPr>
              <p:nvPr/>
            </p:nvSpPr>
            <p:spPr>
              <a:xfrm>
                <a:off x="5763271" y="2155654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3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6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63271" y="2155654"/>
                <a:ext cx="453737" cy="561772"/>
              </a:xfrm>
              <a:prstGeom prst="rect">
                <a:avLst/>
              </a:prstGeom>
              <a:blipFill rotWithShape="1">
                <a:blip r:embed="rId23"/>
                <a:stretch>
                  <a:fillRect l="-2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2" name="Zástupný symbol pro obsah 2"/>
              <p:cNvSpPr>
                <a:spLocks noGrp="1"/>
              </p:cNvSpPr>
              <p:nvPr/>
            </p:nvSpPr>
            <p:spPr>
              <a:xfrm>
                <a:off x="5741333" y="1560842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4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6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41333" y="1560842"/>
                <a:ext cx="453737" cy="561772"/>
              </a:xfrm>
              <a:prstGeom prst="rect">
                <a:avLst/>
              </a:prstGeom>
              <a:blipFill rotWithShape="1">
                <a:blip r:embed="rId24"/>
                <a:stretch>
                  <a:fillRect l="-40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5" name="Přímá spojnice 74"/>
          <p:cNvCxnSpPr/>
          <p:nvPr/>
        </p:nvCxnSpPr>
        <p:spPr>
          <a:xfrm flipH="1">
            <a:off x="5814894" y="1560842"/>
            <a:ext cx="1659245" cy="5059058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nice 80"/>
          <p:cNvCxnSpPr/>
          <p:nvPr/>
        </p:nvCxnSpPr>
        <p:spPr>
          <a:xfrm flipH="1">
            <a:off x="5364088" y="1560842"/>
            <a:ext cx="1706932" cy="505905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84"/>
          <p:cNvCxnSpPr/>
          <p:nvPr/>
        </p:nvCxnSpPr>
        <p:spPr>
          <a:xfrm flipH="1">
            <a:off x="4935169" y="1597963"/>
            <a:ext cx="1706932" cy="5059058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86" name="Zástupný symbol pro obsah 2"/>
              <p:cNvSpPr>
                <a:spLocks noGrp="1"/>
              </p:cNvSpPr>
              <p:nvPr/>
            </p:nvSpPr>
            <p:spPr>
              <a:xfrm>
                <a:off x="6971582" y="1494104"/>
                <a:ext cx="616895" cy="56850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0" i="1" dirty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dirty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𝑦</m:t>
                          </m:r>
                        </m:e>
                        <m:sub>
                          <m:r>
                            <a:rPr lang="cs-CZ" b="0" i="1" dirty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b="1" dirty="0">
                  <a:solidFill>
                    <a:srgbClr val="0070C0"/>
                  </a:solidFill>
                </a:endParaRPr>
              </a:p>
            </p:txBody>
          </p:sp>
        </mc:Choice>
        <mc:Fallback xmlns="">
          <p:sp>
            <p:nvSpPr>
              <p:cNvPr id="8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71582" y="1494104"/>
                <a:ext cx="616895" cy="568502"/>
              </a:xfrm>
              <a:prstGeom prst="rect">
                <a:avLst/>
              </a:prstGeom>
              <a:blipFill rotWithShape="1">
                <a:blip r:embed="rId25"/>
                <a:stretch>
                  <a:fillRect l="-297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7" name="Zástupný symbol pro obsah 2"/>
              <p:cNvSpPr>
                <a:spLocks noGrp="1"/>
              </p:cNvSpPr>
              <p:nvPr/>
            </p:nvSpPr>
            <p:spPr>
              <a:xfrm>
                <a:off x="6575358" y="1444074"/>
                <a:ext cx="616895" cy="56850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0" i="1" dirty="0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dirty="0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𝑦</m:t>
                          </m:r>
                        </m:e>
                        <m:sub>
                          <m:r>
                            <a:rPr lang="cs-CZ" b="0" i="1" dirty="0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3</m:t>
                          </m:r>
                        </m:sub>
                      </m:sSub>
                    </m:oMath>
                  </m:oMathPara>
                </a14:m>
                <a:endParaRPr lang="cs-CZ" b="1" dirty="0">
                  <a:solidFill>
                    <a:srgbClr val="0070C0"/>
                  </a:solidFill>
                </a:endParaRPr>
              </a:p>
            </p:txBody>
          </p:sp>
        </mc:Choice>
        <mc:Fallback xmlns="">
          <p:sp>
            <p:nvSpPr>
              <p:cNvPr id="8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75358" y="1444074"/>
                <a:ext cx="616895" cy="568502"/>
              </a:xfrm>
              <a:prstGeom prst="rect">
                <a:avLst/>
              </a:prstGeom>
              <a:blipFill rotWithShape="1">
                <a:blip r:embed="rId26"/>
                <a:stretch>
                  <a:fillRect l="-297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8" name="Ovál 87"/>
          <p:cNvSpPr/>
          <p:nvPr/>
        </p:nvSpPr>
        <p:spPr>
          <a:xfrm>
            <a:off x="6863823" y="3036344"/>
            <a:ext cx="180000" cy="180000"/>
          </a:xfrm>
          <a:prstGeom prst="ellipse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Ovál 88"/>
          <p:cNvSpPr/>
          <p:nvPr/>
        </p:nvSpPr>
        <p:spPr>
          <a:xfrm>
            <a:off x="6265555" y="4954448"/>
            <a:ext cx="180000" cy="180000"/>
          </a:xfrm>
          <a:prstGeom prst="ellipse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Ovál 89"/>
          <p:cNvSpPr/>
          <p:nvPr/>
        </p:nvSpPr>
        <p:spPr>
          <a:xfrm>
            <a:off x="6239386" y="3652003"/>
            <a:ext cx="180000" cy="180000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Ovál 90"/>
          <p:cNvSpPr/>
          <p:nvPr/>
        </p:nvSpPr>
        <p:spPr>
          <a:xfrm>
            <a:off x="5608635" y="5548627"/>
            <a:ext cx="180000" cy="180000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Ovál 91"/>
          <p:cNvSpPr/>
          <p:nvPr/>
        </p:nvSpPr>
        <p:spPr>
          <a:xfrm>
            <a:off x="4958892" y="6297129"/>
            <a:ext cx="180000" cy="18000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Ovál 92"/>
          <p:cNvSpPr/>
          <p:nvPr/>
        </p:nvSpPr>
        <p:spPr>
          <a:xfrm>
            <a:off x="6255963" y="2345625"/>
            <a:ext cx="180000" cy="18000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Users\spravce\AppData\Local\Microsoft\Windows\Temporary Internet Files\Content.IE5\KFRZHZFF\MC900432483[2].wmf"/>
          <p:cNvPicPr>
            <a:picLocks noChangeAspect="1" noChangeArrowheads="1"/>
          </p:cNvPicPr>
          <p:nvPr/>
        </p:nvPicPr>
        <p:blipFill>
          <a:blip r:embed="rId2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908971"/>
            <a:ext cx="1590576" cy="1735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8364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5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6" grpId="0"/>
      <p:bldP spid="19" grpId="0"/>
      <p:bldP spid="20" grpId="0"/>
      <p:bldP spid="21" grpId="0"/>
      <p:bldP spid="35" grpId="0"/>
      <p:bldP spid="36" grpId="0"/>
      <p:bldP spid="37" grpId="0"/>
      <p:bldP spid="40" grpId="0"/>
      <p:bldP spid="41" grpId="0"/>
      <p:bldP spid="42" grpId="0"/>
      <p:bldP spid="43" grpId="0"/>
      <p:bldP spid="44" grpId="0"/>
      <p:bldP spid="4" grpId="0"/>
      <p:bldP spid="60" grpId="0"/>
      <p:bldP spid="61" grpId="0"/>
      <p:bldP spid="62" grpId="0"/>
      <p:bldP spid="86" grpId="0"/>
      <p:bldP spid="87" grpId="0"/>
      <p:bldP spid="88" grpId="0" animBg="1"/>
      <p:bldP spid="89" grpId="0" animBg="1"/>
      <p:bldP spid="90" grpId="0" animBg="1"/>
      <p:bldP spid="91" grpId="0" animBg="1"/>
      <p:bldP spid="92" grpId="0" animBg="1"/>
      <p:bldP spid="9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035229" cy="6858000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62071" y="1177410"/>
            <a:ext cx="8973158" cy="5672205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3000">
                <a:schemeClr val="accent2">
                  <a:lumMod val="40000"/>
                  <a:lumOff val="60000"/>
                </a:schemeClr>
              </a:gs>
              <a:gs pos="100000">
                <a:srgbClr val="825600"/>
              </a:gs>
              <a:gs pos="96000">
                <a:srgbClr val="FFFF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9" name="Zaoblený obdélník 58"/>
          <p:cNvSpPr/>
          <p:nvPr/>
        </p:nvSpPr>
        <p:spPr>
          <a:xfrm>
            <a:off x="3779911" y="1177411"/>
            <a:ext cx="5255317" cy="5542602"/>
          </a:xfrm>
          <a:prstGeom prst="roundRect">
            <a:avLst>
              <a:gd name="adj" fmla="val 4497"/>
            </a:avLst>
          </a:prstGeom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62071" y="42764"/>
            <a:ext cx="8973158" cy="1134646"/>
          </a:xfrm>
          <a:prstGeom prst="roundRect">
            <a:avLst>
              <a:gd name="adj" fmla="val 1647"/>
            </a:avLst>
          </a:prstGeom>
          <a:gradFill>
            <a:gsLst>
              <a:gs pos="0">
                <a:srgbClr val="FFFF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FF00"/>
              </a:gs>
              <a:gs pos="100000">
                <a:srgbClr val="825600"/>
              </a:gs>
              <a:gs pos="96000">
                <a:schemeClr val="accent2">
                  <a:lumMod val="40000"/>
                  <a:lumOff val="60000"/>
                </a:schemeClr>
              </a:gs>
              <a:gs pos="100000">
                <a:srgbClr val="825600"/>
              </a:gs>
              <a:gs pos="2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4171962" y="4361155"/>
            <a:ext cx="4536504" cy="10637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 flipH="1" flipV="1">
            <a:off x="6332202" y="1391475"/>
            <a:ext cx="9458" cy="5207713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2"/>
              <p:cNvSpPr>
                <a:spLocks noGrp="1"/>
              </p:cNvSpPr>
              <p:nvPr/>
            </p:nvSpPr>
            <p:spPr>
              <a:xfrm>
                <a:off x="5918196" y="1245709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𝑦</m:t>
                      </m:r>
                    </m:oMath>
                  </m:oMathPara>
                </a14:m>
                <a:endParaRPr lang="cs-CZ" sz="26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18196" y="1245709"/>
                <a:ext cx="453737" cy="561772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2"/>
              <p:cNvSpPr>
                <a:spLocks noGrp="1"/>
              </p:cNvSpPr>
              <p:nvPr/>
            </p:nvSpPr>
            <p:spPr>
              <a:xfrm>
                <a:off x="8348426" y="4361155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sz="26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48426" y="4361155"/>
                <a:ext cx="453737" cy="56177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9" name="Přímá spojnice 8"/>
          <p:cNvCxnSpPr/>
          <p:nvPr/>
        </p:nvCxnSpPr>
        <p:spPr>
          <a:xfrm>
            <a:off x="5664899" y="5719273"/>
            <a:ext cx="676761" cy="0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5684202" y="4445309"/>
            <a:ext cx="0" cy="1312901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5175909" y="1374618"/>
                <a:ext cx="616895" cy="56850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0" i="1" dirty="0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dirty="0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𝑦</m:t>
                          </m:r>
                        </m:e>
                        <m:sub>
                          <m:r>
                            <a:rPr lang="cs-CZ" b="0" i="1" dirty="0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b="1" dirty="0">
                  <a:solidFill>
                    <a:srgbClr val="0070C0"/>
                  </a:solidFill>
                </a:endParaRPr>
              </a:p>
            </p:txBody>
          </p:sp>
        </mc:Choice>
        <mc:Fallback xmlns=""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75909" y="1374618"/>
                <a:ext cx="616895" cy="568502"/>
              </a:xfrm>
              <a:prstGeom prst="rect">
                <a:avLst/>
              </a:prstGeom>
              <a:blipFill rotWithShape="1">
                <a:blip r:embed="rId5"/>
                <a:stretch>
                  <a:fillRect l="-198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15" name="Tabulka 14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4133675608"/>
                  </p:ext>
                </p:extLst>
              </p:nvPr>
            </p:nvGraphicFramePr>
            <p:xfrm>
              <a:off x="320696" y="2610229"/>
              <a:ext cx="3355545" cy="914400"/>
            </p:xfrm>
            <a:graphic>
              <a:graphicData uri="http://schemas.openxmlformats.org/drawingml/2006/table">
                <a:tbl>
                  <a:tblPr firstRow="1" bandRow="1">
                    <a:tableStyleId>{18603FDC-E32A-4AB5-989C-0864C3EAD2B8}</a:tableStyleId>
                  </a:tblPr>
                  <a:tblGrid>
                    <a:gridCol w="1694559"/>
                    <a:gridCol w="864096"/>
                    <a:gridCol w="796890"/>
                  </a:tblGrid>
                  <a:tr h="283056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𝒙</m:t>
                                </m:r>
                              </m:oMath>
                            </m:oMathPara>
                          </a14:m>
                          <a:endParaRPr lang="cs-CZ" sz="2400" b="1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1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−</m:t>
                                </m:r>
                                <m:r>
                                  <a:rPr lang="cs-CZ" sz="2400" b="1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𝟏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1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𝟏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cs-CZ" sz="2000" b="0" i="1" smtClean="0">
                                        <a:solidFill>
                                          <a:schemeClr val="bg1">
                                            <a:lumMod val="95000"/>
                                            <a:lumOff val="5000"/>
                                          </a:schemeClr>
                                        </a:solidFill>
                                        <a:latin typeface="Cambria Math"/>
                                      </a:rPr>
                                    </m:ctrlPr>
                                  </m:sSubPr>
                                  <m:e>
                                    <m:r>
                                      <a:rPr lang="cs-CZ" sz="2000" b="0" i="1" smtClean="0">
                                        <a:solidFill>
                                          <a:schemeClr val="bg1">
                                            <a:lumMod val="95000"/>
                                            <a:lumOff val="5000"/>
                                          </a:schemeClr>
                                        </a:solidFill>
                                        <a:latin typeface="Cambria Math"/>
                                      </a:rPr>
                                      <m:t>𝑦</m:t>
                                    </m:r>
                                  </m:e>
                                  <m:sub>
                                    <m:r>
                                      <a:rPr lang="cs-CZ" sz="2000" b="0" i="1" smtClean="0">
                                        <a:solidFill>
                                          <a:schemeClr val="bg1">
                                            <a:lumMod val="95000"/>
                                            <a:lumOff val="5000"/>
                                          </a:schemeClr>
                                        </a:solidFill>
                                        <a:latin typeface="Cambria Math"/>
                                      </a:rPr>
                                      <m:t>2</m:t>
                                    </m:r>
                                  </m:sub>
                                </m:sSub>
                                <m:r>
                                  <a:rPr lang="cs-CZ" sz="2000" b="0" i="1" smtClean="0">
                                    <a:solidFill>
                                      <a:schemeClr val="bg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=−</m:t>
                                </m:r>
                                <m:r>
                                  <a:rPr lang="cs-CZ" sz="1800" b="0" i="1" smtClean="0">
                                    <a:solidFill>
                                      <a:schemeClr val="bg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3</m:t>
                                </m:r>
                                <m:r>
                                  <a:rPr lang="cs-CZ" sz="1800" i="1">
                                    <a:solidFill>
                                      <a:schemeClr val="bg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𝑥</m:t>
                                </m:r>
                                <m:r>
                                  <a:rPr lang="cs-CZ" sz="1800" b="0" i="1" smtClean="0">
                                    <a:solidFill>
                                      <a:schemeClr val="bg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+</m:t>
                                </m:r>
                                <m:r>
                                  <a:rPr lang="cs-CZ" sz="1800" i="1">
                                    <a:solidFill>
                                      <a:schemeClr val="bg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1</m:t>
                                </m:r>
                              </m:oMath>
                            </m:oMathPara>
                          </a14:m>
                          <a:endParaRPr lang="cs-CZ" sz="2400" b="1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4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2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15" name="Tabulka 14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4133675608"/>
                  </p:ext>
                </p:extLst>
              </p:nvPr>
            </p:nvGraphicFramePr>
            <p:xfrm>
              <a:off x="320696" y="2610229"/>
              <a:ext cx="3355545" cy="914400"/>
            </p:xfrm>
            <a:graphic>
              <a:graphicData uri="http://schemas.openxmlformats.org/drawingml/2006/table">
                <a:tbl>
                  <a:tblPr firstRow="1" bandRow="1">
                    <a:tableStyleId>{18603FDC-E32A-4AB5-989C-0864C3EAD2B8}</a:tableStyleId>
                  </a:tblPr>
                  <a:tblGrid>
                    <a:gridCol w="1694559"/>
                    <a:gridCol w="864096"/>
                    <a:gridCol w="796890"/>
                  </a:tblGrid>
                  <a:tr h="45720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6"/>
                          <a:stretch>
                            <a:fillRect l="-4676" t="-17333" r="-102518" b="-11733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6"/>
                          <a:stretch>
                            <a:fillRect l="-206383" t="-17333" r="-102128" b="-11733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6"/>
                          <a:stretch>
                            <a:fillRect l="-329771" t="-17333" r="-9924" b="-117333"/>
                          </a:stretch>
                        </a:blipFill>
                      </a:tcPr>
                    </a:tc>
                  </a:tr>
                  <a:tr h="45720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6"/>
                          <a:stretch>
                            <a:fillRect l="-4676" t="-117333" r="-102518" b="-1733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6"/>
                          <a:stretch>
                            <a:fillRect l="-206383" t="-117333" r="-102128" b="-1733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6"/>
                          <a:stretch>
                            <a:fillRect l="-329771" t="-117333" r="-9924" b="-17333"/>
                          </a:stretch>
                        </a:blipFill>
                      </a:tcPr>
                    </a:tc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Zástupný symbol pro obsah 2"/>
              <p:cNvSpPr>
                <a:spLocks noGrp="1"/>
              </p:cNvSpPr>
              <p:nvPr/>
            </p:nvSpPr>
            <p:spPr>
              <a:xfrm>
                <a:off x="4028412" y="3789068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−3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28412" y="3789068"/>
                <a:ext cx="453737" cy="561772"/>
              </a:xfrm>
              <a:prstGeom prst="rect">
                <a:avLst/>
              </a:prstGeom>
              <a:blipFill rotWithShape="1">
                <a:blip r:embed="rId7"/>
                <a:stretch>
                  <a:fillRect r="-310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4676019" y="3789068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−2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6019" y="3789068"/>
                <a:ext cx="453737" cy="561772"/>
              </a:xfrm>
              <a:prstGeom prst="rect">
                <a:avLst/>
              </a:prstGeom>
              <a:blipFill rotWithShape="1">
                <a:blip r:embed="rId8"/>
                <a:stretch>
                  <a:fillRect r="-3243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Zástupný symbol pro obsah 2"/>
              <p:cNvSpPr>
                <a:spLocks noGrp="1"/>
              </p:cNvSpPr>
              <p:nvPr/>
            </p:nvSpPr>
            <p:spPr>
              <a:xfrm>
                <a:off x="5161870" y="3762688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−1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61870" y="3762688"/>
                <a:ext cx="453737" cy="561772"/>
              </a:xfrm>
              <a:prstGeom prst="rect">
                <a:avLst/>
              </a:prstGeom>
              <a:blipFill rotWithShape="1">
                <a:blip r:embed="rId9"/>
                <a:stretch>
                  <a:fillRect r="-310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9" name="Přímá spojnice 18"/>
          <p:cNvCxnSpPr/>
          <p:nvPr/>
        </p:nvCxnSpPr>
        <p:spPr>
          <a:xfrm>
            <a:off x="5015963" y="4189752"/>
            <a:ext cx="0" cy="378296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5684202" y="4189752"/>
            <a:ext cx="0" cy="378296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4341552" y="4198440"/>
            <a:ext cx="0" cy="378296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6953823" y="4161692"/>
            <a:ext cx="0" cy="378296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7632011" y="4189752"/>
            <a:ext cx="0" cy="378296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8280011" y="4198440"/>
            <a:ext cx="0" cy="378296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rot="5400000">
            <a:off x="6332202" y="4855300"/>
            <a:ext cx="0" cy="378296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rot="5400000">
            <a:off x="6360963" y="5511035"/>
            <a:ext cx="0" cy="378296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rot="5400000">
            <a:off x="6332202" y="6205489"/>
            <a:ext cx="0" cy="378296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rot="5400000">
            <a:off x="6332202" y="3552855"/>
            <a:ext cx="0" cy="378296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9" name="Zástupný symbol pro obsah 2"/>
              <p:cNvSpPr>
                <a:spLocks noGrp="1"/>
              </p:cNvSpPr>
              <p:nvPr/>
            </p:nvSpPr>
            <p:spPr>
              <a:xfrm>
                <a:off x="6294481" y="4841112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−1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94481" y="4841112"/>
                <a:ext cx="453737" cy="561772"/>
              </a:xfrm>
              <a:prstGeom prst="rect">
                <a:avLst/>
              </a:prstGeom>
              <a:blipFill rotWithShape="1">
                <a:blip r:embed="rId10"/>
                <a:stretch>
                  <a:fillRect r="-310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Zástupný symbol pro obsah 2"/>
              <p:cNvSpPr>
                <a:spLocks noGrp="1"/>
              </p:cNvSpPr>
              <p:nvPr/>
            </p:nvSpPr>
            <p:spPr>
              <a:xfrm>
                <a:off x="6290303" y="5622461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−2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90303" y="5622461"/>
                <a:ext cx="453737" cy="561772"/>
              </a:xfrm>
              <a:prstGeom prst="rect">
                <a:avLst/>
              </a:prstGeom>
              <a:blipFill rotWithShape="1">
                <a:blip r:embed="rId11"/>
                <a:stretch>
                  <a:fillRect r="-310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Zástupný symbol pro obsah 2"/>
              <p:cNvSpPr>
                <a:spLocks noGrp="1"/>
              </p:cNvSpPr>
              <p:nvPr/>
            </p:nvSpPr>
            <p:spPr>
              <a:xfrm>
                <a:off x="6378252" y="6219918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−3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78252" y="6219918"/>
                <a:ext cx="453737" cy="561772"/>
              </a:xfrm>
              <a:prstGeom prst="rect">
                <a:avLst/>
              </a:prstGeom>
              <a:blipFill rotWithShape="1">
                <a:blip r:embed="rId12"/>
                <a:stretch>
                  <a:fillRect r="-30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Zástupný symbol pro obsah 2"/>
              <p:cNvSpPr>
                <a:spLocks noGrp="1"/>
              </p:cNvSpPr>
              <p:nvPr/>
            </p:nvSpPr>
            <p:spPr>
              <a:xfrm>
                <a:off x="8053141" y="4512298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3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53141" y="4512298"/>
                <a:ext cx="453737" cy="561772"/>
              </a:xfrm>
              <a:prstGeom prst="rect">
                <a:avLst/>
              </a:prstGeom>
              <a:blipFill rotWithShape="1">
                <a:blip r:embed="rId13"/>
                <a:stretch>
                  <a:fillRect l="-270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Zástupný symbol pro obsah 2"/>
              <p:cNvSpPr>
                <a:spLocks noGrp="1"/>
              </p:cNvSpPr>
              <p:nvPr/>
            </p:nvSpPr>
            <p:spPr>
              <a:xfrm>
                <a:off x="7419673" y="4539988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19673" y="4539988"/>
                <a:ext cx="453737" cy="561772"/>
              </a:xfrm>
              <a:prstGeom prst="rect">
                <a:avLst/>
              </a:prstGeom>
              <a:blipFill rotWithShape="1">
                <a:blip r:embed="rId14"/>
                <a:stretch>
                  <a:fillRect l="-2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Zástupný symbol pro obsah 2"/>
              <p:cNvSpPr>
                <a:spLocks noGrp="1"/>
              </p:cNvSpPr>
              <p:nvPr/>
            </p:nvSpPr>
            <p:spPr>
              <a:xfrm>
                <a:off x="6904622" y="4512298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1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04622" y="4512298"/>
                <a:ext cx="453737" cy="561772"/>
              </a:xfrm>
              <a:prstGeom prst="rect">
                <a:avLst/>
              </a:prstGeom>
              <a:blipFill rotWithShape="1">
                <a:blip r:embed="rId15"/>
                <a:stretch>
                  <a:fillRect l="-40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Zástupný symbol pro obsah 2"/>
              <p:cNvSpPr>
                <a:spLocks noGrp="1"/>
              </p:cNvSpPr>
              <p:nvPr/>
            </p:nvSpPr>
            <p:spPr>
              <a:xfrm>
                <a:off x="5814894" y="3461117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1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14894" y="3461117"/>
                <a:ext cx="453737" cy="561772"/>
              </a:xfrm>
              <a:prstGeom prst="rect">
                <a:avLst/>
              </a:prstGeom>
              <a:blipFill rotWithShape="1">
                <a:blip r:embed="rId16"/>
                <a:stretch>
                  <a:fillRect l="-40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Zástupný symbol pro obsah 2"/>
              <p:cNvSpPr>
                <a:spLocks noGrp="1"/>
              </p:cNvSpPr>
              <p:nvPr/>
            </p:nvSpPr>
            <p:spPr>
              <a:xfrm>
                <a:off x="6026855" y="4324460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0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26855" y="4324460"/>
                <a:ext cx="453737" cy="561772"/>
              </a:xfrm>
              <a:prstGeom prst="rect">
                <a:avLst/>
              </a:prstGeom>
              <a:blipFill rotWithShape="1">
                <a:blip r:embed="rId17"/>
                <a:stretch>
                  <a:fillRect l="-40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7" name="Přímá spojnice 36"/>
          <p:cNvCxnSpPr/>
          <p:nvPr/>
        </p:nvCxnSpPr>
        <p:spPr>
          <a:xfrm flipH="1">
            <a:off x="5684202" y="1841728"/>
            <a:ext cx="18602" cy="2519427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V="1">
            <a:off x="6310595" y="5690803"/>
            <a:ext cx="641879" cy="21658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V="1">
            <a:off x="5661990" y="1857831"/>
            <a:ext cx="591734" cy="228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>
            <a:endCxn id="55" idx="4"/>
          </p:cNvCxnSpPr>
          <p:nvPr/>
        </p:nvCxnSpPr>
        <p:spPr>
          <a:xfrm>
            <a:off x="6953824" y="4441535"/>
            <a:ext cx="23215" cy="1360926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1" name="Zástupný symbol pro obsah 2"/>
              <p:cNvSpPr>
                <a:spLocks noGrp="1"/>
              </p:cNvSpPr>
              <p:nvPr/>
            </p:nvSpPr>
            <p:spPr>
              <a:xfrm>
                <a:off x="297156" y="99605"/>
                <a:ext cx="7876754" cy="1190581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3)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Sestrojte průsečíky grafů lineárních funkcí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32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32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𝑦</m:t>
                        </m:r>
                      </m:e>
                      <m:sub>
                        <m:r>
                          <a:rPr lang="cs-CZ" sz="32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32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3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𝑥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+1</m:t>
                    </m:r>
                    <m:r>
                      <a:rPr lang="cs-CZ" sz="2800" b="0" i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;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𝑦</m:t>
                        </m:r>
                      </m:e>
                      <m:sub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−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3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𝑥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+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1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.</a:t>
                </a:r>
              </a:p>
            </p:txBody>
          </p:sp>
        </mc:Choice>
        <mc:Fallback xmlns="">
          <p:sp>
            <p:nvSpPr>
              <p:cNvPr id="4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7156" y="99605"/>
                <a:ext cx="7876754" cy="1190581"/>
              </a:xfrm>
              <a:prstGeom prst="rect">
                <a:avLst/>
              </a:prstGeom>
              <a:blipFill rotWithShape="1">
                <a:blip r:embed="rId18"/>
                <a:stretch>
                  <a:fillRect l="-1625" t="-5102" r="-154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42" name="Tabulka 41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68377771"/>
                  </p:ext>
                </p:extLst>
              </p:nvPr>
            </p:nvGraphicFramePr>
            <p:xfrm>
              <a:off x="297156" y="1391475"/>
              <a:ext cx="3355545" cy="914400"/>
            </p:xfrm>
            <a:graphic>
              <a:graphicData uri="http://schemas.openxmlformats.org/drawingml/2006/table">
                <a:tbl>
                  <a:tblPr firstRow="1" bandRow="1">
                    <a:tableStyleId>{18603FDC-E32A-4AB5-989C-0864C3EAD2B8}</a:tableStyleId>
                  </a:tblPr>
                  <a:tblGrid>
                    <a:gridCol w="1694559"/>
                    <a:gridCol w="864096"/>
                    <a:gridCol w="796890"/>
                  </a:tblGrid>
                  <a:tr h="283056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𝒙</m:t>
                                </m:r>
                              </m:oMath>
                            </m:oMathPara>
                          </a14:m>
                          <a:endParaRPr lang="cs-CZ" sz="2400" b="1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1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𝟏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1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−</m:t>
                                </m:r>
                                <m:r>
                                  <a:rPr lang="cs-CZ" sz="2400" b="1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𝟏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cs-CZ" sz="2000" b="0" i="1" smtClean="0">
                                        <a:solidFill>
                                          <a:schemeClr val="bg1">
                                            <a:lumMod val="95000"/>
                                            <a:lumOff val="5000"/>
                                          </a:schemeClr>
                                        </a:solidFill>
                                        <a:latin typeface="Cambria Math"/>
                                      </a:rPr>
                                    </m:ctrlPr>
                                  </m:sSubPr>
                                  <m:e>
                                    <m:r>
                                      <a:rPr lang="cs-CZ" sz="2000" b="0" i="1" smtClean="0">
                                        <a:solidFill>
                                          <a:schemeClr val="bg1">
                                            <a:lumMod val="95000"/>
                                            <a:lumOff val="5000"/>
                                          </a:schemeClr>
                                        </a:solidFill>
                                        <a:latin typeface="Cambria Math"/>
                                      </a:rPr>
                                      <m:t>𝑦</m:t>
                                    </m:r>
                                  </m:e>
                                  <m:sub>
                                    <m:r>
                                      <a:rPr lang="cs-CZ" sz="2000" b="0" i="1" smtClean="0">
                                        <a:solidFill>
                                          <a:schemeClr val="bg1">
                                            <a:lumMod val="95000"/>
                                            <a:lumOff val="5000"/>
                                          </a:schemeClr>
                                        </a:solidFill>
                                        <a:latin typeface="Cambria Math"/>
                                      </a:rPr>
                                      <m:t>1</m:t>
                                    </m:r>
                                  </m:sub>
                                </m:sSub>
                                <m:r>
                                  <a:rPr lang="cs-CZ" sz="2000" b="0" i="1" smtClean="0">
                                    <a:solidFill>
                                      <a:schemeClr val="bg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=</m:t>
                                </m:r>
                                <m:r>
                                  <a:rPr lang="cs-CZ" sz="1800" b="0" i="1" smtClean="0">
                                    <a:solidFill>
                                      <a:schemeClr val="bg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3</m:t>
                                </m:r>
                                <m:r>
                                  <a:rPr lang="cs-CZ" sz="1800" i="1">
                                    <a:solidFill>
                                      <a:schemeClr val="bg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𝑥</m:t>
                                </m:r>
                                <m:r>
                                  <a:rPr lang="cs-CZ" sz="1800" b="0" i="1" smtClean="0">
                                    <a:solidFill>
                                      <a:schemeClr val="bg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+</m:t>
                                </m:r>
                                <m:r>
                                  <a:rPr lang="cs-CZ" sz="1800" i="1">
                                    <a:solidFill>
                                      <a:schemeClr val="bg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1</m:t>
                                </m:r>
                              </m:oMath>
                            </m:oMathPara>
                          </a14:m>
                          <a:endParaRPr lang="cs-CZ" sz="2400" b="1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4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−2</m:t>
                                </m:r>
                              </m:oMath>
                            </m:oMathPara>
                          </a14:m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42" name="Tabulka 41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68377771"/>
                  </p:ext>
                </p:extLst>
              </p:nvPr>
            </p:nvGraphicFramePr>
            <p:xfrm>
              <a:off x="297156" y="1391475"/>
              <a:ext cx="3355545" cy="914400"/>
            </p:xfrm>
            <a:graphic>
              <a:graphicData uri="http://schemas.openxmlformats.org/drawingml/2006/table">
                <a:tbl>
                  <a:tblPr firstRow="1" bandRow="1">
                    <a:tableStyleId>{18603FDC-E32A-4AB5-989C-0864C3EAD2B8}</a:tableStyleId>
                  </a:tblPr>
                  <a:tblGrid>
                    <a:gridCol w="1694559"/>
                    <a:gridCol w="864096"/>
                    <a:gridCol w="796890"/>
                  </a:tblGrid>
                  <a:tr h="45720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19"/>
                          <a:stretch>
                            <a:fillRect l="-4676" t="-17333" r="-102518" b="-11733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19"/>
                          <a:stretch>
                            <a:fillRect l="-206383" t="-17333" r="-102128" b="-11733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19"/>
                          <a:stretch>
                            <a:fillRect l="-329771" t="-17333" r="-9924" b="-117333"/>
                          </a:stretch>
                        </a:blipFill>
                      </a:tcPr>
                    </a:tc>
                  </a:tr>
                  <a:tr h="45720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19"/>
                          <a:stretch>
                            <a:fillRect l="-4676" t="-117333" r="-102518" b="-1733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19"/>
                          <a:stretch>
                            <a:fillRect l="-206383" t="-117333" r="-102128" b="-1733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19"/>
                          <a:stretch>
                            <a:fillRect l="-329771" t="-117333" r="-9924" b="-17333"/>
                          </a:stretch>
                        </a:blipFill>
                      </a:tcPr>
                    </a:tc>
                  </a:tr>
                </a:tbl>
              </a:graphicData>
            </a:graphic>
          </p:graphicFrame>
        </mc:Fallback>
      </mc:AlternateContent>
      <p:cxnSp>
        <p:nvCxnSpPr>
          <p:cNvPr id="44" name="Přímá spojnice 43"/>
          <p:cNvCxnSpPr/>
          <p:nvPr/>
        </p:nvCxnSpPr>
        <p:spPr>
          <a:xfrm rot="5400000">
            <a:off x="6355555" y="2922389"/>
            <a:ext cx="0" cy="378296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rot="5400000">
            <a:off x="6332202" y="2246477"/>
            <a:ext cx="0" cy="378296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 rot="5400000">
            <a:off x="6345963" y="1652580"/>
            <a:ext cx="0" cy="378296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7" name="Zástupný symbol pro obsah 2"/>
              <p:cNvSpPr>
                <a:spLocks noGrp="1"/>
              </p:cNvSpPr>
              <p:nvPr/>
            </p:nvSpPr>
            <p:spPr>
              <a:xfrm>
                <a:off x="5814894" y="2845230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14894" y="2845230"/>
                <a:ext cx="453737" cy="561772"/>
              </a:xfrm>
              <a:prstGeom prst="rect">
                <a:avLst/>
              </a:prstGeom>
              <a:blipFill rotWithShape="1">
                <a:blip r:embed="rId20"/>
                <a:stretch>
                  <a:fillRect l="-40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8" name="Zástupný symbol pro obsah 2"/>
              <p:cNvSpPr>
                <a:spLocks noGrp="1"/>
              </p:cNvSpPr>
              <p:nvPr/>
            </p:nvSpPr>
            <p:spPr>
              <a:xfrm>
                <a:off x="5854589" y="2245427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3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54589" y="2245427"/>
                <a:ext cx="453737" cy="561772"/>
              </a:xfrm>
              <a:prstGeom prst="rect">
                <a:avLst/>
              </a:prstGeom>
              <a:blipFill rotWithShape="1">
                <a:blip r:embed="rId21"/>
                <a:stretch>
                  <a:fillRect l="-2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0" name="Přímá spojnice 49"/>
          <p:cNvCxnSpPr/>
          <p:nvPr/>
        </p:nvCxnSpPr>
        <p:spPr>
          <a:xfrm>
            <a:off x="5525263" y="1429201"/>
            <a:ext cx="1711033" cy="4936007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53" name="Zástupný symbol pro obsah 2"/>
              <p:cNvSpPr>
                <a:spLocks noGrp="1"/>
              </p:cNvSpPr>
              <p:nvPr/>
            </p:nvSpPr>
            <p:spPr>
              <a:xfrm>
                <a:off x="7091801" y="1369887"/>
                <a:ext cx="616895" cy="56850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0" i="1" dirty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dirty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𝑦</m:t>
                          </m:r>
                        </m:e>
                        <m:sub>
                          <m:r>
                            <a:rPr lang="cs-CZ" b="0" i="1" dirty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b="1" dirty="0">
                  <a:solidFill>
                    <a:srgbClr val="0070C0"/>
                  </a:solidFill>
                </a:endParaRPr>
              </a:p>
            </p:txBody>
          </p:sp>
        </mc:Choice>
        <mc:Fallback xmlns="">
          <p:sp>
            <p:nvSpPr>
              <p:cNvPr id="5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91801" y="1369887"/>
                <a:ext cx="616895" cy="568502"/>
              </a:xfrm>
              <a:prstGeom prst="rect">
                <a:avLst/>
              </a:prstGeom>
              <a:blipFill rotWithShape="1">
                <a:blip r:embed="rId22"/>
                <a:stretch>
                  <a:fillRect l="-196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8" name="Ovál 57"/>
          <p:cNvSpPr/>
          <p:nvPr/>
        </p:nvSpPr>
        <p:spPr>
          <a:xfrm>
            <a:off x="5612804" y="5610183"/>
            <a:ext cx="180000" cy="180000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1" name="Přímá spojnice 60"/>
          <p:cNvCxnSpPr/>
          <p:nvPr/>
        </p:nvCxnSpPr>
        <p:spPr>
          <a:xfrm flipH="1">
            <a:off x="5439008" y="1462840"/>
            <a:ext cx="1659245" cy="505905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>
            <a:off x="6381678" y="1857831"/>
            <a:ext cx="572146" cy="0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6977039" y="1896112"/>
            <a:ext cx="13792" cy="2508087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Ovál 56"/>
          <p:cNvSpPr/>
          <p:nvPr/>
        </p:nvSpPr>
        <p:spPr>
          <a:xfrm>
            <a:off x="6862474" y="1781403"/>
            <a:ext cx="180000" cy="180000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vál 54"/>
          <p:cNvSpPr/>
          <p:nvPr/>
        </p:nvSpPr>
        <p:spPr>
          <a:xfrm>
            <a:off x="6887039" y="5622461"/>
            <a:ext cx="180000" cy="180000"/>
          </a:xfrm>
          <a:prstGeom prst="ellipse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vál 55"/>
          <p:cNvSpPr/>
          <p:nvPr/>
        </p:nvSpPr>
        <p:spPr>
          <a:xfrm>
            <a:off x="5603503" y="1781403"/>
            <a:ext cx="180000" cy="180000"/>
          </a:xfrm>
          <a:prstGeom prst="ellipse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9" name="Zástupný symbol pro obsah 2"/>
              <p:cNvSpPr>
                <a:spLocks noGrp="1"/>
              </p:cNvSpPr>
              <p:nvPr/>
            </p:nvSpPr>
            <p:spPr>
              <a:xfrm>
                <a:off x="5814894" y="1683655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4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14894" y="1683655"/>
                <a:ext cx="453737" cy="561772"/>
              </a:xfrm>
              <a:prstGeom prst="rect">
                <a:avLst/>
              </a:prstGeom>
              <a:blipFill rotWithShape="1">
                <a:blip r:embed="rId23"/>
                <a:stretch>
                  <a:fillRect l="-40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3" name="Zástupný symbol pro obsah 2"/>
              <p:cNvSpPr>
                <a:spLocks noGrp="1"/>
              </p:cNvSpPr>
              <p:nvPr/>
            </p:nvSpPr>
            <p:spPr>
              <a:xfrm>
                <a:off x="6622374" y="3442301"/>
                <a:ext cx="1911245" cy="595290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𝑃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0;1</m:t>
                          </m:r>
                        </m:e>
                      </m:d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7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22374" y="3442301"/>
                <a:ext cx="1911245" cy="595290"/>
              </a:xfrm>
              <a:prstGeom prst="rect">
                <a:avLst/>
              </a:prstGeom>
              <a:blipFill rotWithShape="1">
                <a:blip r:embed="rId2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4" name="Ovál 73"/>
          <p:cNvSpPr/>
          <p:nvPr/>
        </p:nvSpPr>
        <p:spPr>
          <a:xfrm>
            <a:off x="6243578" y="3672688"/>
            <a:ext cx="180000" cy="18000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 descr="C:\Users\spravce\AppData\Local\Microsoft\Windows\Temporary Internet Files\Content.IE5\AX2KZEMX\MC900440430[1].wmf"/>
          <p:cNvPicPr>
            <a:picLocks noChangeAspect="1" noChangeArrowheads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7900" y="4454525"/>
            <a:ext cx="1828800" cy="155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6684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9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4" grpId="0"/>
      <p:bldP spid="16" grpId="0"/>
      <p:bldP spid="17" grpId="0"/>
      <p:bldP spid="1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41" grpId="0"/>
      <p:bldP spid="47" grpId="0"/>
      <p:bldP spid="48" grpId="0"/>
      <p:bldP spid="53" grpId="0"/>
      <p:bldP spid="58" grpId="0" animBg="1"/>
      <p:bldP spid="57" grpId="0" animBg="1"/>
      <p:bldP spid="55" grpId="0" animBg="1"/>
      <p:bldP spid="56" grpId="0" animBg="1"/>
      <p:bldP spid="49" grpId="0"/>
      <p:bldP spid="73" grpId="0"/>
      <p:bldP spid="7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-18852" y="52176"/>
            <a:ext cx="9144000" cy="6803048"/>
          </a:xfrm>
          <a:prstGeom prst="roundRect">
            <a:avLst>
              <a:gd name="adj" fmla="val 95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0" y="1399440"/>
            <a:ext cx="9144000" cy="1393313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5" name="Zástupný symbol pro obsah 2"/>
              <p:cNvSpPr>
                <a:spLocks noGrp="1"/>
              </p:cNvSpPr>
              <p:nvPr/>
            </p:nvSpPr>
            <p:spPr>
              <a:xfrm>
                <a:off x="156741" y="1459622"/>
                <a:ext cx="8797944" cy="133313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1</a:t>
                </a:r>
                <a:r>
                  <a:rPr lang="cs-CZ" sz="2800" b="1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) </a:t>
                </a:r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Sestrojte graf funkce </a:t>
                </a:r>
                <a14:m>
                  <m:oMath xmlns:m="http://schemas.openxmlformats.org/officeDocument/2006/math">
                    <m:r>
                      <a:rPr lang="cs-CZ" sz="32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𝑦</m:t>
                    </m:r>
                    <m:r>
                      <a:rPr lang="cs-CZ" sz="32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3</m:t>
                        </m:r>
                      </m:den>
                    </m:f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𝑥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−3</m:t>
                    </m:r>
                  </m:oMath>
                </a14:m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, kde </a:t>
                </a:r>
                <a14:m>
                  <m:oMath xmlns:m="http://schemas.openxmlformats.org/officeDocument/2006/math"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𝑥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𝑅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.</m:t>
                    </m:r>
                  </m:oMath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6741" y="1459622"/>
                <a:ext cx="8797944" cy="1333131"/>
              </a:xfrm>
              <a:prstGeom prst="rect">
                <a:avLst/>
              </a:prstGeom>
              <a:blipFill rotWithShape="1">
                <a:blip r:embed="rId2"/>
                <a:stretch>
                  <a:fillRect l="-14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Zaoblený obdélník 5"/>
          <p:cNvSpPr/>
          <p:nvPr/>
        </p:nvSpPr>
        <p:spPr>
          <a:xfrm>
            <a:off x="7735163" y="22815"/>
            <a:ext cx="1408837" cy="1447165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79840" y="191051"/>
            <a:ext cx="1074845" cy="1074845"/>
          </a:xfrm>
          <a:prstGeom prst="rect">
            <a:avLst/>
          </a:prstGeom>
        </p:spPr>
      </p:pic>
      <p:sp>
        <p:nvSpPr>
          <p:cNvPr id="8" name="Zaoblený obdélník 7"/>
          <p:cNvSpPr/>
          <p:nvPr/>
        </p:nvSpPr>
        <p:spPr>
          <a:xfrm>
            <a:off x="0" y="2792753"/>
            <a:ext cx="9144000" cy="1788375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137889" y="2996952"/>
                <a:ext cx="8797944" cy="115749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2) </a:t>
                </a:r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Sestrojte do jednoho obrázku grafy funkcí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32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32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𝑦</m:t>
                        </m:r>
                      </m:e>
                      <m:sub>
                        <m:r>
                          <a:rPr lang="cs-CZ" sz="32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32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4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𝑥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−1</m:t>
                    </m:r>
                    <m:r>
                      <a:rPr lang="cs-CZ" sz="280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;</m:t>
                    </m:r>
                  </m:oMath>
                </a14:m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𝑦</m:t>
                        </m:r>
                      </m:e>
                      <m:sub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4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𝑥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+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1</m:t>
                    </m:r>
                  </m:oMath>
                </a14:m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;</a:t>
                </a:r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𝑦</m:t>
                        </m:r>
                      </m:e>
                      <m:sub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3</m:t>
                        </m:r>
                      </m:sub>
                    </m:sSub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4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𝑥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+3</m:t>
                    </m:r>
                  </m:oMath>
                </a14:m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.</a:t>
                </a:r>
              </a:p>
            </p:txBody>
          </p:sp>
        </mc:Choice>
        <mc:Fallback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7889" y="2996952"/>
                <a:ext cx="8797944" cy="1157490"/>
              </a:xfrm>
              <a:prstGeom prst="rect">
                <a:avLst/>
              </a:prstGeom>
              <a:blipFill rotWithShape="1">
                <a:blip r:embed="rId4"/>
                <a:stretch>
                  <a:fillRect l="-1455" t="-5263" r="-138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Zaoblený obdélník 9"/>
          <p:cNvSpPr/>
          <p:nvPr/>
        </p:nvSpPr>
        <p:spPr>
          <a:xfrm>
            <a:off x="222618" y="339269"/>
            <a:ext cx="7429722" cy="778408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5E9EFF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1" name="Zástupný symbol pro obsah 2"/>
          <p:cNvSpPr>
            <a:spLocks noGrp="1"/>
          </p:cNvSpPr>
          <p:nvPr/>
        </p:nvSpPr>
        <p:spPr>
          <a:xfrm>
            <a:off x="401948" y="339269"/>
            <a:ext cx="6773303" cy="7784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Příklady na samostatné procvičení: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-18852" y="4581128"/>
            <a:ext cx="9144000" cy="1800200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3" name="Zástupný symbol pro obsah 2"/>
              <p:cNvSpPr>
                <a:spLocks noGrp="1"/>
              </p:cNvSpPr>
              <p:nvPr/>
            </p:nvSpPr>
            <p:spPr>
              <a:xfrm>
                <a:off x="137889" y="4767198"/>
                <a:ext cx="8797944" cy="115749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3) </a:t>
                </a:r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Sestrojte průsečíky grafů lineárních funkcí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32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32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𝑦</m:t>
                        </m:r>
                      </m:e>
                      <m:sub>
                        <m:r>
                          <a:rPr lang="cs-CZ" sz="32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32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5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𝑥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+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2</m:t>
                    </m:r>
                    <m:r>
                      <a:rPr lang="cs-CZ" sz="280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;</m:t>
                    </m:r>
                  </m:oMath>
                </a14:m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𝑦</m:t>
                        </m:r>
                      </m:e>
                      <m:sub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−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5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𝑥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+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2</m:t>
                    </m:r>
                  </m:oMath>
                </a14:m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.</a:t>
                </a:r>
              </a:p>
              <a:p>
                <a:pPr marL="0" indent="0" algn="just">
                  <a:buNone/>
                </a:pP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1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7889" y="4767198"/>
                <a:ext cx="8797944" cy="1157490"/>
              </a:xfrm>
              <a:prstGeom prst="rect">
                <a:avLst/>
              </a:prstGeom>
              <a:blipFill rotWithShape="1">
                <a:blip r:embed="rId5"/>
                <a:stretch>
                  <a:fillRect l="-1455" t="-5263" r="-138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00068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ZŠ Dobřichovice – pracovní listy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Matematické hry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B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427794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47766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228109"/>
            <a:ext cx="896448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MOLNÁR, Josef; LEPÍK, Libor; LIŠKOVÁ, Hana a kol. </a:t>
            </a:r>
            <a:r>
              <a:rPr lang="cs-CZ" sz="1100" i="1" dirty="0"/>
              <a:t>Matematika 9</a:t>
            </a:r>
            <a:r>
              <a:rPr lang="cs-CZ" sz="1100" dirty="0"/>
              <a:t>. Olomouc: </a:t>
            </a:r>
            <a:r>
              <a:rPr lang="cs-CZ" sz="1100" dirty="0" err="1"/>
              <a:t>Prodos</a:t>
            </a:r>
            <a:r>
              <a:rPr lang="cs-CZ" sz="1100" dirty="0"/>
              <a:t>, 2001, ISBN 80-7230-109-8.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MULLEROVÁ, Jana; BRANT, Jiří; HORÁČEK, Rudolf a kol. </a:t>
            </a:r>
            <a:r>
              <a:rPr lang="cs-CZ" sz="1100" i="1" dirty="0"/>
              <a:t>Matematika pro 9. ročník Algebra</a:t>
            </a:r>
            <a:r>
              <a:rPr lang="cs-CZ" sz="1100" dirty="0"/>
              <a:t>. Praha: Kvarta, 2000, ISBN 80-86326-10-1.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Galerie klipart MS Office 2010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Vlastní tvorba</a:t>
            </a:r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endParaRPr lang="cs-CZ" sz="11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Použité zdroje:</a:t>
            </a:r>
            <a:endParaRPr lang="cs-CZ" sz="2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p:transition spd="slow">
    <p:pull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1232</TotalTime>
  <Words>657</Words>
  <Application>Microsoft Office PowerPoint</Application>
  <PresentationFormat>Předvádění na obrazovce (4:3)</PresentationFormat>
  <Paragraphs>137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Technický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206</cp:revision>
  <dcterms:created xsi:type="dcterms:W3CDTF">2012-04-23T18:25:05Z</dcterms:created>
  <dcterms:modified xsi:type="dcterms:W3CDTF">2013-10-03T15:25:46Z</dcterms:modified>
</cp:coreProperties>
</file>