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5" r:id="rId2"/>
    <p:sldId id="269" r:id="rId3"/>
    <p:sldId id="305" r:id="rId4"/>
    <p:sldId id="320" r:id="rId5"/>
    <p:sldId id="321" r:id="rId6"/>
    <p:sldId id="322" r:id="rId7"/>
    <p:sldId id="324" r:id="rId8"/>
    <p:sldId id="32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19" Type="http://schemas.openxmlformats.org/officeDocument/2006/relationships/image" Target="../media/image4.wmf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17" Type="http://schemas.openxmlformats.org/officeDocument/2006/relationships/image" Target="../media/image37.png"/><Relationship Id="rId2" Type="http://schemas.openxmlformats.org/officeDocument/2006/relationships/image" Target="../media/image23.png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15" Type="http://schemas.openxmlformats.org/officeDocument/2006/relationships/image" Target="../media/image35.png"/><Relationship Id="rId10" Type="http://schemas.openxmlformats.org/officeDocument/2006/relationships/image" Target="../media/image30.png"/><Relationship Id="rId19" Type="http://schemas.openxmlformats.org/officeDocument/2006/relationships/image" Target="../media/image5.wmf"/><Relationship Id="rId4" Type="http://schemas.openxmlformats.org/officeDocument/2006/relationships/image" Target="../media/image25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39.png"/><Relationship Id="rId7" Type="http://schemas.openxmlformats.org/officeDocument/2006/relationships/image" Target="../media/image4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10" Type="http://schemas.openxmlformats.org/officeDocument/2006/relationships/image" Target="../media/image6.wmf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VY_32_INOVACE_08_06_M9_Hanak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6602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Nepřímá úměrnost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94881" y="186408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249" y="1340768"/>
            <a:ext cx="8209207" cy="525658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748695" y="7528"/>
            <a:ext cx="192851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24732" y="1484784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nepřímou úměrnost. Na řešených příkladech jsou ukázány různé případy nepřímé úměrnosti.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5717" cy="662473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9881" y="318966"/>
            <a:ext cx="8502599" cy="361409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79922" y="508955"/>
                <a:ext cx="7954923" cy="13496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Každá funkce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𝒌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nepřímá úměrnost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922" y="508955"/>
                <a:ext cx="7954923" cy="1349602"/>
              </a:xfrm>
              <a:prstGeom prst="rect">
                <a:avLst/>
              </a:prstGeom>
              <a:blipFill rotWithShape="1">
                <a:blip r:embed="rId2"/>
                <a:stretch>
                  <a:fillRect l="-1609" r="-15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409004" y="4013881"/>
            <a:ext cx="8483475" cy="236744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65522" y="4215869"/>
            <a:ext cx="8169323" cy="1949435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Grafem nepřímé úměrnosti je křivka zvaná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hyperbola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která neprochází počátkem soustavy souřadnic.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Hyperbola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má dvě větve, které jsou souměrně sdružené podle počátku souřadnic.  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781063" y="1694620"/>
            <a:ext cx="7721882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893229" y="1858557"/>
                <a:ext cx="7810587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rostoucí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nepřímá úměrnost.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229" y="1858557"/>
                <a:ext cx="7810587" cy="548575"/>
              </a:xfrm>
              <a:prstGeom prst="rect">
                <a:avLst/>
              </a:prstGeom>
              <a:blipFill rotWithShape="1">
                <a:blip r:embed="rId3"/>
                <a:stretch>
                  <a:fillRect l="-1639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821297" y="2707668"/>
            <a:ext cx="7681648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933463" y="2871605"/>
                <a:ext cx="7801382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klesající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nepřímá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úměrnost.</a:t>
                </a: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463" y="2871605"/>
                <a:ext cx="7801382" cy="548575"/>
              </a:xfrm>
              <a:prstGeom prst="rect">
                <a:avLst/>
              </a:prstGeom>
              <a:blipFill rotWithShape="1">
                <a:blip r:embed="rId4"/>
                <a:stretch>
                  <a:fillRect l="-1563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X2KZEMX\MC900440428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050" y="5569821"/>
            <a:ext cx="1091430" cy="1149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  <p:bldP spid="26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259632" y="2124999"/>
            <a:ext cx="6120680" cy="4595013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936104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blipFill rotWithShape="1">
                <a:blip r:embed="rId2"/>
                <a:stretch>
                  <a:fillRect l="-1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1835696" y="4557711"/>
            <a:ext cx="4968552" cy="1285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4229462" y="2285920"/>
            <a:ext cx="23372" cy="437001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844294" y="212499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4294" y="2124999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577379" y="458272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7379" y="4582720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3207303" y="4905964"/>
            <a:ext cx="1050240" cy="1495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78751" y="4602444"/>
            <a:ext cx="0" cy="51620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050685" y="3031718"/>
                <a:ext cx="1882622" cy="7945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0685" y="3031718"/>
                <a:ext cx="1882622" cy="7945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79843999"/>
                  </p:ext>
                </p:extLst>
              </p:nvPr>
            </p:nvGraphicFramePr>
            <p:xfrm>
              <a:off x="86162" y="952600"/>
              <a:ext cx="8862903" cy="123583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005264"/>
                    <a:gridCol w="734359"/>
                    <a:gridCol w="954666"/>
                    <a:gridCol w="587487"/>
                    <a:gridCol w="734359"/>
                    <a:gridCol w="514051"/>
                    <a:gridCol w="660923"/>
                    <a:gridCol w="640634"/>
                    <a:gridCol w="431757"/>
                    <a:gridCol w="616634"/>
                    <a:gridCol w="514051"/>
                    <a:gridCol w="807795"/>
                    <a:gridCol w="660923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0,6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0,6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7285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−0,6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-0,75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-1,5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0,75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0,6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79843999"/>
                  </p:ext>
                </p:extLst>
              </p:nvPr>
            </p:nvGraphicFramePr>
            <p:xfrm>
              <a:off x="86162" y="952600"/>
              <a:ext cx="8862903" cy="123583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005264"/>
                    <a:gridCol w="734359"/>
                    <a:gridCol w="954666"/>
                    <a:gridCol w="587487"/>
                    <a:gridCol w="734359"/>
                    <a:gridCol w="514051"/>
                    <a:gridCol w="660923"/>
                    <a:gridCol w="640634"/>
                    <a:gridCol w="431757"/>
                    <a:gridCol w="616634"/>
                    <a:gridCol w="514051"/>
                    <a:gridCol w="807795"/>
                    <a:gridCol w="660923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7879" t="-17333" r="-789091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93578" t="-17333" r="-564220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23810" t="-17333" r="-485714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366197" t="-17333" r="-618310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030693" t="-17333" r="-334653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359524" t="-17333" r="-302381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921805" t="-17333" r="-90977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258333" t="-17333" r="-12037" b="-188000"/>
                          </a:stretch>
                        </a:blipFill>
                      </a:tcPr>
                    </a:tc>
                  </a:tr>
                  <a:tr h="77863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7879" t="-68750" r="-789091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48333" t="-68750" r="-985000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-0,75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-1,5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93578" t="-68750" r="-564220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23810" t="-68750" r="-485714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366197" t="-68750" r="-618310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030693" t="-68750" r="-334653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359524" t="-68750" r="-302381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921805" t="-68750" r="-90977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258333" t="-68750" r="-12037" b="-1015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8" name="Zástupný symbol pro obsah 2"/>
          <p:cNvSpPr>
            <a:spLocks noGrp="1"/>
          </p:cNvSpPr>
          <p:nvPr/>
        </p:nvSpPr>
        <p:spPr>
          <a:xfrm>
            <a:off x="4293788" y="5757931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-4</a:t>
            </a: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321779" y="5391786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-3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321780" y="5041025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-2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4321781" y="4738860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-1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4135138" y="425519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3840051" y="401022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0051" y="4010223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781795" y="280658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1795" y="2806585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5610177" y="457835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0177" y="4578352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5277486" y="459539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7486" y="4595397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890060" y="460935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0060" y="4609352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4517614" y="458272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614" y="4582720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800682" y="309018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0682" y="3090181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4179789" y="448147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789" y="4481479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l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 flipH="1">
            <a:off x="3888581" y="5603035"/>
            <a:ext cx="374612" cy="368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050187" y="6375048"/>
            <a:ext cx="190624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576281" y="5118646"/>
            <a:ext cx="694967" cy="7903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3207304" y="4571995"/>
            <a:ext cx="1" cy="3066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3888581" y="4738860"/>
            <a:ext cx="2" cy="86393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524395" y="4774339"/>
            <a:ext cx="1716753" cy="2151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4117838" y="388955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4111768" y="351270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4129832" y="322467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4111769" y="288452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4145499" y="493663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4145499" y="526204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H="1">
            <a:off x="4131132" y="560279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4126487" y="595734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4145499" y="637504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5" name="Zástupný symbol pro obsah 2"/>
              <p:cNvSpPr>
                <a:spLocks noGrp="1"/>
              </p:cNvSpPr>
              <p:nvPr/>
            </p:nvSpPr>
            <p:spPr>
              <a:xfrm>
                <a:off x="3809456" y="374649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8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9456" y="3746498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3812558" y="338957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2558" y="3389575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7" name="Přímá spojnice 86"/>
          <p:cNvCxnSpPr/>
          <p:nvPr/>
        </p:nvCxnSpPr>
        <p:spPr>
          <a:xfrm rot="5400000" flipH="1">
            <a:off x="2406700" y="457056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5400000" flipH="1">
            <a:off x="2759619" y="456470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5400000" flipH="1">
            <a:off x="3089609" y="456888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rot="5400000" flipH="1">
            <a:off x="3458586" y="457056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5400000" flipH="1">
            <a:off x="3770888" y="458747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5400000" flipH="1">
            <a:off x="5966474" y="4557711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5400000" flipH="1">
            <a:off x="5629734" y="456470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rot="5400000" flipH="1">
            <a:off x="5243307" y="4571995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rot="5400000" flipH="1">
            <a:off x="4886508" y="458694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rot="5400000" flipH="1">
            <a:off x="4495954" y="4582720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Zástupný symbol pro obsah 2"/>
              <p:cNvSpPr>
                <a:spLocks noGrp="1"/>
              </p:cNvSpPr>
              <p:nvPr/>
            </p:nvSpPr>
            <p:spPr>
              <a:xfrm>
                <a:off x="5991996" y="458747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9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1996" y="4587479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8" name="Zástupný symbol pro obsah 2"/>
          <p:cNvSpPr>
            <a:spLocks noGrp="1"/>
          </p:cNvSpPr>
          <p:nvPr/>
        </p:nvSpPr>
        <p:spPr>
          <a:xfrm>
            <a:off x="4321778" y="6118091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-5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99" name="Zástupný symbol pro obsah 2"/>
          <p:cNvSpPr>
            <a:spLocks noGrp="1"/>
          </p:cNvSpPr>
          <p:nvPr/>
        </p:nvSpPr>
        <p:spPr>
          <a:xfrm>
            <a:off x="2650445" y="4112734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-4</a:t>
            </a:r>
          </a:p>
        </p:txBody>
      </p:sp>
      <p:sp>
        <p:nvSpPr>
          <p:cNvPr id="100" name="Zástupný symbol pro obsah 2"/>
          <p:cNvSpPr>
            <a:spLocks noGrp="1"/>
          </p:cNvSpPr>
          <p:nvPr/>
        </p:nvSpPr>
        <p:spPr>
          <a:xfrm>
            <a:off x="2980435" y="4092244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-3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01" name="Zástupný symbol pro obsah 2"/>
          <p:cNvSpPr>
            <a:spLocks noGrp="1"/>
          </p:cNvSpPr>
          <p:nvPr/>
        </p:nvSpPr>
        <p:spPr>
          <a:xfrm>
            <a:off x="3306159" y="4092244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-2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02" name="Zástupný symbol pro obsah 2"/>
          <p:cNvSpPr>
            <a:spLocks noGrp="1"/>
          </p:cNvSpPr>
          <p:nvPr/>
        </p:nvSpPr>
        <p:spPr>
          <a:xfrm>
            <a:off x="3661713" y="4109915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-1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04" name="Zástupný symbol pro obsah 2"/>
          <p:cNvSpPr>
            <a:spLocks noGrp="1"/>
          </p:cNvSpPr>
          <p:nvPr/>
        </p:nvSpPr>
        <p:spPr>
          <a:xfrm>
            <a:off x="2297526" y="4092244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-5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cxnSp>
        <p:nvCxnSpPr>
          <p:cNvPr id="117" name="Přímá spojnice 116"/>
          <p:cNvCxnSpPr/>
          <p:nvPr/>
        </p:nvCxnSpPr>
        <p:spPr>
          <a:xfrm>
            <a:off x="2524395" y="4655339"/>
            <a:ext cx="0" cy="11900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4066920" y="4554389"/>
            <a:ext cx="4242" cy="18206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5004203" y="4091285"/>
            <a:ext cx="0" cy="48071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4490311" y="2893851"/>
            <a:ext cx="11272" cy="169569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4229462" y="4373130"/>
            <a:ext cx="1862098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4252334" y="4091285"/>
            <a:ext cx="751868" cy="9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4295394" y="4253760"/>
            <a:ext cx="1065608" cy="143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5368662" y="4255199"/>
            <a:ext cx="0" cy="283904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4295627" y="3512704"/>
            <a:ext cx="375934" cy="9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4619116" y="3513663"/>
            <a:ext cx="0" cy="1201176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6097630" y="4331640"/>
            <a:ext cx="0" cy="20521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4316292" y="2899970"/>
            <a:ext cx="201322" cy="9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Volný tvar 128"/>
          <p:cNvSpPr/>
          <p:nvPr/>
        </p:nvSpPr>
        <p:spPr>
          <a:xfrm rot="10800000">
            <a:off x="4447378" y="2405885"/>
            <a:ext cx="2113952" cy="1924163"/>
          </a:xfrm>
          <a:custGeom>
            <a:avLst/>
            <a:gdLst>
              <a:gd name="connsiteX0" fmla="*/ 0 w 1850571"/>
              <a:gd name="connsiteY0" fmla="*/ 9785 h 1882128"/>
              <a:gd name="connsiteX1" fmla="*/ 1393371 w 1850571"/>
              <a:gd name="connsiteY1" fmla="*/ 281928 h 1882128"/>
              <a:gd name="connsiteX2" fmla="*/ 1850571 w 1850571"/>
              <a:gd name="connsiteY2" fmla="*/ 1882128 h 1882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50571" h="1882128">
                <a:moveTo>
                  <a:pt x="0" y="9785"/>
                </a:moveTo>
                <a:cubicBezTo>
                  <a:pt x="542471" y="-10172"/>
                  <a:pt x="1084943" y="-30129"/>
                  <a:pt x="1393371" y="281928"/>
                </a:cubicBezTo>
                <a:cubicBezTo>
                  <a:pt x="1701799" y="593985"/>
                  <a:pt x="1776185" y="1238056"/>
                  <a:pt x="1850571" y="1882128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+mj-lt"/>
            </a:endParaRPr>
          </a:p>
        </p:txBody>
      </p:sp>
      <p:sp>
        <p:nvSpPr>
          <p:cNvPr id="122" name="Volný tvar 121"/>
          <p:cNvSpPr/>
          <p:nvPr/>
        </p:nvSpPr>
        <p:spPr>
          <a:xfrm>
            <a:off x="1975541" y="4795849"/>
            <a:ext cx="2113952" cy="1924163"/>
          </a:xfrm>
          <a:custGeom>
            <a:avLst/>
            <a:gdLst>
              <a:gd name="connsiteX0" fmla="*/ 0 w 1850571"/>
              <a:gd name="connsiteY0" fmla="*/ 9785 h 1882128"/>
              <a:gd name="connsiteX1" fmla="*/ 1393371 w 1850571"/>
              <a:gd name="connsiteY1" fmla="*/ 281928 h 1882128"/>
              <a:gd name="connsiteX2" fmla="*/ 1850571 w 1850571"/>
              <a:gd name="connsiteY2" fmla="*/ 1882128 h 1882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50571" h="1882128">
                <a:moveTo>
                  <a:pt x="0" y="9785"/>
                </a:moveTo>
                <a:cubicBezTo>
                  <a:pt x="542471" y="-10172"/>
                  <a:pt x="1084943" y="-30129"/>
                  <a:pt x="1393371" y="281928"/>
                </a:cubicBezTo>
                <a:cubicBezTo>
                  <a:pt x="1701799" y="593985"/>
                  <a:pt x="1776185" y="1238056"/>
                  <a:pt x="1850571" y="1882128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+mj-lt"/>
            </a:endParaRPr>
          </a:p>
        </p:txBody>
      </p:sp>
      <p:pic>
        <p:nvPicPr>
          <p:cNvPr id="2050" name="Picture 2" descr="C:\Users\spravce\AppData\Local\Microsoft\Windows\Temporary Internet Files\Content.IE5\AX2KZEMX\MC900437571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822" y="4018090"/>
            <a:ext cx="14001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489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8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1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6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5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8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1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4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7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3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6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9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2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5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8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1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4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7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0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3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6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6" grpId="0"/>
      <p:bldP spid="18" grpId="0"/>
      <p:bldP spid="19" grpId="0"/>
      <p:bldP spid="20" grpId="0"/>
      <p:bldP spid="21" grpId="0"/>
      <p:bldP spid="35" grpId="0"/>
      <p:bldP spid="36" grpId="0"/>
      <p:bldP spid="39" grpId="0"/>
      <p:bldP spid="40" grpId="0"/>
      <p:bldP spid="41" grpId="0"/>
      <p:bldP spid="42" grpId="0"/>
      <p:bldP spid="43" grpId="0"/>
      <p:bldP spid="44" grpId="0"/>
      <p:bldP spid="85" grpId="0"/>
      <p:bldP spid="86" grpId="0"/>
      <p:bldP spid="97" grpId="0"/>
      <p:bldP spid="98" grpId="0"/>
      <p:bldP spid="99" grpId="0"/>
      <p:bldP spid="100" grpId="0"/>
      <p:bldP spid="101" grpId="0"/>
      <p:bldP spid="102" grpId="0"/>
      <p:bldP spid="104" grpId="0"/>
      <p:bldP spid="129" grpId="0" animBg="1"/>
      <p:bldP spid="1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071" y="16118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7" name="Zaoblený obdélník 76"/>
          <p:cNvSpPr/>
          <p:nvPr/>
        </p:nvSpPr>
        <p:spPr>
          <a:xfrm>
            <a:off x="1259632" y="2124999"/>
            <a:ext cx="6120680" cy="4595013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936104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blipFill rotWithShape="1">
                <a:blip r:embed="rId2"/>
                <a:stretch>
                  <a:fillRect l="-1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1845577" y="4490125"/>
            <a:ext cx="4968552" cy="1285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4239343" y="2218334"/>
            <a:ext cx="23372" cy="437001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4323001" y="215517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001" y="2155175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6634933" y="454271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4933" y="4542718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4320642" y="4861574"/>
            <a:ext cx="1050240" cy="1495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14084" y="4519363"/>
            <a:ext cx="0" cy="51620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738123" y="5152725"/>
                <a:ext cx="1882622" cy="7945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8123" y="5152725"/>
                <a:ext cx="1882622" cy="7945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52426936"/>
                  </p:ext>
                </p:extLst>
              </p:nvPr>
            </p:nvGraphicFramePr>
            <p:xfrm>
              <a:off x="86162" y="952600"/>
              <a:ext cx="8862903" cy="123583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173470"/>
                    <a:gridCol w="576064"/>
                    <a:gridCol w="864096"/>
                    <a:gridCol w="504056"/>
                    <a:gridCol w="648072"/>
                    <a:gridCol w="504056"/>
                    <a:gridCol w="720080"/>
                    <a:gridCol w="576064"/>
                    <a:gridCol w="504056"/>
                    <a:gridCol w="720080"/>
                    <a:gridCol w="504056"/>
                    <a:gridCol w="864096"/>
                    <a:gridCol w="704657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0,6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0,6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7285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−3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0,6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0,75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1,5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5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3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1,5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1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0,75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r>
                                <a:rPr lang="cs-CZ" sz="2400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0,6</m:t>
                              </m:r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52426936"/>
                  </p:ext>
                </p:extLst>
              </p:nvPr>
            </p:nvGraphicFramePr>
            <p:xfrm>
              <a:off x="86162" y="952600"/>
              <a:ext cx="8862903" cy="123583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173470"/>
                    <a:gridCol w="576064"/>
                    <a:gridCol w="864096"/>
                    <a:gridCol w="504056"/>
                    <a:gridCol w="648072"/>
                    <a:gridCol w="504056"/>
                    <a:gridCol w="720080"/>
                    <a:gridCol w="576064"/>
                    <a:gridCol w="504056"/>
                    <a:gridCol w="720080"/>
                    <a:gridCol w="504056"/>
                    <a:gridCol w="864096"/>
                    <a:gridCol w="704657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736" t="-17333" r="-660104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-4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-2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-1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599160" t="-17333" r="-544538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85106" t="-17333" r="-589362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115663" t="-17333" r="-567470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55085" t="-17333" r="-299153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357831" t="-17333" r="-325301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58156" t="-17333" r="-91489" b="-188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164655" t="-17333" r="-11207" b="-188000"/>
                          </a:stretch>
                        </a:blipFill>
                      </a:tcPr>
                    </a:tc>
                  </a:tr>
                  <a:tr h="77863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736" t="-68750" r="-660104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19149" t="-68750" r="-1255319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0,75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1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1,5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solidFill>
                                <a:schemeClr val="bg1"/>
                              </a:solidFill>
                              <a:latin typeface="+mj-lt"/>
                            </a:rPr>
                            <a:t>3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599160" t="-68750" r="-544538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85106" t="-68750" r="-589362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115663" t="-68750" r="-567470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55085" t="-68750" r="-299153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357831" t="-68750" r="-325301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858156" t="-68750" r="-91489" b="-1015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164655" t="-68750" r="-11207" b="-1015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3730042" y="5651007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-4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3767477" y="5293685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-3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773603" y="4962977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-2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3767477" y="4682091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-1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4145019" y="418761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299010" y="396603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9010" y="3966039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300626" y="261918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0626" y="2619185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570091" y="401289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0091" y="4012899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229953" y="402702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9953" y="4027022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917145" y="403255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7145" y="4032557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511255" y="403255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255" y="4032557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307912" y="295811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7912" y="2958116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964096" y="442253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4096" y="4422539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H="1">
            <a:off x="4221214" y="5528480"/>
            <a:ext cx="390648" cy="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79790" y="6307462"/>
            <a:ext cx="270079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79790" y="5035565"/>
            <a:ext cx="694967" cy="7903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367517" y="4539195"/>
            <a:ext cx="1" cy="3066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23532" y="4587753"/>
            <a:ext cx="0" cy="962254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4320642" y="4692524"/>
            <a:ext cx="1778592" cy="1726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4127719" y="382197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121649" y="344511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4139713" y="315708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121650" y="2816940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155380" y="4869050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4155380" y="519445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4141013" y="5535211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136368" y="588975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155380" y="630746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4284389" y="362584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4389" y="3625841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4307912" y="323900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7912" y="3239002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 rot="5400000" flipH="1">
            <a:off x="2416581" y="450298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5400000" flipH="1">
            <a:off x="2769500" y="449711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 flipH="1">
            <a:off x="3099490" y="4501301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5400000" flipH="1">
            <a:off x="3468467" y="450298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 flipH="1">
            <a:off x="3780769" y="451989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5400000" flipH="1">
            <a:off x="5976355" y="4490125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 flipH="1">
            <a:off x="5639615" y="449711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5400000" flipH="1">
            <a:off x="5253188" y="450440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5400000" flipH="1">
            <a:off x="4896389" y="451936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5400000" flipH="1">
            <a:off x="4505835" y="451513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5950033" y="403255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0033" y="4032557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Zástupný symbol pro obsah 2"/>
          <p:cNvSpPr>
            <a:spLocks noGrp="1"/>
          </p:cNvSpPr>
          <p:nvPr/>
        </p:nvSpPr>
        <p:spPr>
          <a:xfrm>
            <a:off x="3704642" y="6068992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-5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58" name="Zástupný symbol pro obsah 2"/>
          <p:cNvSpPr>
            <a:spLocks noGrp="1"/>
          </p:cNvSpPr>
          <p:nvPr/>
        </p:nvSpPr>
        <p:spPr>
          <a:xfrm>
            <a:off x="2627690" y="4548850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-4</a:t>
            </a: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2990317" y="4548850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-3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3359292" y="4544998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-2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3641607" y="4544998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-1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62" name="Zástupný symbol pro obsah 2"/>
          <p:cNvSpPr>
            <a:spLocks noGrp="1"/>
          </p:cNvSpPr>
          <p:nvPr/>
        </p:nvSpPr>
        <p:spPr>
          <a:xfrm>
            <a:off x="2307407" y="4539195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-5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cxnSp>
        <p:nvCxnSpPr>
          <p:cNvPr id="63" name="Přímá spojnice 62"/>
          <p:cNvCxnSpPr/>
          <p:nvPr/>
        </p:nvCxnSpPr>
        <p:spPr>
          <a:xfrm>
            <a:off x="6099234" y="4578088"/>
            <a:ext cx="0" cy="11900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4506976" y="4494062"/>
            <a:ext cx="4279" cy="1785296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3578009" y="4006570"/>
            <a:ext cx="0" cy="48071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4051446" y="2816940"/>
            <a:ext cx="11272" cy="169569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2519383" y="4289421"/>
            <a:ext cx="1753691" cy="2402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3529261" y="4026543"/>
            <a:ext cx="751868" cy="9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187587" y="4171365"/>
            <a:ext cx="1065608" cy="143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217186" y="4196093"/>
            <a:ext cx="0" cy="283904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934988" y="3445118"/>
            <a:ext cx="309843" cy="9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3914947" y="3446077"/>
            <a:ext cx="20688" cy="97337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2527438" y="4365253"/>
            <a:ext cx="0" cy="20521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043509" y="2815981"/>
            <a:ext cx="201322" cy="9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Volný tvar 67"/>
          <p:cNvSpPr/>
          <p:nvPr/>
        </p:nvSpPr>
        <p:spPr>
          <a:xfrm rot="5400000">
            <a:off x="2024451" y="2330901"/>
            <a:ext cx="2113952" cy="1924163"/>
          </a:xfrm>
          <a:custGeom>
            <a:avLst/>
            <a:gdLst>
              <a:gd name="connsiteX0" fmla="*/ 0 w 1850571"/>
              <a:gd name="connsiteY0" fmla="*/ 9785 h 1882128"/>
              <a:gd name="connsiteX1" fmla="*/ 1393371 w 1850571"/>
              <a:gd name="connsiteY1" fmla="*/ 281928 h 1882128"/>
              <a:gd name="connsiteX2" fmla="*/ 1850571 w 1850571"/>
              <a:gd name="connsiteY2" fmla="*/ 1882128 h 1882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50571" h="1882128">
                <a:moveTo>
                  <a:pt x="0" y="9785"/>
                </a:moveTo>
                <a:cubicBezTo>
                  <a:pt x="542471" y="-10172"/>
                  <a:pt x="1084943" y="-30129"/>
                  <a:pt x="1393371" y="281928"/>
                </a:cubicBezTo>
                <a:cubicBezTo>
                  <a:pt x="1701799" y="593985"/>
                  <a:pt x="1776185" y="1238056"/>
                  <a:pt x="1850571" y="1882128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+mj-lt"/>
            </a:endParaRPr>
          </a:p>
        </p:txBody>
      </p:sp>
      <p:sp>
        <p:nvSpPr>
          <p:cNvPr id="65" name="Volný tvar 64"/>
          <p:cNvSpPr/>
          <p:nvPr/>
        </p:nvSpPr>
        <p:spPr>
          <a:xfrm rot="16200000">
            <a:off x="4444910" y="4746731"/>
            <a:ext cx="2113952" cy="1924163"/>
          </a:xfrm>
          <a:custGeom>
            <a:avLst/>
            <a:gdLst>
              <a:gd name="connsiteX0" fmla="*/ 0 w 1850571"/>
              <a:gd name="connsiteY0" fmla="*/ 9785 h 1882128"/>
              <a:gd name="connsiteX1" fmla="*/ 1393371 w 1850571"/>
              <a:gd name="connsiteY1" fmla="*/ 281928 h 1882128"/>
              <a:gd name="connsiteX2" fmla="*/ 1850571 w 1850571"/>
              <a:gd name="connsiteY2" fmla="*/ 1882128 h 1882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50571" h="1882128">
                <a:moveTo>
                  <a:pt x="0" y="9785"/>
                </a:moveTo>
                <a:cubicBezTo>
                  <a:pt x="542471" y="-10172"/>
                  <a:pt x="1084943" y="-30129"/>
                  <a:pt x="1393371" y="281928"/>
                </a:cubicBezTo>
                <a:cubicBezTo>
                  <a:pt x="1701799" y="593985"/>
                  <a:pt x="1776185" y="1238056"/>
                  <a:pt x="1850571" y="1882128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ravce\AppData\Local\Microsoft\Windows\Temporary Internet Files\Content.IE5\8H1P3Q3A\MC900432461[2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875" y="2656144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67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3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5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8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1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4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7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4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44" grpId="0"/>
      <p:bldP spid="4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8" grpId="0" animBg="1"/>
      <p:bldP spid="6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071" y="1700807"/>
            <a:ext cx="8973158" cy="514880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0" name="Zaoblený obdélník 59"/>
          <p:cNvSpPr/>
          <p:nvPr/>
        </p:nvSpPr>
        <p:spPr>
          <a:xfrm>
            <a:off x="3059832" y="3363328"/>
            <a:ext cx="5760640" cy="334515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9" name="Zaoblený obdélník 58"/>
          <p:cNvSpPr/>
          <p:nvPr/>
        </p:nvSpPr>
        <p:spPr>
          <a:xfrm>
            <a:off x="241200" y="1772816"/>
            <a:ext cx="8579272" cy="155283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8" name="Zaoblený obdélník 57"/>
          <p:cNvSpPr/>
          <p:nvPr/>
        </p:nvSpPr>
        <p:spPr>
          <a:xfrm>
            <a:off x="241200" y="3382506"/>
            <a:ext cx="2818632" cy="332597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383" y="69844"/>
            <a:ext cx="8973158" cy="1630963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297155" y="99605"/>
                <a:ext cx="8714385" cy="119058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Určete rovnici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tak, aby procházela bodem   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2;</m:t>
                        </m:r>
                        <m:f>
                          <m:f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5" y="99605"/>
                <a:ext cx="8714385" cy="1190581"/>
              </a:xfrm>
              <a:prstGeom prst="rect">
                <a:avLst/>
              </a:prstGeom>
              <a:blipFill rotWithShape="1">
                <a:blip r:embed="rId2"/>
                <a:stretch>
                  <a:fillRect l="-1470" r="-1400" b="-173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Zástupný symbol pro obsah 2"/>
          <p:cNvSpPr>
            <a:spLocks noGrp="1"/>
          </p:cNvSpPr>
          <p:nvPr/>
        </p:nvSpPr>
        <p:spPr>
          <a:xfrm>
            <a:off x="286737" y="1438698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328385" y="1891539"/>
                <a:ext cx="8302795" cy="139996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Do rovnice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dosadíme souřadnice bodu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2;</m:t>
                        </m:r>
                        <m:f>
                          <m:f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a to za x souřadnici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za y souřadnici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:</a:t>
                </a: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385" y="1891539"/>
                <a:ext cx="8302795" cy="1399960"/>
              </a:xfrm>
              <a:prstGeom prst="rect">
                <a:avLst/>
              </a:prstGeom>
              <a:blipFill rotWithShape="1">
                <a:blip r:embed="rId3"/>
                <a:stretch>
                  <a:fillRect l="-1542" r="-14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617424" y="3510879"/>
                <a:ext cx="1639601" cy="96433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424" y="3510879"/>
                <a:ext cx="1639601" cy="96433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617424" y="4506403"/>
                <a:ext cx="1217549" cy="96433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424" y="4506403"/>
                <a:ext cx="1217549" cy="9643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985941" y="4719598"/>
                <a:ext cx="1217549" cy="61343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/ ·2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941" y="4719598"/>
                <a:ext cx="1217549" cy="6134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609449" y="5470741"/>
                <a:ext cx="1217549" cy="5760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49" y="5470741"/>
                <a:ext cx="1217549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609447" y="6078362"/>
                <a:ext cx="1217549" cy="5760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𝒌</m:t>
                      </m:r>
                      <m:r>
                        <a:rPr lang="cs-CZ" sz="2800" b="1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447" y="6078362"/>
                <a:ext cx="1217549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7356803" y="3699146"/>
                <a:ext cx="1217549" cy="5760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6803" y="3699146"/>
                <a:ext cx="1217549" cy="576064"/>
              </a:xfrm>
              <a:prstGeom prst="rect">
                <a:avLst/>
              </a:prstGeom>
              <a:blipFill rotWithShape="1">
                <a:blip r:embed="rId9"/>
                <a:stretch>
                  <a:fillRect b="-478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Zástupný symbol pro obsah 2"/>
          <p:cNvSpPr>
            <a:spLocks noGrp="1"/>
          </p:cNvSpPr>
          <p:nvPr/>
        </p:nvSpPr>
        <p:spPr>
          <a:xfrm>
            <a:off x="3347864" y="3941311"/>
            <a:ext cx="4151397" cy="66779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Hledaná rovnice má tvar:</a:t>
            </a:r>
          </a:p>
        </p:txBody>
      </p:sp>
      <p:pic>
        <p:nvPicPr>
          <p:cNvPr id="4098" name="Picture 2" descr="C:\Users\spravce\AppData\Local\Microsoft\Windows\Temporary Internet Files\Content.IE5\KFRZHZFF\MC9004404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600" y="493553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55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50" grpId="0" animBg="1"/>
      <p:bldP spid="52" grpId="0"/>
      <p:bldP spid="53" grpId="0"/>
      <p:bldP spid="54" grpId="0"/>
      <p:bldP spid="55" grpId="0"/>
      <p:bldP spid="56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399440"/>
            <a:ext cx="9144000" cy="162210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  <a:blipFill rotWithShape="1">
                <a:blip r:embed="rId2"/>
                <a:stretch>
                  <a:fillRect l="-1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0" y="3021544"/>
            <a:ext cx="9144000" cy="155958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56741" y="3207614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3207614"/>
                <a:ext cx="8797944" cy="1157490"/>
              </a:xfrm>
              <a:prstGeom prst="rect">
                <a:avLst/>
              </a:prstGeom>
              <a:blipFill rotWithShape="1">
                <a:blip r:embed="rId4"/>
                <a:stretch>
                  <a:fillRect l="-1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-18852" y="4581128"/>
            <a:ext cx="9144000" cy="18002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Určete rovnici funkce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tak, aby procházela bodem   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;</m:t>
                        </m:r>
                        <m:f>
                          <m:f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  <a:blipFill rotWithShape="1">
                <a:blip r:embed="rId5"/>
                <a:stretch>
                  <a:fillRect l="-1455" r="-1386" b="-2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932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25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28110"/>
            <a:ext cx="89936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1418</TotalTime>
  <Words>622</Words>
  <Application>Microsoft Office PowerPoint</Application>
  <PresentationFormat>Předvádění na obrazovce (4:3)</PresentationFormat>
  <Paragraphs>148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237</cp:revision>
  <dcterms:created xsi:type="dcterms:W3CDTF">2012-04-23T18:25:05Z</dcterms:created>
  <dcterms:modified xsi:type="dcterms:W3CDTF">2013-10-03T15:09:58Z</dcterms:modified>
</cp:coreProperties>
</file>