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75" r:id="rId2"/>
    <p:sldId id="269" r:id="rId3"/>
    <p:sldId id="305" r:id="rId4"/>
    <p:sldId id="323" r:id="rId5"/>
    <p:sldId id="324" r:id="rId6"/>
    <p:sldId id="325" r:id="rId7"/>
    <p:sldId id="327" r:id="rId8"/>
    <p:sldId id="326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3" Type="http://schemas.openxmlformats.org/officeDocument/2006/relationships/image" Target="../media/image7.png"/><Relationship Id="rId21" Type="http://schemas.openxmlformats.org/officeDocument/2006/relationships/image" Target="../media/image25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18" Type="http://schemas.openxmlformats.org/officeDocument/2006/relationships/image" Target="../media/image41.png"/><Relationship Id="rId3" Type="http://schemas.openxmlformats.org/officeDocument/2006/relationships/image" Target="../media/image27.png"/><Relationship Id="rId21" Type="http://schemas.openxmlformats.org/officeDocument/2006/relationships/image" Target="../media/image44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40.png"/><Relationship Id="rId25" Type="http://schemas.openxmlformats.org/officeDocument/2006/relationships/image" Target="../media/image5.wmf"/><Relationship Id="rId2" Type="http://schemas.openxmlformats.org/officeDocument/2006/relationships/image" Target="../media/image26.png"/><Relationship Id="rId16" Type="http://schemas.openxmlformats.org/officeDocument/2006/relationships/image" Target="../media/image39.png"/><Relationship Id="rId20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24" Type="http://schemas.openxmlformats.org/officeDocument/2006/relationships/image" Target="../media/image46.png"/><Relationship Id="rId15" Type="http://schemas.openxmlformats.org/officeDocument/2006/relationships/image" Target="../media/image38.png"/><Relationship Id="rId23" Type="http://schemas.openxmlformats.org/officeDocument/2006/relationships/image" Target="../media/image24.png"/><Relationship Id="rId10" Type="http://schemas.openxmlformats.org/officeDocument/2006/relationships/image" Target="../media/image33.png"/><Relationship Id="rId19" Type="http://schemas.openxmlformats.org/officeDocument/2006/relationships/image" Target="../media/image42.png"/><Relationship Id="rId4" Type="http://schemas.openxmlformats.org/officeDocument/2006/relationships/image" Target="../media/image28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Relationship Id="rId22" Type="http://schemas.openxmlformats.org/officeDocument/2006/relationships/image" Target="../media/image4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png"/><Relationship Id="rId11" Type="http://schemas.openxmlformats.org/officeDocument/2006/relationships/image" Target="../media/image6.wmf"/><Relationship Id="rId5" Type="http://schemas.openxmlformats.org/officeDocument/2006/relationships/image" Target="../media/image50.png"/><Relationship Id="rId10" Type="http://schemas.openxmlformats.org/officeDocument/2006/relationships/image" Target="../media/image54.png"/><Relationship Id="rId4" Type="http://schemas.openxmlformats.org/officeDocument/2006/relationships/image" Target="../media/image49.png"/><Relationship Id="rId9" Type="http://schemas.openxmlformats.org/officeDocument/2006/relationships/image" Target="../media/image5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VY_32_INOVACE_08_07_M9_Hanak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7179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Kvadratická 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69233" y="260648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80716" y="1268760"/>
            <a:ext cx="8209207" cy="5184576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573575" y="155117"/>
            <a:ext cx="200052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26716" y="1483296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zaměřena na kvadratickou funkci. Na řešených příkladech jsou ukázány různé případy kvadratické funkce.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404664"/>
            <a:ext cx="8496943" cy="296602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39551" y="620688"/>
                <a:ext cx="7723023" cy="10478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Kvadratická funkce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rovnice ve tvaru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≠0).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1" y="620688"/>
                <a:ext cx="7723023" cy="1047837"/>
              </a:xfrm>
              <a:prstGeom prst="rect">
                <a:avLst/>
              </a:prstGeom>
              <a:blipFill rotWithShape="1">
                <a:blip r:embed="rId2"/>
                <a:stretch>
                  <a:fillRect l="-1659" t="-5814" r="-16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539551" y="1783668"/>
            <a:ext cx="7952358" cy="111878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67877" y="1817824"/>
                <a:ext cx="7924032" cy="97485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Grafem kvadratické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parabola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jejíž vrchol je v počátku soustavy souřadnic.</a:t>
                </a: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877" y="1817824"/>
                <a:ext cx="7924032" cy="974857"/>
              </a:xfrm>
              <a:prstGeom prst="rect">
                <a:avLst/>
              </a:prstGeom>
              <a:blipFill rotWithShape="1">
                <a:blip r:embed="rId3"/>
                <a:stretch>
                  <a:fillRect l="-1538" t="-6250" r="-1615" b="-1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251520" y="3731952"/>
            <a:ext cx="8496943" cy="2088232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94697" y="3983980"/>
                <a:ext cx="7810587" cy="1584176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Grafy kvadratický funkcí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libovolné reálné číslo různé od nuly, jsou paraboly souměrně sdružené podle osy x.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697" y="3983980"/>
                <a:ext cx="7810587" cy="1584176"/>
              </a:xfrm>
              <a:prstGeom prst="rect">
                <a:avLst/>
              </a:prstGeom>
              <a:blipFill rotWithShape="1">
                <a:blip r:embed="rId4"/>
                <a:stretch>
                  <a:fillRect l="-1639" t="-3475" r="-1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8H1P3Q3A\MC900440428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934" y="2480940"/>
            <a:ext cx="1412738" cy="1487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8" name="Zaoblený obdélník 57"/>
          <p:cNvSpPr/>
          <p:nvPr/>
        </p:nvSpPr>
        <p:spPr>
          <a:xfrm>
            <a:off x="179512" y="2118297"/>
            <a:ext cx="5697626" cy="4688127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936104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</m:t>
                    </m:r>
                    <m:sSup>
                      <m:sSupPr>
                        <m:ctrlP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blipFill rotWithShape="1">
                <a:blip r:embed="rId2"/>
                <a:stretch>
                  <a:fillRect l="-1625" t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297156" y="5963767"/>
            <a:ext cx="5469822" cy="1428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2688136" y="2279218"/>
            <a:ext cx="23372" cy="437001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302968" y="211829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2968" y="2118297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540109" y="596376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0109" y="5963766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2382602" y="5740305"/>
            <a:ext cx="0" cy="21288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19032766"/>
                  </p:ext>
                </p:extLst>
              </p:nvPr>
            </p:nvGraphicFramePr>
            <p:xfrm>
              <a:off x="86162" y="952600"/>
              <a:ext cx="8860851" cy="955765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389494"/>
                    <a:gridCol w="1008112"/>
                    <a:gridCol w="864096"/>
                    <a:gridCol w="864096"/>
                    <a:gridCol w="936104"/>
                    <a:gridCol w="772476"/>
                    <a:gridCol w="851196"/>
                    <a:gridCol w="825066"/>
                    <a:gridCol w="647606"/>
                    <a:gridCol w="702605"/>
                  </a:tblGrid>
                  <a:tr h="3936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</m:t>
                                </m:r>
                                <m:r>
                                  <a:rPr lang="cs-CZ" sz="2400" b="0" i="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9856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=2</m:t>
                                </m:r>
                                <m:sSup>
                                  <m:sSupPr>
                                    <m:ctrlP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0,18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0,18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19032766"/>
                  </p:ext>
                </p:extLst>
              </p:nvPr>
            </p:nvGraphicFramePr>
            <p:xfrm>
              <a:off x="86162" y="952600"/>
              <a:ext cx="8860851" cy="955765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389494"/>
                    <a:gridCol w="1008112"/>
                    <a:gridCol w="864096"/>
                    <a:gridCol w="864096"/>
                    <a:gridCol w="936104"/>
                    <a:gridCol w="772476"/>
                    <a:gridCol w="851196"/>
                    <a:gridCol w="825066"/>
                    <a:gridCol w="647606"/>
                    <a:gridCol w="702605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5702" t="-17333" r="-543421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46061" t="-17333" r="-650909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85915" t="-17333" r="-656338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85915" t="-17333" r="-556338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48052" t="-17333" r="-412987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69841" t="-17333" r="-404762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92857" t="-17333" r="-264286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822222" t="-17333" r="-174074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63551" t="-17333" r="-119626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75652" t="-17333" r="-11304" b="-126667"/>
                          </a:stretch>
                        </a:blipFill>
                      </a:tcPr>
                    </a:tc>
                  </a:tr>
                  <a:tr h="49856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5702" t="-107317" r="-543421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46061" t="-107317" r="-650909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85915" t="-107317" r="-656338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85915" t="-107317" r="-556338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48052" t="-107317" r="-412987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69841" t="-107317" r="-404762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92857" t="-107317" r="-264286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822222" t="-107317" r="-174074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63551" t="-107317" r="-119626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75652" t="-107317" r="-11304" b="-1585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6" name="Zástupný symbol pro obsah 2"/>
          <p:cNvSpPr>
            <a:spLocks noGrp="1"/>
          </p:cNvSpPr>
          <p:nvPr/>
        </p:nvSpPr>
        <p:spPr>
          <a:xfrm>
            <a:off x="2688136" y="5935648"/>
            <a:ext cx="328364" cy="403499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0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707500" y="330487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500" y="3304877"/>
                <a:ext cx="453737" cy="5617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H="1">
            <a:off x="2576512" y="4280025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780455" y="536227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0455" y="5362277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813383" y="370621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5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3383" y="3706211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749419" y="259137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9419" y="2591370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780455" y="294423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7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0455" y="2944230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056726" y="606755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6726" y="6067558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315939" y="610803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5939" y="6108033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762647" y="406150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2647" y="4061504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 flipH="1">
            <a:off x="2036623" y="5187165"/>
            <a:ext cx="2" cy="86393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2576512" y="388285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2570442" y="350600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2565997" y="313426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2576511" y="279764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2606959" y="634269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2604173" y="5182045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2589806" y="5596095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2604173" y="4732158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2825195" y="494917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195" y="4949179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823895" y="453640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3895" y="4536409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7" name="Přímá spojnice 46"/>
          <p:cNvCxnSpPr/>
          <p:nvPr/>
        </p:nvCxnSpPr>
        <p:spPr>
          <a:xfrm rot="5400000" flipH="1">
            <a:off x="1145257" y="596116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5400000" flipH="1">
            <a:off x="1920046" y="597662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5400000" flipH="1">
            <a:off x="463300" y="597019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rot="5400000" flipH="1">
            <a:off x="4165900" y="597075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rot="5400000" flipH="1">
            <a:off x="4857195" y="596376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rot="5400000" flipH="1">
            <a:off x="3347968" y="5993005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4807759" y="606017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7759" y="6060177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2707442" y="624465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0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07442" y="6244652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9" name="Zástupný symbol pro obsah 2"/>
          <p:cNvSpPr>
            <a:spLocks noGrp="1"/>
          </p:cNvSpPr>
          <p:nvPr/>
        </p:nvSpPr>
        <p:spPr>
          <a:xfrm>
            <a:off x="354126" y="6092079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-3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1111905" y="6081461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-2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1810872" y="6078862"/>
            <a:ext cx="453737" cy="561772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b="0" i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-1</a:t>
            </a:r>
            <a:endParaRPr lang="cs-CZ" sz="2000" dirty="0" smtClean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p:cxnSp>
        <p:nvCxnSpPr>
          <p:cNvPr id="64" name="Přímá spojnice 63"/>
          <p:cNvCxnSpPr/>
          <p:nvPr/>
        </p:nvCxnSpPr>
        <p:spPr>
          <a:xfrm>
            <a:off x="1261519" y="2809461"/>
            <a:ext cx="0" cy="313232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132931" y="5757314"/>
            <a:ext cx="0" cy="27010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282246" y="2797648"/>
            <a:ext cx="1" cy="310162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1261519" y="2797648"/>
            <a:ext cx="3020727" cy="2234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049845" y="5180606"/>
            <a:ext cx="1415818" cy="6559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382602" y="5759813"/>
            <a:ext cx="741540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3465662" y="5194134"/>
            <a:ext cx="1" cy="70514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Volný tvar 95"/>
          <p:cNvSpPr/>
          <p:nvPr/>
        </p:nvSpPr>
        <p:spPr>
          <a:xfrm>
            <a:off x="1140860" y="2497260"/>
            <a:ext cx="3234267" cy="3455587"/>
          </a:xfrm>
          <a:custGeom>
            <a:avLst/>
            <a:gdLst>
              <a:gd name="connsiteX0" fmla="*/ 0 w 3234267"/>
              <a:gd name="connsiteY0" fmla="*/ 0 h 2658647"/>
              <a:gd name="connsiteX1" fmla="*/ 1608667 w 3234267"/>
              <a:gd name="connsiteY1" fmla="*/ 2658533 h 2658647"/>
              <a:gd name="connsiteX2" fmla="*/ 3234267 w 3234267"/>
              <a:gd name="connsiteY2" fmla="*/ 84667 h 2658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34267" h="2658647">
                <a:moveTo>
                  <a:pt x="0" y="0"/>
                </a:moveTo>
                <a:cubicBezTo>
                  <a:pt x="534811" y="1322211"/>
                  <a:pt x="1069623" y="2644422"/>
                  <a:pt x="1608667" y="2658533"/>
                </a:cubicBezTo>
                <a:cubicBezTo>
                  <a:pt x="2147711" y="2672644"/>
                  <a:pt x="2690989" y="1378655"/>
                  <a:pt x="3234267" y="84667"/>
                </a:cubicBezTo>
              </a:path>
            </a:pathLst>
          </a:cu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4" name="Zástupný symbol pro obsah 2"/>
              <p:cNvSpPr>
                <a:spLocks noGrp="1"/>
              </p:cNvSpPr>
              <p:nvPr/>
            </p:nvSpPr>
            <p:spPr>
              <a:xfrm>
                <a:off x="4393755" y="2591369"/>
                <a:ext cx="1483383" cy="4841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=2</m:t>
                      </m:r>
                      <m:sSup>
                        <m:sSup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0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3755" y="2591369"/>
                <a:ext cx="1483383" cy="484149"/>
              </a:xfrm>
              <a:prstGeom prst="rect">
                <a:avLst/>
              </a:prstGeom>
              <a:blipFill rotWithShape="1">
                <a:blip r:embed="rId19"/>
                <a:stretch>
                  <a:fillRect l="-1235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5" name="Zaoblený obdélník 104"/>
          <p:cNvSpPr/>
          <p:nvPr/>
        </p:nvSpPr>
        <p:spPr>
          <a:xfrm>
            <a:off x="6009770" y="4802099"/>
            <a:ext cx="2858109" cy="1749388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Zástupný symbol pro obsah 2"/>
              <p:cNvSpPr>
                <a:spLocks noGrp="1"/>
              </p:cNvSpPr>
              <p:nvPr/>
            </p:nvSpPr>
            <p:spPr>
              <a:xfrm>
                <a:off x="6169542" y="5151797"/>
                <a:ext cx="2698337" cy="46525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9542" y="5151797"/>
                <a:ext cx="2698337" cy="465252"/>
              </a:xfrm>
              <a:prstGeom prst="rect">
                <a:avLst/>
              </a:prstGeom>
              <a:blipFill rotWithShape="1">
                <a:blip r:embed="rId20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" name="Zástupný symbol pro obsah 2"/>
              <p:cNvSpPr>
                <a:spLocks noGrp="1"/>
              </p:cNvSpPr>
              <p:nvPr/>
            </p:nvSpPr>
            <p:spPr>
              <a:xfrm>
                <a:off x="6159794" y="5651407"/>
                <a:ext cx="2565307" cy="46525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𝐻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≥0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9794" y="5651407"/>
                <a:ext cx="2565307" cy="465252"/>
              </a:xfrm>
              <a:prstGeom prst="rect">
                <a:avLst/>
              </a:prstGeom>
              <a:blipFill rotWithShape="1">
                <a:blip r:embed="rId21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XRP5YH2\MC900440456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600" y="2399183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25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6" grpId="0"/>
      <p:bldP spid="17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44" grpId="0"/>
      <p:bldP spid="45" grpId="0"/>
      <p:bldP spid="56" grpId="0"/>
      <p:bldP spid="57" grpId="0"/>
      <p:bldP spid="59" grpId="0"/>
      <p:bldP spid="60" grpId="0"/>
      <p:bldP spid="61" grpId="0"/>
      <p:bldP spid="96" grpId="0" animBg="1"/>
      <p:bldP spid="104" grpId="0"/>
      <p:bldP spid="102" grpId="0"/>
      <p:bldP spid="1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-7018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8" name="Zaoblený obdélník 57"/>
          <p:cNvSpPr/>
          <p:nvPr/>
        </p:nvSpPr>
        <p:spPr>
          <a:xfrm>
            <a:off x="41375" y="1991548"/>
            <a:ext cx="5968395" cy="4796271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2071" y="42764"/>
            <a:ext cx="8973158" cy="936104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=−2</m:t>
                    </m:r>
                    <m:sSup>
                      <m:sSupPr>
                        <m:ctrlP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6" y="99605"/>
                <a:ext cx="7876754" cy="822421"/>
              </a:xfrm>
              <a:prstGeom prst="rect">
                <a:avLst/>
              </a:prstGeom>
              <a:blipFill rotWithShape="1">
                <a:blip r:embed="rId2"/>
                <a:stretch>
                  <a:fillRect l="-1625" t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272409" y="2971574"/>
            <a:ext cx="5469822" cy="1428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 flipV="1">
            <a:off x="2688136" y="2104792"/>
            <a:ext cx="23372" cy="437001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302968" y="193010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2968" y="1930106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567663" y="307793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2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67663" y="3077934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3057242" y="2960254"/>
            <a:ext cx="0" cy="21288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54313193"/>
                  </p:ext>
                </p:extLst>
              </p:nvPr>
            </p:nvGraphicFramePr>
            <p:xfrm>
              <a:off x="86162" y="952600"/>
              <a:ext cx="8860851" cy="955765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533510"/>
                    <a:gridCol w="864096"/>
                    <a:gridCol w="864096"/>
                    <a:gridCol w="864096"/>
                    <a:gridCol w="936104"/>
                    <a:gridCol w="772476"/>
                    <a:gridCol w="851196"/>
                    <a:gridCol w="825066"/>
                    <a:gridCol w="647606"/>
                    <a:gridCol w="702605"/>
                  </a:tblGrid>
                  <a:tr h="393659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𝑥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</m:t>
                                </m:r>
                                <m:r>
                                  <a:rPr lang="cs-CZ" sz="2400" b="0" i="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98565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𝑦</m:t>
                                </m:r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=−2</m:t>
                                </m:r>
                                <m:sSup>
                                  <m:sSupPr>
                                    <m:ctrlP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sz="2400" b="0" i="1" smtClean="0">
                                        <a:solidFill>
                                          <a:schemeClr val="bg1"/>
                                        </a:solidFill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−0,18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0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−0,18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−0,5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−2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0" i="1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−8</m:t>
                                </m:r>
                              </m:oMath>
                            </m:oMathPara>
                          </a14:m>
                          <a:endParaRPr lang="cs-CZ" sz="2400" b="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254313193"/>
                  </p:ext>
                </p:extLst>
              </p:nvPr>
            </p:nvGraphicFramePr>
            <p:xfrm>
              <a:off x="86162" y="952600"/>
              <a:ext cx="8860851" cy="955765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1533510"/>
                    <a:gridCol w="864096"/>
                    <a:gridCol w="864096"/>
                    <a:gridCol w="864096"/>
                    <a:gridCol w="936104"/>
                    <a:gridCol w="772476"/>
                    <a:gridCol w="851196"/>
                    <a:gridCol w="825066"/>
                    <a:gridCol w="647606"/>
                    <a:gridCol w="702605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5159" t="-17333" r="-482143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87943" t="-17333" r="-761702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85915" t="-17333" r="-656338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85915" t="-17333" r="-556338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48052" t="-17333" r="-412987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69841" t="-17333" r="-404762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92857" t="-17333" r="-264286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822222" t="-17333" r="-174074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63551" t="-17333" r="-119626" b="-12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75652" t="-17333" r="-11304" b="-126667"/>
                          </a:stretch>
                        </a:blipFill>
                      </a:tcPr>
                    </a:tc>
                  </a:tr>
                  <a:tr h="49856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5159" t="-107317" r="-482143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87943" t="-107317" r="-761702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85915" t="-107317" r="-656338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85915" t="-107317" r="-556338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48052" t="-107317" r="-412987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69841" t="-107317" r="-404762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92857" t="-107317" r="-264286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822222" t="-107317" r="-174074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63551" t="-107317" r="-119626" b="-158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1175652" t="-107317" r="-11304" b="-1585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4" name="Zástupný symbol pro obsah 2"/>
          <p:cNvSpPr>
            <a:spLocks noGrp="1"/>
          </p:cNvSpPr>
          <p:nvPr/>
        </p:nvSpPr>
        <p:spPr>
          <a:xfrm>
            <a:off x="2647718" y="2646909"/>
            <a:ext cx="328364" cy="403499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0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  <a:latin typeface="+mj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782856" y="313045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2856" y="3130451"/>
                <a:ext cx="453737" cy="561772"/>
              </a:xfrm>
              <a:prstGeom prst="rect">
                <a:avLst/>
              </a:prstGeom>
              <a:blipFill rotWithShape="1">
                <a:blip r:embed="rId7"/>
                <a:stretch>
                  <a:fillRect r="-121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 flipH="1">
            <a:off x="2576512" y="410559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780455" y="518785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−6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0455" y="5187851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794176" y="351401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4176" y="3514012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855356" y="232550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55356" y="2325508"/>
                <a:ext cx="453737" cy="5617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795599" y="556042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−7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599" y="5560422"/>
                <a:ext cx="453737" cy="561772"/>
              </a:xfrm>
              <a:prstGeom prst="rect">
                <a:avLst/>
              </a:prstGeom>
              <a:blipFill rotWithShape="1">
                <a:blip r:embed="rId11"/>
                <a:stretch>
                  <a:fillRect r="-121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063877" y="246825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3877" y="2468252"/>
                <a:ext cx="453737" cy="56177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278932" y="246834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8932" y="2468349"/>
                <a:ext cx="453737" cy="56177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762647" y="3887078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2647" y="3887078"/>
                <a:ext cx="453737" cy="561772"/>
              </a:xfrm>
              <a:prstGeom prst="rect">
                <a:avLst/>
              </a:prstGeom>
              <a:blipFill rotWithShape="1">
                <a:blip r:embed="rId14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4" name="Přímá spojnice 23"/>
          <p:cNvCxnSpPr/>
          <p:nvPr/>
        </p:nvCxnSpPr>
        <p:spPr>
          <a:xfrm flipH="1">
            <a:off x="2052000" y="2856180"/>
            <a:ext cx="2" cy="86393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2576512" y="3708431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2570442" y="333157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588506" y="614314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2576511" y="262322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582212" y="5789340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604173" y="500761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589806" y="5421669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2604173" y="4557732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825195" y="477475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−5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5195" y="4774753"/>
                <a:ext cx="453737" cy="561772"/>
              </a:xfrm>
              <a:prstGeom prst="rect">
                <a:avLst/>
              </a:prstGeom>
              <a:blipFill rotWithShape="1">
                <a:blip r:embed="rId15"/>
                <a:stretch>
                  <a:fillRect r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823895" y="436198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23895" y="4361983"/>
                <a:ext cx="453737" cy="561772"/>
              </a:xfrm>
              <a:prstGeom prst="rect">
                <a:avLst/>
              </a:prstGeom>
              <a:blipFill rotWithShape="1">
                <a:blip r:embed="rId16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 rot="5400000" flipH="1">
            <a:off x="1079441" y="296897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rot="5400000" flipH="1">
            <a:off x="1933200" y="2984431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rot="5400000" flipH="1">
            <a:off x="438552" y="2985857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rot="5400000" flipH="1">
            <a:off x="4141153" y="2978566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5400000" flipH="1">
            <a:off x="4832448" y="2971573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5400000" flipH="1">
            <a:off x="3276000" y="2993774"/>
            <a:ext cx="235389" cy="0"/>
          </a:xfrm>
          <a:prstGeom prst="line">
            <a:avLst/>
          </a:prstGeom>
          <a:ln w="3492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739733" y="2468349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9733" y="2468349"/>
                <a:ext cx="453737" cy="56177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2780452" y="593696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−8</m:t>
                      </m:r>
                    </m:oMath>
                  </m:oMathPara>
                </a14:m>
                <a:endParaRPr lang="cs-CZ" sz="20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0452" y="5936963"/>
                <a:ext cx="453737" cy="561772"/>
              </a:xfrm>
              <a:prstGeom prst="rect">
                <a:avLst/>
              </a:prstGeom>
              <a:blipFill rotWithShape="1">
                <a:blip r:embed="rId18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329379" y="2538114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379" y="2538114"/>
                <a:ext cx="453737" cy="561772"/>
              </a:xfrm>
              <a:prstGeom prst="rect">
                <a:avLst/>
              </a:prstGeom>
              <a:blipFill rotWithShape="1">
                <a:blip r:embed="rId19"/>
                <a:stretch>
                  <a:fillRect r="-13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1087158" y="252749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7158" y="2527496"/>
                <a:ext cx="453737" cy="561772"/>
              </a:xfrm>
              <a:prstGeom prst="rect">
                <a:avLst/>
              </a:prstGeom>
              <a:blipFill rotWithShape="1">
                <a:blip r:embed="rId20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786125" y="252489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sz="20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6125" y="2524897"/>
                <a:ext cx="453737" cy="561772"/>
              </a:xfrm>
              <a:prstGeom prst="rect">
                <a:avLst/>
              </a:prstGeom>
              <a:blipFill rotWithShape="1">
                <a:blip r:embed="rId21"/>
                <a:stretch>
                  <a:fillRect r="-121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>
            <a:off x="4252693" y="3030024"/>
            <a:ext cx="0" cy="3132321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376560" y="2968502"/>
            <a:ext cx="0" cy="215892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197135" y="3005860"/>
            <a:ext cx="1" cy="3101627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197136" y="6151818"/>
            <a:ext cx="3020727" cy="2234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052000" y="3727637"/>
            <a:ext cx="1307863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2362235" y="3184394"/>
            <a:ext cx="676534" cy="0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384002" y="2978566"/>
            <a:ext cx="9693" cy="729865"/>
          </a:xfrm>
          <a:prstGeom prst="line">
            <a:avLst/>
          </a:prstGeom>
          <a:ln w="254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Volný tvar 52"/>
          <p:cNvSpPr/>
          <p:nvPr/>
        </p:nvSpPr>
        <p:spPr>
          <a:xfrm rot="10800000">
            <a:off x="1115872" y="3000812"/>
            <a:ext cx="3234267" cy="3455587"/>
          </a:xfrm>
          <a:custGeom>
            <a:avLst/>
            <a:gdLst>
              <a:gd name="connsiteX0" fmla="*/ 0 w 3234267"/>
              <a:gd name="connsiteY0" fmla="*/ 0 h 2658647"/>
              <a:gd name="connsiteX1" fmla="*/ 1608667 w 3234267"/>
              <a:gd name="connsiteY1" fmla="*/ 2658533 h 2658647"/>
              <a:gd name="connsiteX2" fmla="*/ 3234267 w 3234267"/>
              <a:gd name="connsiteY2" fmla="*/ 84667 h 2658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234267" h="2658647">
                <a:moveTo>
                  <a:pt x="0" y="0"/>
                </a:moveTo>
                <a:cubicBezTo>
                  <a:pt x="534811" y="1322211"/>
                  <a:pt x="1069623" y="2644422"/>
                  <a:pt x="1608667" y="2658533"/>
                </a:cubicBezTo>
                <a:cubicBezTo>
                  <a:pt x="2147711" y="2672644"/>
                  <a:pt x="2690989" y="1378655"/>
                  <a:pt x="3234267" y="84667"/>
                </a:cubicBezTo>
              </a:path>
            </a:pathLst>
          </a:cu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4350139" y="5901071"/>
                <a:ext cx="1483383" cy="4841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=−2</m:t>
                      </m:r>
                      <m:sSup>
                        <m:sSup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0139" y="5901071"/>
                <a:ext cx="1483383" cy="484149"/>
              </a:xfrm>
              <a:prstGeom prst="rect">
                <a:avLst/>
              </a:prstGeom>
              <a:blipFill rotWithShape="1">
                <a:blip r:embed="rId22"/>
                <a:stretch>
                  <a:fillRect l="-1235" b="-75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Zaoblený obdélník 54"/>
          <p:cNvSpPr/>
          <p:nvPr/>
        </p:nvSpPr>
        <p:spPr>
          <a:xfrm>
            <a:off x="6009770" y="4802099"/>
            <a:ext cx="2858109" cy="1749388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6169542" y="5151797"/>
                <a:ext cx="2698337" cy="46525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𝑅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9542" y="5151797"/>
                <a:ext cx="2698337" cy="465252"/>
              </a:xfrm>
              <a:prstGeom prst="rect">
                <a:avLst/>
              </a:prstGeom>
              <a:blipFill rotWithShape="1">
                <a:blip r:embed="rId23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6159794" y="5651407"/>
                <a:ext cx="2565307" cy="46525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𝐻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8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28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≤0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9794" y="5651407"/>
                <a:ext cx="2565307" cy="465252"/>
              </a:xfrm>
              <a:prstGeom prst="rect">
                <a:avLst/>
              </a:prstGeom>
              <a:blipFill rotWithShape="1">
                <a:blip r:embed="rId24"/>
                <a:stretch>
                  <a:fillRect b="-26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KFRZHZFF\MC900440420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738" y="2491878"/>
            <a:ext cx="1863725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627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33" grpId="0"/>
      <p:bldP spid="34" grpId="0"/>
      <p:bldP spid="41" grpId="0"/>
      <p:bldP spid="42" grpId="0"/>
      <p:bldP spid="43" grpId="0"/>
      <p:bldP spid="44" grpId="0"/>
      <p:bldP spid="45" grpId="0"/>
      <p:bldP spid="53" grpId="0" animBg="1"/>
      <p:bldP spid="54" grpId="0"/>
      <p:bldP spid="56" grpId="0"/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071" y="1700807"/>
            <a:ext cx="8973158" cy="514880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080333" y="3154725"/>
            <a:ext cx="5760640" cy="356750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41200" y="1772817"/>
            <a:ext cx="8579272" cy="136815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41200" y="3140969"/>
            <a:ext cx="2818632" cy="356750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8383" y="69844"/>
            <a:ext cx="8973158" cy="1630963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97155" y="99605"/>
                <a:ext cx="8714385" cy="119058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Určete rovnici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tak, aby procházela bodem   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3;</m:t>
                        </m:r>
                        <m:f>
                          <m:f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155" y="99605"/>
                <a:ext cx="8714385" cy="1190581"/>
              </a:xfrm>
              <a:prstGeom prst="rect">
                <a:avLst/>
              </a:prstGeom>
              <a:blipFill rotWithShape="1">
                <a:blip r:embed="rId2"/>
                <a:stretch>
                  <a:fillRect l="-1470" t="-5102" r="-1400" b="-15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286737" y="1438698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28385" y="1891539"/>
                <a:ext cx="8302795" cy="139996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Do rovnice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dosadíme souřadnice bodu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;</m:t>
                        </m:r>
                        <m:f>
                          <m:f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a to za x souřadnici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a za y souřadnici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:</a:t>
                </a: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385" y="1891539"/>
                <a:ext cx="8302795" cy="1399960"/>
              </a:xfrm>
              <a:prstGeom prst="rect">
                <a:avLst/>
              </a:prstGeom>
              <a:blipFill rotWithShape="1">
                <a:blip r:embed="rId3"/>
                <a:stretch>
                  <a:fillRect l="-1542" t="-4348" r="-14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701688" y="3273741"/>
                <a:ext cx="1948364" cy="96433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·3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688" y="3273741"/>
                <a:ext cx="1948364" cy="96433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159755" y="4325048"/>
                <a:ext cx="1217549" cy="61343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/ :9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9755" y="4325048"/>
                <a:ext cx="1217549" cy="6134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01688" y="5049041"/>
                <a:ext cx="2738415" cy="88954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27</m:t>
                          </m:r>
                        </m:den>
                      </m:f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688" y="5049041"/>
                <a:ext cx="2738415" cy="88954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701688" y="5838471"/>
                <a:ext cx="1217549" cy="5760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𝟐𝟕</m:t>
                          </m:r>
                        </m:den>
                      </m:f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688" y="5838471"/>
                <a:ext cx="1217549" cy="576064"/>
              </a:xfrm>
              <a:prstGeom prst="rect">
                <a:avLst/>
              </a:prstGeom>
              <a:blipFill rotWithShape="1">
                <a:blip r:embed="rId7"/>
                <a:stretch>
                  <a:fillRect b="-27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3779912" y="3441447"/>
            <a:ext cx="4151397" cy="66779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Hledaná rovnice má tvar: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86543" y="4224482"/>
                <a:ext cx="1948364" cy="96433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·9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543" y="4224482"/>
                <a:ext cx="1948364" cy="96433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4398666" y="4138842"/>
            <a:ext cx="2245149" cy="1571761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649608" y="4348659"/>
                <a:ext cx="2039733" cy="57606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𝟐𝟕</m:t>
                          </m:r>
                        </m:den>
                      </m:f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8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9608" y="4348659"/>
                <a:ext cx="2039733" cy="576064"/>
              </a:xfrm>
              <a:prstGeom prst="rect">
                <a:avLst/>
              </a:prstGeom>
              <a:blipFill rotWithShape="1">
                <a:blip r:embed="rId10"/>
                <a:stretch>
                  <a:fillRect b="-46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AX2KZEMX\MC900440450[5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173" y="4224482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72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/>
      <p:bldP spid="12" grpId="0"/>
      <p:bldP spid="13" grpId="0"/>
      <p:bldP spid="14" grpId="0"/>
      <p:bldP spid="17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399440"/>
            <a:ext cx="9144000" cy="139331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</m:t>
                    </m:r>
                    <m:sSup>
                      <m:sSup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1459622"/>
                <a:ext cx="8797944" cy="1333131"/>
              </a:xfrm>
              <a:prstGeom prst="rect">
                <a:avLst/>
              </a:prstGeom>
              <a:blipFill rotWithShape="1">
                <a:blip r:embed="rId2"/>
                <a:stretch>
                  <a:fillRect l="-1455" t="-9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0" y="2792753"/>
            <a:ext cx="9144000" cy="178837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37889" y="2996952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Sestrojte graf funkce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=−3</m:t>
                    </m:r>
                    <m:sSup>
                      <m:sSup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kde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2996952"/>
                <a:ext cx="8797944" cy="1157490"/>
              </a:xfrm>
              <a:prstGeom prst="rect">
                <a:avLst/>
              </a:prstGeom>
              <a:blipFill rotWithShape="1">
                <a:blip r:embed="rId4"/>
                <a:stretch>
                  <a:fillRect l="-1455" t="-1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 8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18852" y="4581128"/>
            <a:ext cx="9144000" cy="18002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Určete rovnici funkce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tak, aby procházela bodem   A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;</m:t>
                        </m:r>
                        <m:f>
                          <m:f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4767198"/>
                <a:ext cx="8797944" cy="1157490"/>
              </a:xfrm>
              <a:prstGeom prst="rect">
                <a:avLst/>
              </a:prstGeom>
              <a:blipFill rotWithShape="1">
                <a:blip r:embed="rId5"/>
                <a:stretch>
                  <a:fillRect l="-1455" t="-5263" r="-1386" b="-47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307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19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37020"/>
            <a:ext cx="9036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1559</TotalTime>
  <Words>646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247</cp:revision>
  <dcterms:created xsi:type="dcterms:W3CDTF">2012-04-23T18:25:05Z</dcterms:created>
  <dcterms:modified xsi:type="dcterms:W3CDTF">2013-10-03T15:38:26Z</dcterms:modified>
</cp:coreProperties>
</file>