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75" r:id="rId2"/>
    <p:sldId id="269" r:id="rId3"/>
    <p:sldId id="305" r:id="rId4"/>
    <p:sldId id="326" r:id="rId5"/>
    <p:sldId id="327" r:id="rId6"/>
    <p:sldId id="328" r:id="rId7"/>
    <p:sldId id="329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40" y="-10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86F176-4BD9-4DAD-8BC5-5A5A5C9EA157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CE7E3B-81EB-4468-983C-AE29D8E370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2766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3.10.2013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6.png"/><Relationship Id="rId16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png"/><Relationship Id="rId2" Type="http://schemas.openxmlformats.org/officeDocument/2006/relationships/image" Target="../media/image20.png"/><Relationship Id="rId16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Relationship Id="rId14" Type="http://schemas.openxmlformats.org/officeDocument/2006/relationships/image" Target="../media/image3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png"/><Relationship Id="rId13" Type="http://schemas.openxmlformats.org/officeDocument/2006/relationships/image" Target="../media/image45.png"/><Relationship Id="rId3" Type="http://schemas.openxmlformats.org/officeDocument/2006/relationships/image" Target="../media/image6.JPG"/><Relationship Id="rId7" Type="http://schemas.openxmlformats.org/officeDocument/2006/relationships/image" Target="../media/image39.png"/><Relationship Id="rId12" Type="http://schemas.openxmlformats.org/officeDocument/2006/relationships/image" Target="../media/image44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11" Type="http://schemas.openxmlformats.org/officeDocument/2006/relationships/image" Target="../media/image43.png"/><Relationship Id="rId5" Type="http://schemas.openxmlformats.org/officeDocument/2006/relationships/image" Target="../media/image37.png"/><Relationship Id="rId10" Type="http://schemas.openxmlformats.org/officeDocument/2006/relationships/image" Target="../media/image42.png"/><Relationship Id="rId4" Type="http://schemas.openxmlformats.org/officeDocument/2006/relationships/image" Target="../media/image36.png"/><Relationship Id="rId9" Type="http://schemas.openxmlformats.org/officeDocument/2006/relationships/image" Target="../media/image41.png"/><Relationship Id="rId14" Type="http://schemas.openxmlformats.org/officeDocument/2006/relationships/image" Target="../media/image4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3148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61035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VY_32_INOVACE_08_08_M9_Hanak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65377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258115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Funkce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Škola hrou</a:t>
            </a: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81894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Kvadratická rovnice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0041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278859" y="103140"/>
            <a:ext cx="8541613" cy="649123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8859" y="980728"/>
            <a:ext cx="8541613" cy="5616624"/>
          </a:xfrm>
          <a:prstGeom prst="roundRect">
            <a:avLst>
              <a:gd name="adj" fmla="val 6887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491880" y="-99392"/>
            <a:ext cx="2576586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1198456"/>
            <a:ext cx="7992888" cy="51828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Tato hodina je zaměřena na řešení kvadratické rovnice. Řešit budeme pouze v oboru reálných čísel. Jedná se o rozšiřující učivo určené hlavně pro žáky, kteří se hlásí na střední školy. Na řešených příkladech jsou ukázány různé případy kvadratické funkce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.</a:t>
            </a:r>
          </a:p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</a:p>
          <a:p>
            <a:pPr marL="0" indent="0" algn="just">
              <a:buNone/>
            </a:pPr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741368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3978" y="174946"/>
            <a:ext cx="8496943" cy="3195737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539551" y="332656"/>
                <a:ext cx="7723023" cy="1047837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Kvadratická rovnice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 rovnice ve tvaru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𝒂</m:t>
                    </m:r>
                    <m:sSup>
                      <m:sSupPr>
                        <m:ctrlP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</m:e>
                      <m:sup>
                        <m:r>
                          <a:rPr lang="cs-CZ" sz="28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𝒃𝒙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𝒄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𝟎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,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𝑏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,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∈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𝑅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𝑎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≠0).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1" y="332656"/>
                <a:ext cx="7723023" cy="1047837"/>
              </a:xfrm>
              <a:prstGeom prst="rect">
                <a:avLst/>
              </a:prstGeom>
              <a:blipFill rotWithShape="1">
                <a:blip r:embed="rId2"/>
                <a:stretch>
                  <a:fillRect l="-1659" t="-5848" r="-16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oblený obdélník 24"/>
          <p:cNvSpPr/>
          <p:nvPr/>
        </p:nvSpPr>
        <p:spPr>
          <a:xfrm>
            <a:off x="516270" y="1380492"/>
            <a:ext cx="7952358" cy="1688467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572182" y="1512429"/>
                <a:ext cx="6164363" cy="1323143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sSup>
                      <m:sSupPr>
                        <m:ctrlPr>
                          <a:rPr lang="cs-CZ" sz="280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je kvadratický člen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𝑏𝑥</m:t>
                    </m:r>
                    <m:r>
                      <a:rPr lang="cs-CZ" sz="28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lineární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člen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  <m:r>
                      <a:rPr lang="cs-CZ" sz="28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 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absolutní člen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182" y="1512429"/>
                <a:ext cx="6164363" cy="1323143"/>
              </a:xfrm>
              <a:prstGeom prst="rect">
                <a:avLst/>
              </a:prstGeom>
              <a:blipFill rotWithShape="1">
                <a:blip r:embed="rId3"/>
                <a:stretch>
                  <a:fillRect t="-4608" b="-28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269142" y="3370684"/>
            <a:ext cx="8496943" cy="3154660"/>
          </a:xfrm>
          <a:prstGeom prst="roundRect">
            <a:avLst>
              <a:gd name="adj" fmla="val 2932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516270" y="3573016"/>
            <a:ext cx="7810587" cy="597148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 rovnice provedeme podle vzorce:</a:t>
            </a: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539551" y="5633597"/>
            <a:ext cx="7810587" cy="597148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Výraz pod odmocninou se nazývá diskriminant.</a:t>
            </a:r>
          </a:p>
        </p:txBody>
      </p:sp>
      <p:sp>
        <p:nvSpPr>
          <p:cNvPr id="12" name="Zaoblený obdélník 11"/>
          <p:cNvSpPr/>
          <p:nvPr/>
        </p:nvSpPr>
        <p:spPr>
          <a:xfrm>
            <a:off x="1331640" y="4103780"/>
            <a:ext cx="5976664" cy="1313793"/>
          </a:xfrm>
          <a:prstGeom prst="roundRect">
            <a:avLst>
              <a:gd name="adj" fmla="val 1470"/>
            </a:avLst>
          </a:prstGeom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835694" y="4170164"/>
                <a:ext cx="4337343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𝑏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𝑏</m:t>
                                  </m:r>
                                </m:e>
                                <m:sup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−4·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·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𝑐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2·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𝑎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4" y="4170164"/>
                <a:ext cx="4337343" cy="124740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XRP5YH2\MC900440428[3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941" y="1214759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8415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4" grpId="0"/>
      <p:bldP spid="26" grpId="0"/>
      <p:bldP spid="10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2071" y="764706"/>
            <a:ext cx="8973158" cy="603894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2" name="Zaoblený obdélník 31"/>
          <p:cNvSpPr/>
          <p:nvPr/>
        </p:nvSpPr>
        <p:spPr>
          <a:xfrm>
            <a:off x="146801" y="3042177"/>
            <a:ext cx="8745677" cy="267805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23272" y="1318611"/>
            <a:ext cx="8769207" cy="165349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8383" y="0"/>
            <a:ext cx="8996846" cy="764705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2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307290" y="124995"/>
                <a:ext cx="6507093" cy="66509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Řešte rovnici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+3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−2=0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290" y="124995"/>
                <a:ext cx="6507093" cy="665099"/>
              </a:xfrm>
              <a:prstGeom prst="rect">
                <a:avLst/>
              </a:prstGeom>
              <a:blipFill rotWithShape="1">
                <a:blip r:embed="rId2"/>
                <a:stretch>
                  <a:fillRect l="-1873" t="-9174" b="-3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2"/>
          <p:cNvSpPr>
            <a:spLocks noGrp="1"/>
          </p:cNvSpPr>
          <p:nvPr/>
        </p:nvSpPr>
        <p:spPr>
          <a:xfrm>
            <a:off x="157078" y="860043"/>
            <a:ext cx="1368152" cy="45284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012360" y="797998"/>
                <a:ext cx="5136740" cy="54402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=2,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=3, 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=−2 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2360" y="797998"/>
                <a:ext cx="5136740" cy="5440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05659" y="1521653"/>
                <a:ext cx="4833842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−3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e>
                                <m:sup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−4·2·(−2)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2·2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5659" y="1521653"/>
                <a:ext cx="4833842" cy="124740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4928819" y="1541058"/>
                <a:ext cx="3168352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−3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9+16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8819" y="1541058"/>
                <a:ext cx="3168352" cy="124740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235949" y="3740989"/>
                <a:ext cx="2104470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−3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25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949" y="3740989"/>
                <a:ext cx="2104470" cy="124740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2250057" y="3837478"/>
                <a:ext cx="2104470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−3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±5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0057" y="3837478"/>
                <a:ext cx="2104470" cy="124740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5395756" y="3133793"/>
                <a:ext cx="1224136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−3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+5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756" y="3133793"/>
                <a:ext cx="1224136" cy="124740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5312896" y="4563809"/>
                <a:ext cx="1224136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−3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−5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2896" y="4563809"/>
                <a:ext cx="1224136" cy="124740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Zástupný symbol pro obsah 2"/>
              <p:cNvSpPr>
                <a:spLocks noGrp="1"/>
              </p:cNvSpPr>
              <p:nvPr/>
            </p:nvSpPr>
            <p:spPr>
              <a:xfrm>
                <a:off x="6619892" y="3137996"/>
                <a:ext cx="1224136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9892" y="3137996"/>
                <a:ext cx="1224136" cy="124740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6537032" y="4566934"/>
                <a:ext cx="1224136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−8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7032" y="4566934"/>
                <a:ext cx="1224136" cy="124740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Zástupný symbol pro obsah 2"/>
              <p:cNvSpPr>
                <a:spLocks noGrp="1"/>
              </p:cNvSpPr>
              <p:nvPr/>
            </p:nvSpPr>
            <p:spPr>
              <a:xfrm>
                <a:off x="7308304" y="3137996"/>
                <a:ext cx="1224136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8304" y="3137996"/>
                <a:ext cx="1224136" cy="124740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Zástupný symbol pro obsah 2"/>
              <p:cNvSpPr>
                <a:spLocks noGrp="1"/>
              </p:cNvSpPr>
              <p:nvPr/>
            </p:nvSpPr>
            <p:spPr>
              <a:xfrm>
                <a:off x="7464179" y="4788219"/>
                <a:ext cx="1224136" cy="70624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=−2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64179" y="4788219"/>
                <a:ext cx="1224136" cy="70624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4" name="Přímá spojnice 33"/>
          <p:cNvCxnSpPr/>
          <p:nvPr/>
        </p:nvCxnSpPr>
        <p:spPr>
          <a:xfrm flipV="1">
            <a:off x="4392084" y="3737346"/>
            <a:ext cx="920812" cy="623704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4392084" y="4385405"/>
            <a:ext cx="920812" cy="739986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Zaoblený obdélník 32"/>
          <p:cNvSpPr/>
          <p:nvPr/>
        </p:nvSpPr>
        <p:spPr>
          <a:xfrm>
            <a:off x="157079" y="5650910"/>
            <a:ext cx="4041732" cy="1214408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2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1063107" y="5826181"/>
                <a:ext cx="1479519" cy="70624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3107" y="5826181"/>
                <a:ext cx="1479519" cy="706249"/>
              </a:xfrm>
              <a:prstGeom prst="rect">
                <a:avLst/>
              </a:prstGeom>
              <a:blipFill rotWithShape="1">
                <a:blip r:embed="rId14"/>
                <a:stretch>
                  <a:fillRect b="-198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2550509" y="6021288"/>
                <a:ext cx="2016224" cy="70624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=−2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0509" y="6021288"/>
                <a:ext cx="2016224" cy="706249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KFRZHZFF\MC90043248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7704" y="5494468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5961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0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9" grpId="0"/>
      <p:bldP spid="4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035229" cy="685800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2071" y="764706"/>
            <a:ext cx="8973158" cy="6038942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46801" y="3042177"/>
            <a:ext cx="8745677" cy="2678050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123272" y="1318611"/>
            <a:ext cx="8888269" cy="1653494"/>
          </a:xfrm>
          <a:prstGeom prst="roundRect">
            <a:avLst>
              <a:gd name="adj" fmla="val 1470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3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96000">
                <a:srgbClr val="FFFF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8383" y="0"/>
            <a:ext cx="8973158" cy="764705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2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307290" y="124995"/>
                <a:ext cx="6507093" cy="66509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Řešte rovnici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−7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+12=0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290" y="124995"/>
                <a:ext cx="6507093" cy="665099"/>
              </a:xfrm>
              <a:prstGeom prst="rect">
                <a:avLst/>
              </a:prstGeom>
              <a:blipFill rotWithShape="1">
                <a:blip r:embed="rId2"/>
                <a:stretch>
                  <a:fillRect l="-1873" t="-9174" b="-36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ástupný symbol pro obsah 2"/>
          <p:cNvSpPr>
            <a:spLocks noGrp="1"/>
          </p:cNvSpPr>
          <p:nvPr/>
        </p:nvSpPr>
        <p:spPr>
          <a:xfrm>
            <a:off x="157078" y="860043"/>
            <a:ext cx="1368152" cy="452841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2012360" y="797998"/>
                <a:ext cx="5655984" cy="544028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1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</m:t>
                      </m:r>
                      <m:r>
                        <a:rPr lang="cs-CZ" sz="28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=−7,  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=+12 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2360" y="797998"/>
                <a:ext cx="5655984" cy="54402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406494" y="1532005"/>
                <a:ext cx="6130538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1,2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−(−7)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(−7)</m:t>
                                  </m:r>
                                </m:e>
                                <m:sup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−4·1·12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2·1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6494" y="1532005"/>
                <a:ext cx="6130538" cy="124740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5843189" y="1532005"/>
                <a:ext cx="3168352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49−48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43189" y="1532005"/>
                <a:ext cx="3168352" cy="124740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472995" y="3740989"/>
                <a:ext cx="2104470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  <a:ea typeface="Cambria Math"/>
                                </a:rPr>
                                <m:t>1</m:t>
                              </m:r>
                            </m:e>
                          </m:rad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2995" y="3740989"/>
                <a:ext cx="2104470" cy="124740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2012360" y="3837478"/>
                <a:ext cx="2104470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±1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2360" y="3837478"/>
                <a:ext cx="2104470" cy="124740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5395756" y="3190394"/>
                <a:ext cx="1224136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+1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756" y="3190394"/>
                <a:ext cx="1224136" cy="124740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5312896" y="4563809"/>
                <a:ext cx="1224136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  <a:ea typeface="Cambria Math"/>
                            </a:rPr>
                            <m:t>−1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12896" y="4563809"/>
                <a:ext cx="1224136" cy="124740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6444208" y="3160472"/>
                <a:ext cx="1224136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3160472"/>
                <a:ext cx="1224136" cy="124740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6444208" y="4501686"/>
                <a:ext cx="1224136" cy="124740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44208" y="4501686"/>
                <a:ext cx="1224136" cy="124740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7149100" y="3391517"/>
                <a:ext cx="1224136" cy="901580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9100" y="3391517"/>
                <a:ext cx="1224136" cy="90158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7308304" y="4709243"/>
                <a:ext cx="1224136" cy="70624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08304" y="4709243"/>
                <a:ext cx="1224136" cy="706249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0" name="Přímá spojnice 19"/>
          <p:cNvCxnSpPr/>
          <p:nvPr/>
        </p:nvCxnSpPr>
        <p:spPr>
          <a:xfrm flipV="1">
            <a:off x="3923928" y="3737346"/>
            <a:ext cx="1388968" cy="555750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3923928" y="4293096"/>
            <a:ext cx="1388968" cy="832295"/>
          </a:xfrm>
          <a:prstGeom prst="line">
            <a:avLst/>
          </a:prstGeom>
          <a:ln w="317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Zaoblený obdélník 23"/>
          <p:cNvSpPr/>
          <p:nvPr/>
        </p:nvSpPr>
        <p:spPr>
          <a:xfrm>
            <a:off x="123272" y="5560263"/>
            <a:ext cx="4041732" cy="1214408"/>
          </a:xfrm>
          <a:prstGeom prst="roundRect">
            <a:avLst>
              <a:gd name="adj" fmla="val 1647"/>
            </a:avLst>
          </a:prstGeom>
          <a:gradFill>
            <a:gsLst>
              <a:gs pos="0">
                <a:srgbClr val="FFFF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FF00"/>
              </a:gs>
              <a:gs pos="100000">
                <a:srgbClr val="825600"/>
              </a:gs>
              <a:gs pos="96000">
                <a:schemeClr val="accent2">
                  <a:lumMod val="40000"/>
                  <a:lumOff val="60000"/>
                </a:schemeClr>
              </a:gs>
              <a:gs pos="100000">
                <a:srgbClr val="825600"/>
              </a:gs>
              <a:gs pos="2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16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777967" y="5814343"/>
                <a:ext cx="1479519" cy="70624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7967" y="5814343"/>
                <a:ext cx="1479519" cy="706249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257486" y="5815405"/>
                <a:ext cx="2016224" cy="706249"/>
              </a:xfrm>
              <a:prstGeom prst="rect">
                <a:avLst/>
              </a:prstGeom>
              <a:noFill/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</m:t>
                      </m:r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7486" y="5815405"/>
                <a:ext cx="2016224" cy="706249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5" name="Picture 3" descr="C:\Users\spravce\AppData\Local\Microsoft\Windows\Temporary Internet Files\Content.IE5\8H1P3Q3A\MC900438000[2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9892" y="5310212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32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animBg="1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8852" y="52176"/>
            <a:ext cx="9144000" cy="6803048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0" y="139944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60062" y="1519805"/>
                <a:ext cx="9269980" cy="5361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1)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Řešte rovnici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−6=0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062" y="1519805"/>
                <a:ext cx="9269980" cy="536156"/>
              </a:xfrm>
              <a:prstGeom prst="rect">
                <a:avLst/>
              </a:prstGeom>
              <a:blipFill rotWithShape="1">
                <a:blip r:embed="rId2"/>
                <a:stretch>
                  <a:fillRect l="-1315" t="-11364" b="-28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7735163" y="22815"/>
            <a:ext cx="1408837" cy="144716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79840" y="191051"/>
            <a:ext cx="1074845" cy="1074845"/>
          </a:xfrm>
          <a:prstGeom prst="rect">
            <a:avLst/>
          </a:prstGeom>
        </p:spPr>
      </p:pic>
      <p:sp>
        <p:nvSpPr>
          <p:cNvPr id="8" name="Zaoblený obdélník 7"/>
          <p:cNvSpPr/>
          <p:nvPr/>
        </p:nvSpPr>
        <p:spPr>
          <a:xfrm>
            <a:off x="-18852" y="2209600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137889" y="2395670"/>
                <a:ext cx="7934508" cy="56644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2)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Řešte rovnici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5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−3=0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7889" y="2395670"/>
                <a:ext cx="7934508" cy="566441"/>
              </a:xfrm>
              <a:prstGeom prst="rect">
                <a:avLst/>
              </a:prstGeom>
              <a:blipFill rotWithShape="1">
                <a:blip r:embed="rId4"/>
                <a:stretch>
                  <a:fillRect l="-1614" t="-10753" b="-21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222618" y="339269"/>
            <a:ext cx="7429722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01948" y="339269"/>
            <a:ext cx="6773303" cy="7784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0" y="3064496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156741" y="3250566"/>
                <a:ext cx="7934508" cy="56644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3)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Řešte rovnici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−6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+8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=0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3250566"/>
                <a:ext cx="7934508" cy="566441"/>
              </a:xfrm>
              <a:prstGeom prst="rect">
                <a:avLst/>
              </a:prstGeom>
              <a:blipFill rotWithShape="1">
                <a:blip r:embed="rId5"/>
                <a:stretch>
                  <a:fillRect l="-1614" t="-10753" b="-21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Zaoblený obdélník 16"/>
          <p:cNvSpPr/>
          <p:nvPr/>
        </p:nvSpPr>
        <p:spPr>
          <a:xfrm>
            <a:off x="0" y="3948007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156741" y="4134077"/>
                <a:ext cx="7934508" cy="56644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4)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Řešte rovnici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2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−8=0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4134077"/>
                <a:ext cx="7934508" cy="566441"/>
              </a:xfrm>
              <a:prstGeom prst="rect">
                <a:avLst/>
              </a:prstGeom>
              <a:blipFill rotWithShape="1">
                <a:blip r:embed="rId6"/>
                <a:stretch>
                  <a:fillRect l="-1614" t="-10753" b="-21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 18"/>
          <p:cNvSpPr/>
          <p:nvPr/>
        </p:nvSpPr>
        <p:spPr>
          <a:xfrm>
            <a:off x="-66161" y="4821271"/>
            <a:ext cx="9144000" cy="881201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156741" y="5033238"/>
                <a:ext cx="7934508" cy="56644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5)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Řešte rovnici </a:t>
                </a:r>
                <a14:m>
                  <m:oMath xmlns:m="http://schemas.openxmlformats.org/officeDocument/2006/math"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2</m:t>
                    </m:r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7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−4=0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6741" y="5033238"/>
                <a:ext cx="7934508" cy="566441"/>
              </a:xfrm>
              <a:prstGeom prst="rect">
                <a:avLst/>
              </a:prstGeom>
              <a:blipFill rotWithShape="1">
                <a:blip r:embed="rId7"/>
                <a:stretch>
                  <a:fillRect l="-1614" t="-10753" b="-21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Zaoblený obdélník 20"/>
          <p:cNvSpPr/>
          <p:nvPr/>
        </p:nvSpPr>
        <p:spPr>
          <a:xfrm>
            <a:off x="-67972" y="5728369"/>
            <a:ext cx="9144000" cy="77840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176213" y="5914439"/>
                <a:ext cx="7934508" cy="566441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6) 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Řešte rovnici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𝑥</m:t>
                        </m:r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−5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𝑥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+6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=0</m:t>
                    </m:r>
                  </m:oMath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213" y="5914439"/>
                <a:ext cx="7934508" cy="566441"/>
              </a:xfrm>
              <a:prstGeom prst="rect">
                <a:avLst/>
              </a:prstGeom>
              <a:blipFill rotWithShape="1">
                <a:blip r:embed="rId8"/>
                <a:stretch>
                  <a:fillRect l="-1614" t="-10753" b="-21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5864117" y="1469980"/>
                <a:ext cx="3136335" cy="59153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=−3, </m:t>
                      </m:r>
                      <m:sSub>
                        <m:sSub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4117" y="1469980"/>
                <a:ext cx="3136335" cy="591538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5839903" y="2198517"/>
                <a:ext cx="3160549" cy="775922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 </m:t>
                      </m:r>
                      <m:sSub>
                        <m:sSubPr>
                          <m:ctrlP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39903" y="2198517"/>
                <a:ext cx="3160549" cy="77592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5864117" y="3146495"/>
                <a:ext cx="3136335" cy="59153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=4, </m:t>
                      </m:r>
                      <m:sSub>
                        <m:sSub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4117" y="3146495"/>
                <a:ext cx="3136335" cy="591538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5864116" y="4041442"/>
                <a:ext cx="3136335" cy="59153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=−4, </m:t>
                      </m:r>
                      <m:sSub>
                        <m:sSub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4116" y="4041442"/>
                <a:ext cx="3136335" cy="591538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5884855" y="4821271"/>
                <a:ext cx="3136335" cy="77840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, </m:t>
                      </m:r>
                      <m:sSub>
                        <m:sSubPr>
                          <m:ctrlP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−4</m:t>
                      </m:r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4855" y="4821271"/>
                <a:ext cx="3136335" cy="778408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5864117" y="5821804"/>
                <a:ext cx="3136335" cy="591538"/>
              </a:xfrm>
              <a:prstGeom prst="rect">
                <a:avLst/>
              </a:prstGeom>
              <a:solidFill>
                <a:srgbClr val="FFFF00"/>
              </a:solidFill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=3, </m:t>
                      </m:r>
                      <m:sSub>
                        <m:sSub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4117" y="5821804"/>
                <a:ext cx="3136335" cy="591538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55245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0724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196" y="1228110"/>
            <a:ext cx="89936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Použité zdroje: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ransition spd="slow">
    <p:pull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1619</TotalTime>
  <Words>710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258</cp:revision>
  <dcterms:created xsi:type="dcterms:W3CDTF">2012-04-23T18:25:05Z</dcterms:created>
  <dcterms:modified xsi:type="dcterms:W3CDTF">2013-10-03T15:44:38Z</dcterms:modified>
</cp:coreProperties>
</file>