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75" r:id="rId2"/>
    <p:sldId id="269" r:id="rId3"/>
    <p:sldId id="329" r:id="rId4"/>
    <p:sldId id="330" r:id="rId5"/>
    <p:sldId id="332" r:id="rId6"/>
    <p:sldId id="333" r:id="rId7"/>
    <p:sldId id="328" r:id="rId8"/>
    <p:sldId id="33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40" y="-10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6F176-4BD9-4DAD-8BC5-5A5A5C9EA157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E7E3B-81EB-4468-983C-AE29D8E3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6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3.wmf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18" Type="http://schemas.openxmlformats.org/officeDocument/2006/relationships/image" Target="../media/image31.png"/><Relationship Id="rId3" Type="http://schemas.openxmlformats.org/officeDocument/2006/relationships/image" Target="../media/image16.png"/><Relationship Id="rId21" Type="http://schemas.openxmlformats.org/officeDocument/2006/relationships/image" Target="../media/image34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17" Type="http://schemas.openxmlformats.org/officeDocument/2006/relationships/image" Target="../media/image30.png"/><Relationship Id="rId2" Type="http://schemas.openxmlformats.org/officeDocument/2006/relationships/image" Target="../media/image150.png"/><Relationship Id="rId16" Type="http://schemas.openxmlformats.org/officeDocument/2006/relationships/image" Target="../media/image29.png"/><Relationship Id="rId20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png"/><Relationship Id="rId19" Type="http://schemas.openxmlformats.org/officeDocument/2006/relationships/image" Target="../media/image32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Relationship Id="rId22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0.png"/><Relationship Id="rId13" Type="http://schemas.openxmlformats.org/officeDocument/2006/relationships/image" Target="../media/image39.png"/><Relationship Id="rId18" Type="http://schemas.openxmlformats.org/officeDocument/2006/relationships/image" Target="../media/image44.png"/><Relationship Id="rId3" Type="http://schemas.openxmlformats.org/officeDocument/2006/relationships/image" Target="../media/image16.png"/><Relationship Id="rId7" Type="http://schemas.openxmlformats.org/officeDocument/2006/relationships/image" Target="../media/image330.png"/><Relationship Id="rId12" Type="http://schemas.openxmlformats.org/officeDocument/2006/relationships/image" Target="../media/image38.png"/><Relationship Id="rId17" Type="http://schemas.openxmlformats.org/officeDocument/2006/relationships/image" Target="../media/image43.png"/><Relationship Id="rId2" Type="http://schemas.openxmlformats.org/officeDocument/2006/relationships/image" Target="../media/image320.png"/><Relationship Id="rId16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37.png"/><Relationship Id="rId5" Type="http://schemas.openxmlformats.org/officeDocument/2006/relationships/image" Target="../media/image18.pn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19" Type="http://schemas.openxmlformats.org/officeDocument/2006/relationships/image" Target="../media/image5.wmf"/><Relationship Id="rId4" Type="http://schemas.openxmlformats.org/officeDocument/2006/relationships/image" Target="../media/image17.png"/><Relationship Id="rId9" Type="http://schemas.openxmlformats.org/officeDocument/2006/relationships/image" Target="../media/image35.png"/><Relationship Id="rId14" Type="http://schemas.openxmlformats.org/officeDocument/2006/relationships/image" Target="../media/image4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13" Type="http://schemas.openxmlformats.org/officeDocument/2006/relationships/image" Target="../media/image54.png"/><Relationship Id="rId18" Type="http://schemas.openxmlformats.org/officeDocument/2006/relationships/image" Target="../media/image59.png"/><Relationship Id="rId3" Type="http://schemas.openxmlformats.org/officeDocument/2006/relationships/image" Target="../media/image440.png"/><Relationship Id="rId7" Type="http://schemas.openxmlformats.org/officeDocument/2006/relationships/image" Target="../media/image48.png"/><Relationship Id="rId12" Type="http://schemas.openxmlformats.org/officeDocument/2006/relationships/image" Target="../media/image53.png"/><Relationship Id="rId17" Type="http://schemas.openxmlformats.org/officeDocument/2006/relationships/image" Target="../media/image58.png"/><Relationship Id="rId2" Type="http://schemas.openxmlformats.org/officeDocument/2006/relationships/image" Target="../media/image4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5" Type="http://schemas.openxmlformats.org/officeDocument/2006/relationships/image" Target="../media/image56.png"/><Relationship Id="rId10" Type="http://schemas.openxmlformats.org/officeDocument/2006/relationships/image" Target="../media/image51.png"/><Relationship Id="rId19" Type="http://schemas.openxmlformats.org/officeDocument/2006/relationships/image" Target="../media/image6.wmf"/><Relationship Id="rId4" Type="http://schemas.openxmlformats.org/officeDocument/2006/relationships/image" Target="../media/image45.png"/><Relationship Id="rId9" Type="http://schemas.openxmlformats.org/officeDocument/2006/relationships/image" Target="../media/image50.png"/><Relationship Id="rId14" Type="http://schemas.openxmlformats.org/officeDocument/2006/relationships/image" Target="../media/image5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image" Target="../media/image7.JPG"/><Relationship Id="rId7" Type="http://schemas.openxmlformats.org/officeDocument/2006/relationships/image" Target="../media/image65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VY_32_INOVACE_08_09_M9_Hanak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48798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Goniometrické funkce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Škola hrou</a:t>
            </a: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25795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Sinus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56409" y="233133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67249" y="1412776"/>
            <a:ext cx="8209207" cy="525658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059832" y="179149"/>
            <a:ext cx="746760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707592" y="1628800"/>
            <a:ext cx="7694240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Tato hodina je zaměřena na goniometrickou funkci sinus. Na příkladech je ukázáno, jak budeme funkci sinus aplikovat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pravoúhlý trojúhelník. Na závěr  jsou zde příklady na samostatné procvičení, ke kterým je uvedeno správné řešení.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74136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0132" y="83441"/>
            <a:ext cx="8784976" cy="1309838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07504" y="4149080"/>
            <a:ext cx="8739608" cy="244827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98128" y="1393279"/>
            <a:ext cx="8748984" cy="2685131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314331" y="314040"/>
                <a:ext cx="8407313" cy="102672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Poměr délky protilehlé odvěsny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 úhlu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délky přepony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 nazývá sinus úhlu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Píšeme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𝒔𝒊𝒏</m:t>
                    </m:r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4331" y="314040"/>
                <a:ext cx="8407313" cy="1026728"/>
              </a:xfrm>
              <a:prstGeom prst="rect">
                <a:avLst/>
              </a:prstGeom>
              <a:blipFill rotWithShape="1">
                <a:blip r:embed="rId2"/>
                <a:stretch>
                  <a:fillRect l="-1523" t="-5952" r="-1450" b="-89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18027" y="1512764"/>
                <a:ext cx="8407313" cy="144015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Označíme-li v pravoúhlém trojúhelníku ABC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 pravým úhlem při vrcholu C délku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protilehlé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odvěsny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písmenem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𝒂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dirty="0" err="1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a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délku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přepony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písmenem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𝒄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pak platí: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027" y="1512764"/>
                <a:ext cx="8407313" cy="1440158"/>
              </a:xfrm>
              <a:prstGeom prst="rect">
                <a:avLst/>
              </a:prstGeom>
              <a:blipFill rotWithShape="1">
                <a:blip r:embed="rId3"/>
                <a:stretch>
                  <a:fillRect l="-1450" t="-4237" r="-1523" b="-368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2590543" y="2844613"/>
                <a:ext cx="5256584" cy="1052142"/>
              </a:xfrm>
              <a:prstGeom prst="rect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800" b="0" i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func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𝑝𝑟𝑜𝑡𝑖𝑙𝑒h𝑙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á 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𝑜𝑑𝑣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ě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𝑠𝑛𝑎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𝑝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ř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𝑒𝑝𝑜𝑛𝑎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0543" y="2844613"/>
                <a:ext cx="5256584" cy="105214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59477" y="6009888"/>
                <a:ext cx="53572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𝐀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477" y="6009888"/>
                <a:ext cx="535723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300151" y="4186055"/>
                <a:ext cx="52289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chemeClr val="bg1"/>
                          </a:solidFill>
                          <a:latin typeface="Cambria Math"/>
                        </a:rPr>
                        <m:t>𝐁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0151" y="4186055"/>
                <a:ext cx="522899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300151" y="5959784"/>
                <a:ext cx="50366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chemeClr val="bg1"/>
                          </a:solidFill>
                          <a:latin typeface="Cambria Math"/>
                        </a:rPr>
                        <m:t>𝐂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0151" y="5959784"/>
                <a:ext cx="503664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8" name="Skupina 27"/>
          <p:cNvGrpSpPr/>
          <p:nvPr/>
        </p:nvGrpSpPr>
        <p:grpSpPr>
          <a:xfrm>
            <a:off x="-605119" y="3716268"/>
            <a:ext cx="6550733" cy="4044381"/>
            <a:chOff x="-69396" y="3750188"/>
            <a:chExt cx="6550733" cy="4044381"/>
          </a:xfrm>
        </p:grpSpPr>
        <p:sp>
          <p:nvSpPr>
            <p:cNvPr id="24" name="Pravoúhlý trojúhelník 23"/>
            <p:cNvSpPr/>
            <p:nvPr/>
          </p:nvSpPr>
          <p:spPr>
            <a:xfrm rot="16200000">
              <a:off x="2667523" y="3158970"/>
              <a:ext cx="1908212" cy="4428492"/>
            </a:xfrm>
            <a:prstGeom prst="rtTriangl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louk 20"/>
            <p:cNvSpPr/>
            <p:nvPr/>
          </p:nvSpPr>
          <p:spPr>
            <a:xfrm>
              <a:off x="-69396" y="4860074"/>
              <a:ext cx="3000638" cy="2934495"/>
            </a:xfrm>
            <a:prstGeom prst="arc">
              <a:avLst>
                <a:gd name="adj1" fmla="val 20210689"/>
                <a:gd name="adj2" fmla="val 21572303"/>
              </a:avLst>
            </a:prstGeom>
            <a:solidFill>
              <a:srgbClr val="FFFF00"/>
            </a:solidFill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22" name="Oblouk 21"/>
            <p:cNvSpPr/>
            <p:nvPr/>
          </p:nvSpPr>
          <p:spPr>
            <a:xfrm rot="16200000">
              <a:off x="5182909" y="5750624"/>
              <a:ext cx="1225248" cy="1153395"/>
            </a:xfrm>
            <a:prstGeom prst="arc">
              <a:avLst>
                <a:gd name="adj1" fmla="val 16172709"/>
                <a:gd name="adj2" fmla="val 128969"/>
              </a:avLst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23" name="Oblouk 22"/>
            <p:cNvSpPr/>
            <p:nvPr/>
          </p:nvSpPr>
          <p:spPr>
            <a:xfrm rot="5400000">
              <a:off x="5104476" y="3836123"/>
              <a:ext cx="1462795" cy="1290926"/>
            </a:xfrm>
            <a:prstGeom prst="arc">
              <a:avLst>
                <a:gd name="adj1" fmla="val 19138"/>
                <a:gd name="adj2" fmla="val 4228885"/>
              </a:avLst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bg1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709667" y="5680777"/>
                <a:ext cx="64807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9667" y="5680777"/>
                <a:ext cx="64807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804029" y="5748278"/>
                <a:ext cx="51328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𝛂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4029" y="5748278"/>
                <a:ext cx="51328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777864" y="4447665"/>
                <a:ext cx="51167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7864" y="4447665"/>
                <a:ext cx="511679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335464" y="5086018"/>
                <a:ext cx="50687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𝒂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5464" y="5086018"/>
                <a:ext cx="506870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448373" y="5770182"/>
                <a:ext cx="49321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𝑏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8373" y="5770182"/>
                <a:ext cx="493212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710264" y="4689798"/>
                <a:ext cx="46519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𝒄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0264" y="4689798"/>
                <a:ext cx="465192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6444208" y="4894737"/>
                <a:ext cx="1773212" cy="956958"/>
              </a:xfrm>
              <a:prstGeom prst="rect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800" b="0" i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func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4894737"/>
                <a:ext cx="1773212" cy="956958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XRP5YH2\MC900440428[4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50264"/>
            <a:ext cx="1736726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3397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4" grpId="0"/>
      <p:bldP spid="6" grpId="0" animBg="1"/>
      <p:bldP spid="18" grpId="0"/>
      <p:bldP spid="19" grpId="0"/>
      <p:bldP spid="20" grpId="0"/>
      <p:bldP spid="16" grpId="0"/>
      <p:bldP spid="17" grpId="0"/>
      <p:bldP spid="15" grpId="0"/>
      <p:bldP spid="25" grpId="0"/>
      <p:bldP spid="26" grpId="0"/>
      <p:bldP spid="27" grpId="0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-22687"/>
            <a:ext cx="9141271" cy="674136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-1" y="1649593"/>
            <a:ext cx="9144001" cy="5208407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6" name="Zaoblený obdélník 35"/>
          <p:cNvSpPr/>
          <p:nvPr/>
        </p:nvSpPr>
        <p:spPr>
          <a:xfrm>
            <a:off x="42615" y="1649593"/>
            <a:ext cx="4743411" cy="4371695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2615" y="1"/>
            <a:ext cx="9098655" cy="1268760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0">
                <a:srgbClr val="FFFF00"/>
              </a:gs>
              <a:gs pos="100000">
                <a:srgbClr val="825600"/>
              </a:gs>
              <a:gs pos="98000">
                <a:srgbClr val="FFC000"/>
              </a:gs>
              <a:gs pos="100000">
                <a:srgbClr val="825600"/>
              </a:gs>
              <a:gs pos="100000">
                <a:srgbClr val="FFC0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786026" y="1649594"/>
            <a:ext cx="4250470" cy="4377234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149671" y="44624"/>
                <a:ext cx="8578409" cy="102672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V pravoúhlém trojúhelníku ABC s pravým úhlem při vrcholu C má úhel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velikost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55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k němu protilehlá odvěsna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𝑏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má délku 21,4 m. Vypočítejte délku přepony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671" y="44624"/>
                <a:ext cx="8578409" cy="1026728"/>
              </a:xfrm>
              <a:prstGeom prst="rect">
                <a:avLst/>
              </a:prstGeom>
              <a:blipFill rotWithShape="1">
                <a:blip r:embed="rId2"/>
                <a:stretch>
                  <a:fillRect l="-1137" t="-4142" r="-1066" b="-295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5" name="Skupina 24"/>
          <p:cNvGrpSpPr/>
          <p:nvPr/>
        </p:nvGrpSpPr>
        <p:grpSpPr>
          <a:xfrm>
            <a:off x="3446978" y="1980524"/>
            <a:ext cx="5517510" cy="3689669"/>
            <a:chOff x="1183401" y="3601308"/>
            <a:chExt cx="5517510" cy="3689669"/>
          </a:xfrm>
        </p:grpSpPr>
        <p:grpSp>
          <p:nvGrpSpPr>
            <p:cNvPr id="23" name="Skupina 22"/>
            <p:cNvGrpSpPr/>
            <p:nvPr/>
          </p:nvGrpSpPr>
          <p:grpSpPr>
            <a:xfrm>
              <a:off x="1183401" y="3601308"/>
              <a:ext cx="5517510" cy="3689669"/>
              <a:chOff x="1183401" y="3601308"/>
              <a:chExt cx="5517510" cy="3689669"/>
            </a:xfrm>
          </p:grpSpPr>
          <p:sp>
            <p:nvSpPr>
              <p:cNvPr id="13" name="Pravoúhlý trojúhelník 12"/>
              <p:cNvSpPr/>
              <p:nvPr/>
            </p:nvSpPr>
            <p:spPr>
              <a:xfrm rot="16200000">
                <a:off x="3639657" y="3780090"/>
                <a:ext cx="1557197" cy="2835237"/>
              </a:xfrm>
              <a:prstGeom prst="rtTriangl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blouk 13"/>
              <p:cNvSpPr/>
              <p:nvPr/>
            </p:nvSpPr>
            <p:spPr>
              <a:xfrm>
                <a:off x="1183401" y="4743346"/>
                <a:ext cx="2886812" cy="2547631"/>
              </a:xfrm>
              <a:prstGeom prst="arc">
                <a:avLst>
                  <a:gd name="adj1" fmla="val 20210689"/>
                  <a:gd name="adj2" fmla="val 21557079"/>
                </a:avLst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5" name="Oblouk 14"/>
              <p:cNvSpPr/>
              <p:nvPr/>
            </p:nvSpPr>
            <p:spPr>
              <a:xfrm rot="16200000">
                <a:off x="5398756" y="5582221"/>
                <a:ext cx="874234" cy="822966"/>
              </a:xfrm>
              <a:prstGeom prst="arc">
                <a:avLst>
                  <a:gd name="adj1" fmla="val 16172709"/>
                  <a:gd name="adj2" fmla="val 128969"/>
                </a:avLst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6" name="Oblouk 15"/>
              <p:cNvSpPr/>
              <p:nvPr/>
            </p:nvSpPr>
            <p:spPr>
              <a:xfrm rot="5400000">
                <a:off x="5019014" y="3555013"/>
                <a:ext cx="1635601" cy="1728192"/>
              </a:xfrm>
              <a:prstGeom prst="arc">
                <a:avLst>
                  <a:gd name="adj1" fmla="val 19138"/>
                  <a:gd name="adj2" fmla="val 3588832"/>
                </a:avLst>
              </a:prstGeom>
              <a:solidFill>
                <a:srgbClr val="FFFF00"/>
              </a:solidFill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2626807" y="4219975"/>
              <a:ext cx="3731966" cy="2296949"/>
              <a:chOff x="2626807" y="4219975"/>
              <a:chExt cx="3731966" cy="2296949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9" name="TextovéPole 8"/>
                  <p:cNvSpPr txBox="1"/>
                  <p:nvPr/>
                </p:nvSpPr>
                <p:spPr>
                  <a:xfrm>
                    <a:off x="2626807" y="5907601"/>
                    <a:ext cx="53572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𝐀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9" name="TextovéPole 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626807" y="5907601"/>
                    <a:ext cx="535723" cy="523220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" name="TextovéPole 9"/>
                  <p:cNvSpPr txBox="1"/>
                  <p:nvPr/>
                </p:nvSpPr>
                <p:spPr>
                  <a:xfrm>
                    <a:off x="5835874" y="4219975"/>
                    <a:ext cx="522899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𝐁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0" name="TextovéPole 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35874" y="4219975"/>
                    <a:ext cx="522899" cy="523220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5835874" y="5993704"/>
                    <a:ext cx="503664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𝐂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35874" y="5993704"/>
                    <a:ext cx="503664" cy="523220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7" name="TextovéPole 16"/>
                  <p:cNvSpPr txBox="1"/>
                  <p:nvPr/>
                </p:nvSpPr>
                <p:spPr>
                  <a:xfrm>
                    <a:off x="5356193" y="5493941"/>
                    <a:ext cx="648072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𝛾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7" name="TextovéPole 1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356193" y="5493941"/>
                    <a:ext cx="648072" cy="523220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8" name="TextovéPole 17"/>
                  <p:cNvSpPr txBox="1"/>
                  <p:nvPr/>
                </p:nvSpPr>
                <p:spPr>
                  <a:xfrm>
                    <a:off x="3458266" y="5511586"/>
                    <a:ext cx="490840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m:rPr>
                              <m:sty m:val="p"/>
                            </m:rPr>
                            <a:rPr lang="cs-CZ" sz="2800" b="0" i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α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8" name="TextovéPole 1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458266" y="5511586"/>
                    <a:ext cx="490840" cy="523220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" name="TextovéPole 18"/>
                  <p:cNvSpPr txBox="1"/>
                  <p:nvPr/>
                </p:nvSpPr>
                <p:spPr>
                  <a:xfrm>
                    <a:off x="5147398" y="4646837"/>
                    <a:ext cx="812373" cy="46166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𝟓𝟓</m:t>
                          </m:r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oMath>
                      </m:oMathPara>
                    </a14:m>
                    <a:endParaRPr lang="cs-CZ" sz="24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9" name="TextovéPole 1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147398" y="4646837"/>
                    <a:ext cx="812373" cy="461665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" name="TextovéPole 19"/>
                  <p:cNvSpPr txBox="1"/>
                  <p:nvPr/>
                </p:nvSpPr>
                <p:spPr>
                  <a:xfrm>
                    <a:off x="5824221" y="5111606"/>
                    <a:ext cx="493212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𝑎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0" name="TextovéPole 1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24221" y="5111606"/>
                    <a:ext cx="493212" cy="523220"/>
                  </a:xfrm>
                  <a:prstGeom prst="rect">
                    <a:avLst/>
                  </a:prstGeom>
                  <a:blipFill rotWithShape="1">
                    <a:blip r:embed="rId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1" name="TextovéPole 20"/>
                  <p:cNvSpPr txBox="1"/>
                  <p:nvPr/>
                </p:nvSpPr>
                <p:spPr>
                  <a:xfrm>
                    <a:off x="4036454" y="5947083"/>
                    <a:ext cx="1382110" cy="4616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14:m>
                      <m:oMath xmlns:m="http://schemas.openxmlformats.org/officeDocument/2006/math">
                        <m:r>
                          <a:rPr lang="cs-CZ" sz="2400" b="1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𝟐𝟏</m:t>
                        </m:r>
                        <m:r>
                          <a:rPr lang="cs-CZ" sz="2400" b="1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,</m:t>
                        </m:r>
                        <m:r>
                          <a:rPr lang="cs-CZ" sz="2400" b="1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𝟒</m:t>
                        </m:r>
                      </m:oMath>
                    </a14:m>
                    <a:r>
                      <a:rPr lang="cs-CZ" sz="2400" b="1" dirty="0" smtClean="0">
                        <a:solidFill>
                          <a:srgbClr val="FF0000"/>
                        </a:solidFill>
                      </a:rPr>
                      <a:t> cm</a:t>
                    </a:r>
                    <a:endParaRPr lang="cs-CZ" sz="24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1" name="TextovéPole 2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036454" y="5947083"/>
                    <a:ext cx="1382110" cy="461665"/>
                  </a:xfrm>
                  <a:prstGeom prst="rect">
                    <a:avLst/>
                  </a:prstGeom>
                  <a:blipFill rotWithShape="1">
                    <a:blip r:embed="rId10"/>
                    <a:stretch>
                      <a:fillRect l="-881" t="-9333" r="-5727" b="-32000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2" name="TextovéPole 21"/>
                  <p:cNvSpPr txBox="1"/>
                  <p:nvPr/>
                </p:nvSpPr>
                <p:spPr>
                  <a:xfrm>
                    <a:off x="4227116" y="4646837"/>
                    <a:ext cx="465192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𝒄</m:t>
                          </m:r>
                        </m:oMath>
                      </m:oMathPara>
                    </a14:m>
                    <a:endParaRPr lang="cs-CZ" sz="28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2" name="TextovéPole 2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227116" y="4646837"/>
                    <a:ext cx="465192" cy="523220"/>
                  </a:xfrm>
                  <a:prstGeom prst="rect">
                    <a:avLst/>
                  </a:prstGeom>
                  <a:blipFill rotWithShape="1">
                    <a:blip r:embed="rId1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936574" y="1661148"/>
                <a:ext cx="1479316" cy="793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e>
                      </m:func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6574" y="1661148"/>
                <a:ext cx="1479316" cy="79374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744664" y="2406637"/>
                <a:ext cx="2138149" cy="7863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55°</m:t>
                          </m:r>
                        </m:e>
                      </m:func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21,4</m:t>
                          </m:r>
                        </m:num>
                        <m:den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664" y="2406637"/>
                <a:ext cx="2138149" cy="78636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29224" y="3193006"/>
                <a:ext cx="2494016" cy="7863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0,819152=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21,4</m:t>
                          </m:r>
                        </m:num>
                        <m:den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224" y="3193006"/>
                <a:ext cx="2494016" cy="78636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484350" y="4396377"/>
                <a:ext cx="31673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21,4 :0,819152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4350" y="4396377"/>
                <a:ext cx="3167370" cy="46166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1464965" y="4905955"/>
                <a:ext cx="199698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26,124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4965" y="4905955"/>
                <a:ext cx="1996986" cy="46166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467669" y="5404724"/>
                <a:ext cx="199698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acc>
                        <m:accPr>
                          <m:chr m:val="̇"/>
                          <m:ctrlP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26,1 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7669" y="5404724"/>
                <a:ext cx="1996986" cy="461665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Zaoblený obdélník 36"/>
          <p:cNvSpPr/>
          <p:nvPr/>
        </p:nvSpPr>
        <p:spPr>
          <a:xfrm>
            <a:off x="-2" y="6021288"/>
            <a:ext cx="9036497" cy="836712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94599" y="6153017"/>
                <a:ext cx="9049402" cy="57325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Přepona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v pravoúhlém trojúhelníku má délku přibližně 26,1 cm.</a:t>
                </a: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599" y="6153017"/>
                <a:ext cx="9049402" cy="573254"/>
              </a:xfrm>
              <a:prstGeom prst="rect">
                <a:avLst/>
              </a:prstGeom>
              <a:blipFill rotWithShape="1">
                <a:blip r:embed="rId18"/>
                <a:stretch>
                  <a:fillRect l="-1078" t="-7447" b="-53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120614" y="3359447"/>
                <a:ext cx="65272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/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4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</m:oMath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0614" y="3359447"/>
                <a:ext cx="652727" cy="461665"/>
              </a:xfrm>
              <a:prstGeom prst="rect">
                <a:avLst/>
              </a:prstGeom>
              <a:blipFill rotWithShape="1">
                <a:blip r:embed="rId19"/>
                <a:stretch>
                  <a:fillRect l="-14953"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ástupný symbol pro obsah 2"/>
          <p:cNvSpPr>
            <a:spLocks noGrp="1"/>
          </p:cNvSpPr>
          <p:nvPr/>
        </p:nvSpPr>
        <p:spPr>
          <a:xfrm>
            <a:off x="68461" y="1196752"/>
            <a:ext cx="1368152" cy="45284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42615" y="3952357"/>
                <a:ext cx="280119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·0,819152=21,4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15" y="3952357"/>
                <a:ext cx="2801193" cy="461665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3048419" y="3952356"/>
                <a:ext cx="175209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/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:</m:t>
                    </m:r>
                    <m:r>
                      <a:rPr lang="cs-CZ" sz="24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0,819152</m:t>
                    </m:r>
                  </m:oMath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8419" y="3952356"/>
                <a:ext cx="1752093" cy="461665"/>
              </a:xfrm>
              <a:prstGeom prst="rect">
                <a:avLst/>
              </a:prstGeom>
              <a:blipFill rotWithShape="1">
                <a:blip r:embed="rId21"/>
                <a:stretch>
                  <a:fillRect l="-5226"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KFRZHZFF\MC900432483[3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864" y="1253081"/>
            <a:ext cx="1778000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047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0" grpId="0"/>
      <p:bldP spid="31" grpId="0"/>
      <p:bldP spid="32" grpId="0"/>
      <p:bldP spid="33" grpId="0"/>
      <p:bldP spid="34" grpId="0"/>
      <p:bldP spid="35" grpId="0"/>
      <p:bldP spid="7" grpId="0"/>
      <p:bldP spid="38" grpId="0"/>
      <p:bldP spid="26" grpId="0" animBg="1"/>
      <p:bldP spid="39" grpId="0"/>
      <p:bldP spid="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52401" y="0"/>
            <a:ext cx="8991600" cy="674136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-1" y="1796538"/>
            <a:ext cx="9144001" cy="506146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2615" y="1868201"/>
            <a:ext cx="4743411" cy="4153087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3232" y="30929"/>
            <a:ext cx="8983264" cy="1433019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0">
                <a:srgbClr val="FFFF00"/>
              </a:gs>
              <a:gs pos="100000">
                <a:srgbClr val="825600"/>
              </a:gs>
              <a:gs pos="98000">
                <a:srgbClr val="FFC000"/>
              </a:gs>
              <a:gs pos="100000">
                <a:srgbClr val="825600"/>
              </a:gs>
              <a:gs pos="100000">
                <a:srgbClr val="FFC0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786026" y="1873740"/>
            <a:ext cx="4250470" cy="4153087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42063" y="172485"/>
                <a:ext cx="8578409" cy="102672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Lanová dráha stoupá pod úhlem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15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Dráha spojuje stanice vzdálené 450 m. Jaký je výškový rozdíl mezi horní a dolní stanicí?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063" y="172485"/>
                <a:ext cx="8578409" cy="1026728"/>
              </a:xfrm>
              <a:prstGeom prst="rect">
                <a:avLst/>
              </a:prstGeom>
              <a:blipFill rotWithShape="1">
                <a:blip r:embed="rId2"/>
                <a:stretch>
                  <a:fillRect l="-1137" t="-4142" r="-1066" b="-295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Skupina 7"/>
          <p:cNvGrpSpPr/>
          <p:nvPr/>
        </p:nvGrpSpPr>
        <p:grpSpPr>
          <a:xfrm>
            <a:off x="4327066" y="2314131"/>
            <a:ext cx="4306787" cy="3269635"/>
            <a:chOff x="2063489" y="3934915"/>
            <a:chExt cx="4306787" cy="3269635"/>
          </a:xfrm>
        </p:grpSpPr>
        <p:grpSp>
          <p:nvGrpSpPr>
            <p:cNvPr id="9" name="Skupina 8"/>
            <p:cNvGrpSpPr/>
            <p:nvPr/>
          </p:nvGrpSpPr>
          <p:grpSpPr>
            <a:xfrm>
              <a:off x="2063489" y="3934915"/>
              <a:ext cx="4306787" cy="3269635"/>
              <a:chOff x="2063489" y="3934915"/>
              <a:chExt cx="4306787" cy="3269635"/>
            </a:xfrm>
          </p:grpSpPr>
          <p:sp>
            <p:nvSpPr>
              <p:cNvPr id="20" name="Pravoúhlý trojúhelník 19"/>
              <p:cNvSpPr/>
              <p:nvPr/>
            </p:nvSpPr>
            <p:spPr>
              <a:xfrm rot="16200000">
                <a:off x="3639657" y="3780090"/>
                <a:ext cx="1557197" cy="2835237"/>
              </a:xfrm>
              <a:prstGeom prst="rtTriangl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blouk 20"/>
              <p:cNvSpPr/>
              <p:nvPr/>
            </p:nvSpPr>
            <p:spPr>
              <a:xfrm>
                <a:off x="2063489" y="4691555"/>
                <a:ext cx="1977814" cy="2512995"/>
              </a:xfrm>
              <a:prstGeom prst="arc">
                <a:avLst>
                  <a:gd name="adj1" fmla="val 19904087"/>
                  <a:gd name="adj2" fmla="val 45274"/>
                </a:avLst>
              </a:prstGeom>
              <a:solidFill>
                <a:srgbClr val="FFFF00"/>
              </a:solidFill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22" name="Oblouk 21"/>
              <p:cNvSpPr/>
              <p:nvPr/>
            </p:nvSpPr>
            <p:spPr>
              <a:xfrm rot="16200000">
                <a:off x="5398756" y="5582221"/>
                <a:ext cx="874234" cy="822966"/>
              </a:xfrm>
              <a:prstGeom prst="arc">
                <a:avLst>
                  <a:gd name="adj1" fmla="val 16172709"/>
                  <a:gd name="adj2" fmla="val 128969"/>
                </a:avLst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23" name="Oblouk 22"/>
              <p:cNvSpPr/>
              <p:nvPr/>
            </p:nvSpPr>
            <p:spPr>
              <a:xfrm rot="5400000">
                <a:off x="5207695" y="4007476"/>
                <a:ext cx="1235141" cy="1090020"/>
              </a:xfrm>
              <a:prstGeom prst="arc">
                <a:avLst>
                  <a:gd name="adj1" fmla="val 19138"/>
                  <a:gd name="adj2" fmla="val 4228885"/>
                </a:avLst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2626807" y="4219975"/>
              <a:ext cx="3731966" cy="2296949"/>
              <a:chOff x="2626807" y="4219975"/>
              <a:chExt cx="3731966" cy="2296949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2626807" y="5907601"/>
                    <a:ext cx="53572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𝐀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626807" y="5907601"/>
                    <a:ext cx="535723" cy="523220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2" name="TextovéPole 11"/>
                  <p:cNvSpPr txBox="1"/>
                  <p:nvPr/>
                </p:nvSpPr>
                <p:spPr>
                  <a:xfrm>
                    <a:off x="5835874" y="4219975"/>
                    <a:ext cx="522899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𝐁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2" name="TextovéPole 1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35874" y="4219975"/>
                    <a:ext cx="522899" cy="523220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3" name="TextovéPole 12"/>
                  <p:cNvSpPr txBox="1"/>
                  <p:nvPr/>
                </p:nvSpPr>
                <p:spPr>
                  <a:xfrm>
                    <a:off x="5835874" y="5993704"/>
                    <a:ext cx="503664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𝐂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3" name="TextovéPole 1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35874" y="5993704"/>
                    <a:ext cx="503664" cy="523220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4" name="TextovéPole 13"/>
                  <p:cNvSpPr txBox="1"/>
                  <p:nvPr/>
                </p:nvSpPr>
                <p:spPr>
                  <a:xfrm>
                    <a:off x="5356193" y="5493941"/>
                    <a:ext cx="648072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𝛾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4" name="TextovéPole 1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356193" y="5493941"/>
                    <a:ext cx="648072" cy="523220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5" name="TextovéPole 14"/>
                  <p:cNvSpPr txBox="1"/>
                  <p:nvPr/>
                </p:nvSpPr>
                <p:spPr>
                  <a:xfrm>
                    <a:off x="3403956" y="5572796"/>
                    <a:ext cx="753731" cy="4616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400" b="1" i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𝟏𝟓</m:t>
                          </m:r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oMath>
                      </m:oMathPara>
                    </a14:m>
                    <a:endParaRPr lang="cs-CZ" sz="24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5" name="TextovéPole 1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403956" y="5572796"/>
                    <a:ext cx="753731" cy="461665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6" name="TextovéPole 15"/>
                  <p:cNvSpPr txBox="1"/>
                  <p:nvPr/>
                </p:nvSpPr>
                <p:spPr>
                  <a:xfrm>
                    <a:off x="5424390" y="4481736"/>
                    <a:ext cx="511679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6" name="TextovéPole 1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424390" y="4481736"/>
                    <a:ext cx="511679" cy="523220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7" name="TextovéPole 16"/>
                  <p:cNvSpPr txBox="1"/>
                  <p:nvPr/>
                </p:nvSpPr>
                <p:spPr>
                  <a:xfrm>
                    <a:off x="5824221" y="5111606"/>
                    <a:ext cx="506870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oMath>
                      </m:oMathPara>
                    </a14:m>
                    <a:endParaRPr lang="cs-CZ" sz="28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7" name="TextovéPole 1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24221" y="5111606"/>
                    <a:ext cx="506870" cy="523220"/>
                  </a:xfrm>
                  <a:prstGeom prst="rect">
                    <a:avLst/>
                  </a:prstGeom>
                  <a:blipFill rotWithShape="1">
                    <a:blip r:embed="rId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8" name="TextovéPole 17"/>
                  <p:cNvSpPr txBox="1"/>
                  <p:nvPr/>
                </p:nvSpPr>
                <p:spPr>
                  <a:xfrm>
                    <a:off x="4413081" y="5907601"/>
                    <a:ext cx="493212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𝑏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8" name="TextovéPole 1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413081" y="5907601"/>
                    <a:ext cx="493212" cy="523220"/>
                  </a:xfrm>
                  <a:prstGeom prst="rect">
                    <a:avLst/>
                  </a:prstGeom>
                  <a:blipFill rotWithShape="1">
                    <a:blip r:embed="rId1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" name="TextovéPole 18"/>
                  <p:cNvSpPr txBox="1"/>
                  <p:nvPr/>
                </p:nvSpPr>
                <p:spPr>
                  <a:xfrm>
                    <a:off x="3570026" y="4615293"/>
                    <a:ext cx="1175322" cy="4616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4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𝟒𝟓𝟎</m:t>
                          </m:r>
                          <m:r>
                            <a:rPr lang="cs-CZ" sz="24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4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𝒎</m:t>
                          </m:r>
                        </m:oMath>
                      </m:oMathPara>
                    </a14:m>
                    <a:endParaRPr lang="cs-CZ" sz="24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9" name="TextovéPole 1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570026" y="4615293"/>
                    <a:ext cx="1175322" cy="461665"/>
                  </a:xfrm>
                  <a:prstGeom prst="rect">
                    <a:avLst/>
                  </a:prstGeom>
                  <a:blipFill rotWithShape="1">
                    <a:blip r:embed="rId1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38672" y="1343696"/>
            <a:ext cx="1368152" cy="45284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804229" y="2730500"/>
                <a:ext cx="2075633" cy="7248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15°</m:t>
                          </m:r>
                        </m:e>
                      </m:func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450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4229" y="2730500"/>
                <a:ext cx="2075633" cy="72481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59297" y="3490822"/>
                <a:ext cx="2771336" cy="7248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0,25881904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450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297" y="3490822"/>
                <a:ext cx="2771336" cy="724814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538069" y="4232729"/>
                <a:ext cx="31673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0,25881904·450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8069" y="4232729"/>
                <a:ext cx="3167370" cy="46166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538069" y="4738238"/>
                <a:ext cx="254834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116,4885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8069" y="4738238"/>
                <a:ext cx="2548346" cy="46166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538408" y="5190295"/>
                <a:ext cx="199698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acc>
                        <m:accPr>
                          <m:chr m:val="̇"/>
                          <m:ctrlP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116,5 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8408" y="5190295"/>
                <a:ext cx="1996986" cy="46166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Zaoblený obdélník 30"/>
          <p:cNvSpPr/>
          <p:nvPr/>
        </p:nvSpPr>
        <p:spPr>
          <a:xfrm>
            <a:off x="-2" y="6021288"/>
            <a:ext cx="9036497" cy="836712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94599" y="6153017"/>
            <a:ext cx="9049402" cy="573254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Rozdíl mezi horní a dolní stanicí je přibližně 116,5 m..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083844" y="3673102"/>
                <a:ext cx="131260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/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·450</m:t>
                    </m:r>
                  </m:oMath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3844" y="3673102"/>
                <a:ext cx="1312601" cy="461665"/>
              </a:xfrm>
              <a:prstGeom prst="rect">
                <a:avLst/>
              </a:prstGeom>
              <a:blipFill rotWithShape="1">
                <a:blip r:embed="rId17"/>
                <a:stretch>
                  <a:fillRect l="-7442" t="-9333" b="-3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1100400" y="2008987"/>
                <a:ext cx="1483290" cy="7250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func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0400" y="2008987"/>
                <a:ext cx="1483290" cy="725007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AX2KZEMX\MC900432475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770" y="4968031"/>
            <a:ext cx="1260176" cy="1558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9942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4" grpId="0" animBg="1"/>
      <p:bldP spid="25" grpId="0"/>
      <p:bldP spid="26" grpId="0"/>
      <p:bldP spid="28" grpId="0"/>
      <p:bldP spid="29" grpId="0"/>
      <p:bldP spid="30" grpId="0"/>
      <p:bldP spid="32" grpId="0"/>
      <p:bldP spid="33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-15097"/>
            <a:ext cx="9144001" cy="674136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-1" y="1796538"/>
            <a:ext cx="9144001" cy="506146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2616" y="1868201"/>
            <a:ext cx="4313360" cy="4153087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3232" y="30929"/>
            <a:ext cx="8983264" cy="1433019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0">
                <a:srgbClr val="FFFF00"/>
              </a:gs>
              <a:gs pos="100000">
                <a:srgbClr val="825600"/>
              </a:gs>
              <a:gs pos="98000">
                <a:srgbClr val="FFC000"/>
              </a:gs>
              <a:gs pos="100000">
                <a:srgbClr val="825600"/>
              </a:gs>
              <a:gs pos="100000">
                <a:srgbClr val="FFC0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619300" y="1875943"/>
            <a:ext cx="4417196" cy="4153087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42063" y="172485"/>
                <a:ext cx="8578409" cy="102672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 Silnice spojuje dvě města vzdálené od sebe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2 400 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𝑚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Rozdíl nadmořské výšky mezi městy je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550 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𝑚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Určete úhel stoupání silnice.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063" y="172485"/>
                <a:ext cx="8578409" cy="1026728"/>
              </a:xfrm>
              <a:prstGeom prst="rect">
                <a:avLst/>
              </a:prstGeom>
              <a:blipFill rotWithShape="1">
                <a:blip r:embed="rId2"/>
                <a:stretch>
                  <a:fillRect l="-1137" t="-4142" r="-1066" b="-295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Skupina 7"/>
          <p:cNvGrpSpPr/>
          <p:nvPr/>
        </p:nvGrpSpPr>
        <p:grpSpPr>
          <a:xfrm>
            <a:off x="3914105" y="2316334"/>
            <a:ext cx="5117014" cy="3286952"/>
            <a:chOff x="1817254" y="3934915"/>
            <a:chExt cx="5117014" cy="3286952"/>
          </a:xfrm>
        </p:grpSpPr>
        <p:grpSp>
          <p:nvGrpSpPr>
            <p:cNvPr id="9" name="Skupina 8"/>
            <p:cNvGrpSpPr/>
            <p:nvPr/>
          </p:nvGrpSpPr>
          <p:grpSpPr>
            <a:xfrm>
              <a:off x="1817254" y="3934915"/>
              <a:ext cx="4553022" cy="3286952"/>
              <a:chOff x="1817254" y="3934915"/>
              <a:chExt cx="4553022" cy="3286952"/>
            </a:xfrm>
          </p:grpSpPr>
          <p:sp>
            <p:nvSpPr>
              <p:cNvPr id="20" name="Pravoúhlý trojúhelník 19"/>
              <p:cNvSpPr/>
              <p:nvPr/>
            </p:nvSpPr>
            <p:spPr>
              <a:xfrm rot="16200000">
                <a:off x="3639657" y="3780090"/>
                <a:ext cx="1557197" cy="2835237"/>
              </a:xfrm>
              <a:prstGeom prst="rtTriangl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blouk 20"/>
              <p:cNvSpPr/>
              <p:nvPr/>
            </p:nvSpPr>
            <p:spPr>
              <a:xfrm>
                <a:off x="1817254" y="4743346"/>
                <a:ext cx="2409862" cy="2478521"/>
              </a:xfrm>
              <a:prstGeom prst="arc">
                <a:avLst>
                  <a:gd name="adj1" fmla="val 19898256"/>
                  <a:gd name="adj2" fmla="val 21557079"/>
                </a:avLst>
              </a:prstGeom>
              <a:solidFill>
                <a:srgbClr val="FFFF00"/>
              </a:solidFill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22" name="Oblouk 21"/>
              <p:cNvSpPr/>
              <p:nvPr/>
            </p:nvSpPr>
            <p:spPr>
              <a:xfrm rot="16200000">
                <a:off x="5398756" y="5582221"/>
                <a:ext cx="874234" cy="822966"/>
              </a:xfrm>
              <a:prstGeom prst="arc">
                <a:avLst>
                  <a:gd name="adj1" fmla="val 16172709"/>
                  <a:gd name="adj2" fmla="val 128969"/>
                </a:avLst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23" name="Oblouk 22"/>
              <p:cNvSpPr/>
              <p:nvPr/>
            </p:nvSpPr>
            <p:spPr>
              <a:xfrm rot="5400000">
                <a:off x="5207695" y="4007476"/>
                <a:ext cx="1235141" cy="1090020"/>
              </a:xfrm>
              <a:prstGeom prst="arc">
                <a:avLst>
                  <a:gd name="adj1" fmla="val 19138"/>
                  <a:gd name="adj2" fmla="val 4228885"/>
                </a:avLst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2626807" y="4219975"/>
              <a:ext cx="4307461" cy="2296949"/>
              <a:chOff x="2626807" y="4219975"/>
              <a:chExt cx="4307461" cy="2296949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2626807" y="5907601"/>
                    <a:ext cx="53572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𝐀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626807" y="5907601"/>
                    <a:ext cx="535723" cy="523220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2" name="TextovéPole 11"/>
                  <p:cNvSpPr txBox="1"/>
                  <p:nvPr/>
                </p:nvSpPr>
                <p:spPr>
                  <a:xfrm>
                    <a:off x="5835874" y="4219975"/>
                    <a:ext cx="522899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𝐁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2" name="TextovéPole 1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35874" y="4219975"/>
                    <a:ext cx="522899" cy="523220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3" name="TextovéPole 12"/>
                  <p:cNvSpPr txBox="1"/>
                  <p:nvPr/>
                </p:nvSpPr>
                <p:spPr>
                  <a:xfrm>
                    <a:off x="5835874" y="5993704"/>
                    <a:ext cx="503664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𝐂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3" name="TextovéPole 1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35874" y="5993704"/>
                    <a:ext cx="503664" cy="523220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4" name="TextovéPole 13"/>
                  <p:cNvSpPr txBox="1"/>
                  <p:nvPr/>
                </p:nvSpPr>
                <p:spPr>
                  <a:xfrm>
                    <a:off x="5356193" y="5493941"/>
                    <a:ext cx="648072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𝛾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4" name="TextovéPole 1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356193" y="5493941"/>
                    <a:ext cx="648072" cy="523220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5" name="TextovéPole 14"/>
                  <p:cNvSpPr txBox="1"/>
                  <p:nvPr/>
                </p:nvSpPr>
                <p:spPr>
                  <a:xfrm>
                    <a:off x="3458266" y="5511586"/>
                    <a:ext cx="513281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𝛂</m:t>
                          </m:r>
                        </m:oMath>
                      </m:oMathPara>
                    </a14:m>
                    <a:endParaRPr lang="cs-CZ" sz="28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5" name="TextovéPole 1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458266" y="5511586"/>
                    <a:ext cx="513281" cy="523220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6" name="TextovéPole 15"/>
                  <p:cNvSpPr txBox="1"/>
                  <p:nvPr/>
                </p:nvSpPr>
                <p:spPr>
                  <a:xfrm>
                    <a:off x="5424390" y="4481736"/>
                    <a:ext cx="511679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6" name="TextovéPole 1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424390" y="4481736"/>
                    <a:ext cx="511679" cy="523220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7" name="TextovéPole 16"/>
                  <p:cNvSpPr txBox="1"/>
                  <p:nvPr/>
                </p:nvSpPr>
                <p:spPr>
                  <a:xfrm>
                    <a:off x="5824221" y="5111606"/>
                    <a:ext cx="1110047" cy="4616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400" b="0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550 </m:t>
                          </m:r>
                          <m:r>
                            <a:rPr lang="cs-CZ" sz="2400" b="0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𝑚</m:t>
                          </m:r>
                        </m:oMath>
                      </m:oMathPara>
                    </a14:m>
                    <a:endParaRPr lang="cs-CZ" sz="2400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7" name="TextovéPole 1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24221" y="5111606"/>
                    <a:ext cx="1110047" cy="461665"/>
                  </a:xfrm>
                  <a:prstGeom prst="rect">
                    <a:avLst/>
                  </a:prstGeom>
                  <a:blipFill rotWithShape="1">
                    <a:blip r:embed="rId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8" name="TextovéPole 17"/>
                  <p:cNvSpPr txBox="1"/>
                  <p:nvPr/>
                </p:nvSpPr>
                <p:spPr>
                  <a:xfrm>
                    <a:off x="4356393" y="5907601"/>
                    <a:ext cx="493212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𝑏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8" name="TextovéPole 1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356393" y="5907601"/>
                    <a:ext cx="493212" cy="523220"/>
                  </a:xfrm>
                  <a:prstGeom prst="rect">
                    <a:avLst/>
                  </a:prstGeom>
                  <a:blipFill rotWithShape="1">
                    <a:blip r:embed="rId1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" name="TextovéPole 18"/>
                  <p:cNvSpPr txBox="1"/>
                  <p:nvPr/>
                </p:nvSpPr>
                <p:spPr>
                  <a:xfrm>
                    <a:off x="3501914" y="4568639"/>
                    <a:ext cx="1347292" cy="4616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400" b="0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2 400 </m:t>
                          </m:r>
                          <m:r>
                            <a:rPr lang="cs-CZ" sz="2400" b="0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𝑚</m:t>
                          </m:r>
                        </m:oMath>
                      </m:oMathPara>
                    </a14:m>
                    <a:endParaRPr lang="cs-CZ" sz="2400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9" name="TextovéPole 1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501914" y="4568639"/>
                    <a:ext cx="1347292" cy="461665"/>
                  </a:xfrm>
                  <a:prstGeom prst="rect">
                    <a:avLst/>
                  </a:prstGeom>
                  <a:blipFill rotWithShape="1">
                    <a:blip r:embed="rId1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38672" y="1343696"/>
            <a:ext cx="1368152" cy="45284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04800" y="1941326"/>
                <a:ext cx="1479316" cy="793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func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800" y="1941326"/>
                <a:ext cx="1479316" cy="79374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04800" y="2726938"/>
                <a:ext cx="2051267" cy="7936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func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550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2 400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800" y="2726938"/>
                <a:ext cx="2051267" cy="79367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916241" y="4375123"/>
                <a:ext cx="27472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13,24801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6241" y="4375123"/>
                <a:ext cx="2747240" cy="46166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005087" y="5136145"/>
                <a:ext cx="195805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=13°15´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5087" y="5136145"/>
                <a:ext cx="1958058" cy="46166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Zaoblený obdélník 30"/>
          <p:cNvSpPr/>
          <p:nvPr/>
        </p:nvSpPr>
        <p:spPr>
          <a:xfrm>
            <a:off x="-2" y="6021288"/>
            <a:ext cx="9036497" cy="836712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94599" y="6153017"/>
                <a:ext cx="9049402" cy="57325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Silnice stoupá pod úhlem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=13°15´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.</a:t>
                </a: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599" y="6153017"/>
                <a:ext cx="9049402" cy="573254"/>
              </a:xfrm>
              <a:prstGeom prst="rect">
                <a:avLst/>
              </a:prstGeom>
              <a:blipFill rotWithShape="1">
                <a:blip r:embed="rId17"/>
                <a:stretch>
                  <a:fillRect l="-1078" t="-7447" b="-53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42758" y="3644527"/>
                <a:ext cx="272613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func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0,2291666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758" y="3644527"/>
                <a:ext cx="2726131" cy="461665"/>
              </a:xfrm>
              <a:prstGeom prst="rect">
                <a:avLst/>
              </a:prstGeom>
              <a:blipFill rotWithShape="1">
                <a:blip r:embed="rId18"/>
                <a:stretch>
                  <a:fillRect l="-2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8H1P3Q3A\MC900437791[2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041" y="49514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335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4" grpId="0" animBg="1"/>
      <p:bldP spid="25" grpId="0"/>
      <p:bldP spid="26" grpId="0"/>
      <p:bldP spid="29" grpId="0"/>
      <p:bldP spid="30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8852" y="52176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1399440"/>
            <a:ext cx="9144000" cy="162210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56741" y="1459622"/>
                <a:ext cx="8797944" cy="133313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Chlapci pouštěli draka na šňůře dlouhé 100 m. Jak vysoko vyletěl, jestliže velikost úhlu napjaté šňůry s vodorovnou rovinou je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60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°.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1459622"/>
                <a:ext cx="8797944" cy="1333131"/>
              </a:xfrm>
              <a:prstGeom prst="rect">
                <a:avLst/>
              </a:prstGeom>
              <a:blipFill rotWithShape="1">
                <a:blip r:embed="rId2"/>
                <a:stretch>
                  <a:fillRect l="-1455" t="-4566" r="-1386" b="-155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7735163" y="22815"/>
            <a:ext cx="1408837" cy="144716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9840" y="191051"/>
            <a:ext cx="1074845" cy="1074845"/>
          </a:xfrm>
          <a:prstGeom prst="rect">
            <a:avLst/>
          </a:prstGeom>
        </p:spPr>
      </p:pic>
      <p:sp>
        <p:nvSpPr>
          <p:cNvPr id="8" name="Zaoblený obdélník 7"/>
          <p:cNvSpPr/>
          <p:nvPr/>
        </p:nvSpPr>
        <p:spPr>
          <a:xfrm>
            <a:off x="0" y="3021544"/>
            <a:ext cx="9144000" cy="155958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56741" y="3207614"/>
                <a:ext cx="8797944" cy="11574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Lanová dráha je dlouhá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3,2 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𝑘𝑚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a překonává výšku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645 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Vypočítejte úhel stoupání lanovky.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3207614"/>
                <a:ext cx="8797944" cy="1157490"/>
              </a:xfrm>
              <a:prstGeom prst="rect">
                <a:avLst/>
              </a:prstGeom>
              <a:blipFill rotWithShape="1">
                <a:blip r:embed="rId4"/>
                <a:stretch>
                  <a:fillRect l="-1455" t="-5263" r="-13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222618" y="339269"/>
            <a:ext cx="7429722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01948" y="339269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7571424" y="2423806"/>
                <a:ext cx="1464175" cy="59773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𝟖𝟔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𝟔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71424" y="2423806"/>
                <a:ext cx="1464175" cy="59773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7667447" y="3836783"/>
                <a:ext cx="1368152" cy="58191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𝟏𝟏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𝟑𝟖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7447" y="3836783"/>
                <a:ext cx="1368152" cy="5819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Zaoblený obdélník 27"/>
          <p:cNvSpPr/>
          <p:nvPr/>
        </p:nvSpPr>
        <p:spPr>
          <a:xfrm>
            <a:off x="-18852" y="4581128"/>
            <a:ext cx="9144000" cy="180020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137889" y="4767198"/>
                <a:ext cx="8797944" cy="11574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Žebřík je opřený o zeď ve výšce 6,5 m. Jak je žebřík vysoký, jestliže s vodorovnou podlahou svírá úhel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6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0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°.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889" y="4767198"/>
                <a:ext cx="8797944" cy="1157490"/>
              </a:xfrm>
              <a:prstGeom prst="rect">
                <a:avLst/>
              </a:prstGeom>
              <a:blipFill rotWithShape="1">
                <a:blip r:embed="rId7"/>
                <a:stretch>
                  <a:fillRect l="-1455" t="-5263" r="-1386" b="-3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7735163" y="5739191"/>
                <a:ext cx="1302345" cy="57012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𝟕𝟓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5163" y="5739191"/>
                <a:ext cx="1302345" cy="57012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55245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3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2260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228109"/>
            <a:ext cx="90364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1796</TotalTime>
  <Words>640</Words>
  <Application>Microsoft Office PowerPoint</Application>
  <PresentationFormat>Předvádění na obrazovce (4:3)</PresentationFormat>
  <Paragraphs>104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281</cp:revision>
  <dcterms:created xsi:type="dcterms:W3CDTF">2012-04-23T18:25:05Z</dcterms:created>
  <dcterms:modified xsi:type="dcterms:W3CDTF">2013-10-03T15:47:12Z</dcterms:modified>
</cp:coreProperties>
</file>