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75" r:id="rId2"/>
    <p:sldId id="269" r:id="rId3"/>
    <p:sldId id="329" r:id="rId4"/>
    <p:sldId id="330" r:id="rId5"/>
    <p:sldId id="332" r:id="rId6"/>
    <p:sldId id="333" r:id="rId7"/>
    <p:sldId id="328" r:id="rId8"/>
    <p:sldId id="33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40" y="-10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6F176-4BD9-4DAD-8BC5-5A5A5C9EA157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E7E3B-81EB-4468-983C-AE29D8E3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6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3.wmf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18" Type="http://schemas.openxmlformats.org/officeDocument/2006/relationships/image" Target="../media/image31.png"/><Relationship Id="rId3" Type="http://schemas.openxmlformats.org/officeDocument/2006/relationships/image" Target="../media/image16.png"/><Relationship Id="rId21" Type="http://schemas.openxmlformats.org/officeDocument/2006/relationships/image" Target="../media/image34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17" Type="http://schemas.openxmlformats.org/officeDocument/2006/relationships/image" Target="../media/image30.png"/><Relationship Id="rId2" Type="http://schemas.openxmlformats.org/officeDocument/2006/relationships/image" Target="../media/image150.png"/><Relationship Id="rId16" Type="http://schemas.openxmlformats.org/officeDocument/2006/relationships/image" Target="../media/image29.png"/><Relationship Id="rId20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png"/><Relationship Id="rId19" Type="http://schemas.openxmlformats.org/officeDocument/2006/relationships/image" Target="../media/image32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Relationship Id="rId22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png"/><Relationship Id="rId18" Type="http://schemas.openxmlformats.org/officeDocument/2006/relationships/image" Target="../media/image5.wmf"/><Relationship Id="rId3" Type="http://schemas.openxmlformats.org/officeDocument/2006/relationships/image" Target="../media/image16.png"/><Relationship Id="rId7" Type="http://schemas.openxmlformats.org/officeDocument/2006/relationships/image" Target="../media/image340.png"/><Relationship Id="rId12" Type="http://schemas.openxmlformats.org/officeDocument/2006/relationships/image" Target="../media/image39.png"/><Relationship Id="rId17" Type="http://schemas.openxmlformats.org/officeDocument/2006/relationships/image" Target="../media/image44.png"/><Relationship Id="rId2" Type="http://schemas.openxmlformats.org/officeDocument/2006/relationships/image" Target="../media/image320.png"/><Relationship Id="rId16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0.png"/><Relationship Id="rId11" Type="http://schemas.openxmlformats.org/officeDocument/2006/relationships/image" Target="../media/image38.png"/><Relationship Id="rId5" Type="http://schemas.openxmlformats.org/officeDocument/2006/relationships/image" Target="../media/image18.png"/><Relationship Id="rId15" Type="http://schemas.openxmlformats.org/officeDocument/2006/relationships/image" Target="../media/image42.png"/><Relationship Id="rId10" Type="http://schemas.openxmlformats.org/officeDocument/2006/relationships/image" Target="../media/image37.png"/><Relationship Id="rId4" Type="http://schemas.openxmlformats.org/officeDocument/2006/relationships/image" Target="../media/image17.png"/><Relationship Id="rId9" Type="http://schemas.openxmlformats.org/officeDocument/2006/relationships/image" Target="../media/image36.png"/><Relationship Id="rId14" Type="http://schemas.openxmlformats.org/officeDocument/2006/relationships/image" Target="../media/image4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52.pn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12" Type="http://schemas.openxmlformats.org/officeDocument/2006/relationships/image" Target="../media/image51.png"/><Relationship Id="rId17" Type="http://schemas.openxmlformats.org/officeDocument/2006/relationships/image" Target="../media/image6.wmf"/><Relationship Id="rId2" Type="http://schemas.openxmlformats.org/officeDocument/2006/relationships/image" Target="../media/image440.png"/><Relationship Id="rId16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11" Type="http://schemas.openxmlformats.org/officeDocument/2006/relationships/image" Target="../media/image50.png"/><Relationship Id="rId5" Type="http://schemas.openxmlformats.org/officeDocument/2006/relationships/image" Target="../media/image47.png"/><Relationship Id="rId15" Type="http://schemas.openxmlformats.org/officeDocument/2006/relationships/image" Target="../media/image54.png"/><Relationship Id="rId10" Type="http://schemas.openxmlformats.org/officeDocument/2006/relationships/image" Target="../media/image18.png"/><Relationship Id="rId4" Type="http://schemas.openxmlformats.org/officeDocument/2006/relationships/image" Target="../media/image46.png"/><Relationship Id="rId9" Type="http://schemas.openxmlformats.org/officeDocument/2006/relationships/image" Target="../media/image17.png"/><Relationship Id="rId14" Type="http://schemas.openxmlformats.org/officeDocument/2006/relationships/image" Target="../media/image5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7.JPG"/><Relationship Id="rId7" Type="http://schemas.openxmlformats.org/officeDocument/2006/relationships/image" Target="../media/image61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VY_32_INOVACE_08_10_M9_Hanak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48798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Goniometrické funkce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Škola hrou</a:t>
            </a: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295946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Kosinus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67249" y="264588"/>
            <a:ext cx="8209207" cy="8167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67249" y="1412776"/>
            <a:ext cx="8425231" cy="5184576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685059" y="85708"/>
            <a:ext cx="2000522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28676" y="1628800"/>
            <a:ext cx="8147780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Tato hodina je zaměřena na goniometrickou funkci kosinus. Na příkladech je ukázáno, jak budeme funkci kosinus aplikovat na pravoúhlý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trojúhelník. Na závěr  jsou zde příklady na samostatné procvičení, ke kterým je uvedeno správné řešení.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35229" cy="674136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0132" y="83441"/>
            <a:ext cx="8784976" cy="1309838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07504" y="4149080"/>
            <a:ext cx="8739608" cy="244827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98128" y="1393279"/>
            <a:ext cx="8748984" cy="2755801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314331" y="314040"/>
                <a:ext cx="8407313" cy="102672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Poměr délky přilehlé odvěsny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 úhlu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a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délky přepony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 nazývá kosinus úhlu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Píšeme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𝒄𝒐𝒔</m:t>
                    </m:r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4331" y="314040"/>
                <a:ext cx="8407313" cy="1026728"/>
              </a:xfrm>
              <a:prstGeom prst="rect">
                <a:avLst/>
              </a:prstGeom>
              <a:blipFill rotWithShape="1">
                <a:blip r:embed="rId2"/>
                <a:stretch>
                  <a:fillRect l="-1523" t="-5952" r="-1450" b="-89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268963" y="1491680"/>
                <a:ext cx="8407313" cy="144015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Označíme-li v pravoúhlém trojúhelníku ABC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 pravým úhlem při vrcholu C délku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přilehlé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odvěsny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písmenem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𝒃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dirty="0" err="1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a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délku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přepony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písmenem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𝒄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pak platí: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963" y="1491680"/>
                <a:ext cx="8407313" cy="1440158"/>
              </a:xfrm>
              <a:prstGeom prst="rect">
                <a:avLst/>
              </a:prstGeom>
              <a:blipFill rotWithShape="1">
                <a:blip r:embed="rId3"/>
                <a:stretch>
                  <a:fillRect l="-1450" t="-4237" r="-1523" b="-368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2830592" y="2931838"/>
                <a:ext cx="4568881" cy="980134"/>
              </a:xfrm>
              <a:prstGeom prst="rect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800" b="0" i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</m:func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𝑝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ř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𝑖𝑙𝑒h𝑙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á 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𝑜𝑑𝑣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ě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𝑠𝑛𝑎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𝑝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ř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𝑒𝑝𝑜𝑛𝑎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0592" y="2931838"/>
                <a:ext cx="4568881" cy="98013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14243" y="6043808"/>
                <a:ext cx="53572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𝐀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243" y="6043808"/>
                <a:ext cx="535723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454917" y="4219975"/>
                <a:ext cx="52289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chemeClr val="bg1"/>
                          </a:solidFill>
                          <a:latin typeface="Cambria Math"/>
                        </a:rPr>
                        <m:t>𝐁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4917" y="4219975"/>
                <a:ext cx="522899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454917" y="5993704"/>
                <a:ext cx="50366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chemeClr val="bg1"/>
                          </a:solidFill>
                          <a:latin typeface="Cambria Math"/>
                        </a:rPr>
                        <m:t>𝐂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4917" y="5993704"/>
                <a:ext cx="503664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8" name="Skupina 27"/>
          <p:cNvGrpSpPr/>
          <p:nvPr/>
        </p:nvGrpSpPr>
        <p:grpSpPr>
          <a:xfrm>
            <a:off x="-380957" y="3750188"/>
            <a:ext cx="6481337" cy="4022476"/>
            <a:chOff x="0" y="3750188"/>
            <a:chExt cx="6481337" cy="4022476"/>
          </a:xfrm>
        </p:grpSpPr>
        <p:sp>
          <p:nvSpPr>
            <p:cNvPr id="24" name="Pravoúhlý trojúhelník 23"/>
            <p:cNvSpPr/>
            <p:nvPr/>
          </p:nvSpPr>
          <p:spPr>
            <a:xfrm rot="16200000">
              <a:off x="2667523" y="3158970"/>
              <a:ext cx="1908212" cy="4428492"/>
            </a:xfrm>
            <a:prstGeom prst="rtTriangle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louk 20"/>
            <p:cNvSpPr/>
            <p:nvPr/>
          </p:nvSpPr>
          <p:spPr>
            <a:xfrm>
              <a:off x="0" y="4838169"/>
              <a:ext cx="3000638" cy="2934495"/>
            </a:xfrm>
            <a:prstGeom prst="arc">
              <a:avLst>
                <a:gd name="adj1" fmla="val 20210689"/>
                <a:gd name="adj2" fmla="val 21572303"/>
              </a:avLst>
            </a:prstGeom>
            <a:solidFill>
              <a:srgbClr val="FFFF00"/>
            </a:solidFill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22" name="Oblouk 21"/>
            <p:cNvSpPr/>
            <p:nvPr/>
          </p:nvSpPr>
          <p:spPr>
            <a:xfrm rot="16200000">
              <a:off x="5182909" y="5750624"/>
              <a:ext cx="1225248" cy="1153395"/>
            </a:xfrm>
            <a:prstGeom prst="arc">
              <a:avLst>
                <a:gd name="adj1" fmla="val 16172709"/>
                <a:gd name="adj2" fmla="val 128969"/>
              </a:avLst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23" name="Oblouk 22"/>
            <p:cNvSpPr/>
            <p:nvPr/>
          </p:nvSpPr>
          <p:spPr>
            <a:xfrm rot="5400000">
              <a:off x="5104476" y="3836123"/>
              <a:ext cx="1462795" cy="1290926"/>
            </a:xfrm>
            <a:prstGeom prst="arc">
              <a:avLst>
                <a:gd name="adj1" fmla="val 19138"/>
                <a:gd name="adj2" fmla="val 4228885"/>
              </a:avLst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bg1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864433" y="5714697"/>
                <a:ext cx="64807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4433" y="5714697"/>
                <a:ext cx="648072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958795" y="5782198"/>
                <a:ext cx="49084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α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8795" y="5782198"/>
                <a:ext cx="490840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932630" y="4481585"/>
                <a:ext cx="51167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630" y="4481585"/>
                <a:ext cx="511679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490230" y="5119938"/>
                <a:ext cx="49321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0230" y="5119938"/>
                <a:ext cx="493212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603139" y="5804102"/>
                <a:ext cx="50206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𝒃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3139" y="5804102"/>
                <a:ext cx="502061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865030" y="4723718"/>
                <a:ext cx="46519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𝒄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5030" y="4723718"/>
                <a:ext cx="465192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6300193" y="4985328"/>
                <a:ext cx="2088232" cy="980134"/>
              </a:xfrm>
              <a:prstGeom prst="rect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800" b="0" i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</m:func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3" y="4985328"/>
                <a:ext cx="2088232" cy="980134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XRP5YH2\MC900440428[5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963" y="3504709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3397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4" grpId="0"/>
      <p:bldP spid="6" grpId="0" animBg="1"/>
      <p:bldP spid="18" grpId="0"/>
      <p:bldP spid="19" grpId="0"/>
      <p:bldP spid="20" grpId="0"/>
      <p:bldP spid="16" grpId="0"/>
      <p:bldP spid="17" grpId="0"/>
      <p:bldP spid="15" grpId="0"/>
      <p:bldP spid="25" grpId="0"/>
      <p:bldP spid="26" grpId="0"/>
      <p:bldP spid="27" grpId="0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522" y="0"/>
            <a:ext cx="9115478" cy="674136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-1" y="1649594"/>
            <a:ext cx="9144001" cy="520840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6" name="Zaoblený obdélník 35"/>
          <p:cNvSpPr/>
          <p:nvPr/>
        </p:nvSpPr>
        <p:spPr>
          <a:xfrm>
            <a:off x="42615" y="1649593"/>
            <a:ext cx="4923562" cy="4371695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8522" y="-30661"/>
            <a:ext cx="8983264" cy="1374357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0">
                <a:srgbClr val="FFFF00"/>
              </a:gs>
              <a:gs pos="100000">
                <a:srgbClr val="825600"/>
              </a:gs>
              <a:gs pos="98000">
                <a:srgbClr val="FFC000"/>
              </a:gs>
              <a:gs pos="100000">
                <a:srgbClr val="825600"/>
              </a:gs>
              <a:gs pos="100000">
                <a:srgbClr val="FFC0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4966177" y="1636947"/>
            <a:ext cx="4177824" cy="4377234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191954" y="28228"/>
                <a:ext cx="8578409" cy="102672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V pravoúhlém trojúhelníku ABC s pravým úhlem při vrcholu C má úhel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𝜷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velikost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51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a k němu přilehlá odvěsna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𝒂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má délku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𝟏𝟖</m:t>
                    </m:r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𝒎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Vypočítejte délku přepony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𝒄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954" y="28228"/>
                <a:ext cx="8578409" cy="1026728"/>
              </a:xfrm>
              <a:prstGeom prst="rect">
                <a:avLst/>
              </a:prstGeom>
              <a:blipFill rotWithShape="1">
                <a:blip r:embed="rId2"/>
                <a:stretch>
                  <a:fillRect l="-1065" t="-4167" r="-1065" b="-303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5" name="Skupina 24"/>
          <p:cNvGrpSpPr/>
          <p:nvPr/>
        </p:nvGrpSpPr>
        <p:grpSpPr>
          <a:xfrm>
            <a:off x="3522771" y="2028322"/>
            <a:ext cx="5558667" cy="3689669"/>
            <a:chOff x="1183401" y="3601308"/>
            <a:chExt cx="5558667" cy="3689669"/>
          </a:xfrm>
        </p:grpSpPr>
        <p:grpSp>
          <p:nvGrpSpPr>
            <p:cNvPr id="23" name="Skupina 22"/>
            <p:cNvGrpSpPr/>
            <p:nvPr/>
          </p:nvGrpSpPr>
          <p:grpSpPr>
            <a:xfrm>
              <a:off x="1183401" y="3601308"/>
              <a:ext cx="5517510" cy="3689669"/>
              <a:chOff x="1183401" y="3601308"/>
              <a:chExt cx="5517510" cy="3689669"/>
            </a:xfrm>
          </p:grpSpPr>
          <p:sp>
            <p:nvSpPr>
              <p:cNvPr id="13" name="Pravoúhlý trojúhelník 12"/>
              <p:cNvSpPr/>
              <p:nvPr/>
            </p:nvSpPr>
            <p:spPr>
              <a:xfrm rot="16200000">
                <a:off x="3639657" y="3780090"/>
                <a:ext cx="1557197" cy="2835237"/>
              </a:xfrm>
              <a:prstGeom prst="rtTriangl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blouk 13"/>
              <p:cNvSpPr/>
              <p:nvPr/>
            </p:nvSpPr>
            <p:spPr>
              <a:xfrm>
                <a:off x="1183401" y="4743346"/>
                <a:ext cx="2886812" cy="2547631"/>
              </a:xfrm>
              <a:prstGeom prst="arc">
                <a:avLst>
                  <a:gd name="adj1" fmla="val 20210689"/>
                  <a:gd name="adj2" fmla="val 21557079"/>
                </a:avLst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5" name="Oblouk 14"/>
              <p:cNvSpPr/>
              <p:nvPr/>
            </p:nvSpPr>
            <p:spPr>
              <a:xfrm rot="16200000">
                <a:off x="5398756" y="5582221"/>
                <a:ext cx="874234" cy="822966"/>
              </a:xfrm>
              <a:prstGeom prst="arc">
                <a:avLst>
                  <a:gd name="adj1" fmla="val 16172709"/>
                  <a:gd name="adj2" fmla="val 128969"/>
                </a:avLst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6" name="Oblouk 15"/>
              <p:cNvSpPr/>
              <p:nvPr/>
            </p:nvSpPr>
            <p:spPr>
              <a:xfrm rot="5400000">
                <a:off x="5019014" y="3555013"/>
                <a:ext cx="1635601" cy="1728192"/>
              </a:xfrm>
              <a:prstGeom prst="arc">
                <a:avLst>
                  <a:gd name="adj1" fmla="val 19138"/>
                  <a:gd name="adj2" fmla="val 3588832"/>
                </a:avLst>
              </a:prstGeom>
              <a:solidFill>
                <a:srgbClr val="FFFF00"/>
              </a:solidFill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2626807" y="4219975"/>
              <a:ext cx="4115261" cy="2296949"/>
              <a:chOff x="2626807" y="4219975"/>
              <a:chExt cx="4115261" cy="2296949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9" name="TextovéPole 8"/>
                  <p:cNvSpPr txBox="1"/>
                  <p:nvPr/>
                </p:nvSpPr>
                <p:spPr>
                  <a:xfrm>
                    <a:off x="2626807" y="5907601"/>
                    <a:ext cx="53572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𝐀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9" name="TextovéPole 8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626807" y="5907601"/>
                    <a:ext cx="535723" cy="523220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0" name="TextovéPole 9"/>
                  <p:cNvSpPr txBox="1"/>
                  <p:nvPr/>
                </p:nvSpPr>
                <p:spPr>
                  <a:xfrm>
                    <a:off x="5835874" y="4219975"/>
                    <a:ext cx="522899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𝐁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0" name="TextovéPole 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35874" y="4219975"/>
                    <a:ext cx="522899" cy="523220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1" name="TextovéPole 10"/>
                  <p:cNvSpPr txBox="1"/>
                  <p:nvPr/>
                </p:nvSpPr>
                <p:spPr>
                  <a:xfrm>
                    <a:off x="5835874" y="5993704"/>
                    <a:ext cx="503664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𝐂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1" name="TextovéPole 1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35874" y="5993704"/>
                    <a:ext cx="503664" cy="523220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7" name="TextovéPole 16"/>
                  <p:cNvSpPr txBox="1"/>
                  <p:nvPr/>
                </p:nvSpPr>
                <p:spPr>
                  <a:xfrm>
                    <a:off x="5356193" y="5493941"/>
                    <a:ext cx="648072" cy="523220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𝛾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7" name="TextovéPole 1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356193" y="5493941"/>
                    <a:ext cx="648072" cy="523220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8" name="TextovéPole 17"/>
                  <p:cNvSpPr txBox="1"/>
                  <p:nvPr/>
                </p:nvSpPr>
                <p:spPr>
                  <a:xfrm>
                    <a:off x="3458266" y="5511586"/>
                    <a:ext cx="490840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m:rPr>
                              <m:sty m:val="p"/>
                            </m:rPr>
                            <a:rPr lang="cs-CZ" sz="2800" b="0" i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α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8" name="TextovéPole 1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458266" y="5511586"/>
                    <a:ext cx="490840" cy="523220"/>
                  </a:xfrm>
                  <a:prstGeom prst="rect">
                    <a:avLst/>
                  </a:prstGeom>
                  <a:blipFill rotWithShape="1">
                    <a:blip r:embed="rId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" name="TextovéPole 18"/>
                  <p:cNvSpPr txBox="1"/>
                  <p:nvPr/>
                </p:nvSpPr>
                <p:spPr>
                  <a:xfrm>
                    <a:off x="5147398" y="4646837"/>
                    <a:ext cx="812373" cy="46166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𝟓𝟏</m:t>
                          </m:r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oMath>
                      </m:oMathPara>
                    </a14:m>
                    <a:endParaRPr lang="cs-CZ" sz="2400" b="1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9" name="TextovéPole 18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147398" y="4646837"/>
                    <a:ext cx="812373" cy="461665"/>
                  </a:xfrm>
                  <a:prstGeom prst="rect">
                    <a:avLst/>
                  </a:prstGeom>
                  <a:blipFill rotWithShape="1">
                    <a:blip r:embed="rId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0" name="TextovéPole 19"/>
                  <p:cNvSpPr txBox="1"/>
                  <p:nvPr/>
                </p:nvSpPr>
                <p:spPr>
                  <a:xfrm>
                    <a:off x="5751092" y="5111606"/>
                    <a:ext cx="990976" cy="46166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4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𝟏𝟖</m:t>
                          </m:r>
                          <m:r>
                            <a:rPr lang="cs-CZ" sz="24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sz="24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𝒎</m:t>
                          </m:r>
                        </m:oMath>
                      </m:oMathPara>
                    </a14:m>
                    <a:endParaRPr lang="cs-CZ" sz="2400" b="1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20" name="TextovéPole 1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751092" y="5111606"/>
                    <a:ext cx="990976" cy="461665"/>
                  </a:xfrm>
                  <a:prstGeom prst="rect">
                    <a:avLst/>
                  </a:prstGeom>
                  <a:blipFill rotWithShape="1">
                    <a:blip r:embed="rId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1" name="TextovéPole 20"/>
                  <p:cNvSpPr txBox="1"/>
                  <p:nvPr/>
                </p:nvSpPr>
                <p:spPr>
                  <a:xfrm>
                    <a:off x="4036454" y="5947083"/>
                    <a:ext cx="457176" cy="46166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4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𝑏</m:t>
                          </m:r>
                        </m:oMath>
                      </m:oMathPara>
                    </a14:m>
                    <a:endParaRPr lang="cs-CZ" sz="24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21" name="TextovéPole 2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036454" y="5947083"/>
                    <a:ext cx="457176" cy="461665"/>
                  </a:xfrm>
                  <a:prstGeom prst="rect">
                    <a:avLst/>
                  </a:prstGeom>
                  <a:blipFill rotWithShape="1">
                    <a:blip r:embed="rId1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2" name="TextovéPole 21"/>
                  <p:cNvSpPr txBox="1"/>
                  <p:nvPr/>
                </p:nvSpPr>
                <p:spPr>
                  <a:xfrm>
                    <a:off x="4227116" y="4646837"/>
                    <a:ext cx="465192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𝒄</m:t>
                          </m:r>
                        </m:oMath>
                      </m:oMathPara>
                    </a14:m>
                    <a:endParaRPr lang="cs-CZ" sz="2800" b="1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22" name="TextovéPole 2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227116" y="4646837"/>
                    <a:ext cx="465192" cy="523220"/>
                  </a:xfrm>
                  <a:prstGeom prst="rect">
                    <a:avLst/>
                  </a:prstGeom>
                  <a:blipFill rotWithShape="1">
                    <a:blip r:embed="rId11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281125" y="1678091"/>
                <a:ext cx="1528175" cy="7250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e>
                      </m:func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1125" y="1678091"/>
                <a:ext cx="1528175" cy="72500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083607" y="2438422"/>
                <a:ext cx="1948995" cy="7863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5</m:t>
                          </m:r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1</m:t>
                          </m:r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e>
                      </m:func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18</m:t>
                          </m:r>
                        </m:num>
                        <m:den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3607" y="2438422"/>
                <a:ext cx="1948995" cy="78636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56617" y="3197232"/>
                <a:ext cx="2601418" cy="7863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62932039</m:t>
                      </m:r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18</m:t>
                          </m:r>
                        </m:num>
                        <m:den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617" y="3197232"/>
                <a:ext cx="2601418" cy="78636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850204" y="4434475"/>
                <a:ext cx="31673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18 :</m:t>
                      </m:r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0,62932039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0204" y="4434475"/>
                <a:ext cx="3167370" cy="46166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1810807" y="4937284"/>
                <a:ext cx="25312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28,602283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0807" y="4937284"/>
                <a:ext cx="2531216" cy="46166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1810807" y="5440394"/>
                <a:ext cx="199698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acc>
                        <m:accPr>
                          <m:chr m:val="̇"/>
                          <m:ctrlP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28,6 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0807" y="5440394"/>
                <a:ext cx="1996986" cy="461665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Zaoblený obdélník 36"/>
          <p:cNvSpPr/>
          <p:nvPr/>
        </p:nvSpPr>
        <p:spPr>
          <a:xfrm>
            <a:off x="-2" y="6021288"/>
            <a:ext cx="9036497" cy="836712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94599" y="6153017"/>
                <a:ext cx="9049402" cy="57325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Přepona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v pravoúhlém trojúhelníku má délku přibližně 28,6 m.</a:t>
                </a: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599" y="6153017"/>
                <a:ext cx="9049402" cy="573254"/>
              </a:xfrm>
              <a:prstGeom prst="rect">
                <a:avLst/>
              </a:prstGeom>
              <a:blipFill rotWithShape="1">
                <a:blip r:embed="rId18"/>
                <a:stretch>
                  <a:fillRect l="-1078" t="-7447" b="-53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ástupný symbol pro obsah 2"/>
          <p:cNvSpPr>
            <a:spLocks noGrp="1"/>
          </p:cNvSpPr>
          <p:nvPr/>
        </p:nvSpPr>
        <p:spPr>
          <a:xfrm>
            <a:off x="63023" y="1196752"/>
            <a:ext cx="1368152" cy="45284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2941772" y="3952439"/>
                <a:ext cx="184174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/:</m:t>
                      </m:r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0,62932039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1772" y="3952439"/>
                <a:ext cx="1841744" cy="461665"/>
              </a:xfrm>
              <a:prstGeom prst="rect">
                <a:avLst/>
              </a:prstGeom>
              <a:blipFill rotWithShape="1">
                <a:blip r:embed="rId19"/>
                <a:stretch>
                  <a:fillRect l="-2980" r="-11921"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40106" y="3945078"/>
                <a:ext cx="31673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·0,62932039=18 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06" y="3945078"/>
                <a:ext cx="3167370" cy="461665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3058035" y="3411828"/>
                <a:ext cx="140223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/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4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</m:t>
                    </m:r>
                  </m:oMath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8035" y="3411828"/>
                <a:ext cx="1402233" cy="461665"/>
              </a:xfrm>
              <a:prstGeom prst="rect">
                <a:avLst/>
              </a:prstGeom>
              <a:blipFill rotWithShape="1">
                <a:blip r:embed="rId21"/>
                <a:stretch>
                  <a:fillRect l="-6957" t="-9333" b="-3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KFRZHZFF\MC900440440[2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8368" y="1584616"/>
            <a:ext cx="1647825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047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0" grpId="0"/>
      <p:bldP spid="31" grpId="0"/>
      <p:bldP spid="32" grpId="0"/>
      <p:bldP spid="33" grpId="0"/>
      <p:bldP spid="34" grpId="0"/>
      <p:bldP spid="35" grpId="0"/>
      <p:bldP spid="7" grpId="0"/>
      <p:bldP spid="26" grpId="0" animBg="1"/>
      <p:bldP spid="38" grpId="0"/>
      <p:bldP spid="39" grpId="0"/>
      <p:bldP spid="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2" y="0"/>
            <a:ext cx="9144003" cy="674136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-1" y="1796538"/>
            <a:ext cx="9144001" cy="506146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2615" y="1868201"/>
            <a:ext cx="4605585" cy="4153087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3232" y="30929"/>
            <a:ext cx="8983264" cy="1433019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0">
                <a:srgbClr val="FFFF00"/>
              </a:gs>
              <a:gs pos="100000">
                <a:srgbClr val="825600"/>
              </a:gs>
              <a:gs pos="98000">
                <a:srgbClr val="FFC000"/>
              </a:gs>
              <a:gs pos="100000">
                <a:srgbClr val="825600"/>
              </a:gs>
              <a:gs pos="100000">
                <a:srgbClr val="FFC0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786026" y="1873740"/>
            <a:ext cx="4250470" cy="4153087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242063" y="172485"/>
                <a:ext cx="8578409" cy="102672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Ž</a:t>
                </a: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ebřík je dlouhý 6 m a je opřený o stěnu domu. Jak daleko je vzdálena spodní část žebříku od paty stěny, jestliže žebřík svírá s vodorovnou podlahou úhel </a:t>
                </a:r>
                <a14:m>
                  <m:oMath xmlns:m="http://schemas.openxmlformats.org/officeDocument/2006/math">
                    <m:r>
                      <a:rPr lang="cs-CZ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</m:t>
                    </m:r>
                    <m:r>
                      <a:rPr lang="cs-CZ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6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?</a:t>
                </a:r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063" y="172485"/>
                <a:ext cx="8578409" cy="1026728"/>
              </a:xfrm>
              <a:prstGeom prst="rect">
                <a:avLst/>
              </a:prstGeom>
              <a:blipFill rotWithShape="1">
                <a:blip r:embed="rId2"/>
                <a:stretch>
                  <a:fillRect l="-1137" t="-4142" r="-1066" b="-295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" name="Skupina 7"/>
          <p:cNvGrpSpPr/>
          <p:nvPr/>
        </p:nvGrpSpPr>
        <p:grpSpPr>
          <a:xfrm>
            <a:off x="3930986" y="931546"/>
            <a:ext cx="5317803" cy="5437964"/>
            <a:chOff x="1667409" y="3618036"/>
            <a:chExt cx="5317803" cy="3236615"/>
          </a:xfrm>
        </p:grpSpPr>
        <p:grpSp>
          <p:nvGrpSpPr>
            <p:cNvPr id="9" name="Skupina 8"/>
            <p:cNvGrpSpPr/>
            <p:nvPr/>
          </p:nvGrpSpPr>
          <p:grpSpPr>
            <a:xfrm>
              <a:off x="1667409" y="3618036"/>
              <a:ext cx="5317803" cy="3236615"/>
              <a:chOff x="1667409" y="3618036"/>
              <a:chExt cx="5317803" cy="3236615"/>
            </a:xfrm>
          </p:grpSpPr>
          <p:sp>
            <p:nvSpPr>
              <p:cNvPr id="20" name="Pravoúhlý trojúhelník 19"/>
              <p:cNvSpPr/>
              <p:nvPr/>
            </p:nvSpPr>
            <p:spPr>
              <a:xfrm rot="16200000">
                <a:off x="3639657" y="3780090"/>
                <a:ext cx="1557197" cy="2835237"/>
              </a:xfrm>
              <a:prstGeom prst="rtTriangl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blouk 20"/>
              <p:cNvSpPr/>
              <p:nvPr/>
            </p:nvSpPr>
            <p:spPr>
              <a:xfrm>
                <a:off x="1667409" y="5067356"/>
                <a:ext cx="2750847" cy="1787295"/>
              </a:xfrm>
              <a:prstGeom prst="arc">
                <a:avLst>
                  <a:gd name="adj1" fmla="val 19036823"/>
                  <a:gd name="adj2" fmla="val 45274"/>
                </a:avLst>
              </a:prstGeom>
              <a:solidFill>
                <a:srgbClr val="FFFF00"/>
              </a:solidFill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22" name="Oblouk 21"/>
              <p:cNvSpPr/>
              <p:nvPr/>
            </p:nvSpPr>
            <p:spPr>
              <a:xfrm rot="16200000">
                <a:off x="5416846" y="5286737"/>
                <a:ext cx="874234" cy="1348530"/>
              </a:xfrm>
              <a:prstGeom prst="arc">
                <a:avLst>
                  <a:gd name="adj1" fmla="val 16172709"/>
                  <a:gd name="adj2" fmla="val 21431678"/>
                </a:avLst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23" name="Oblouk 22"/>
              <p:cNvSpPr/>
              <p:nvPr/>
            </p:nvSpPr>
            <p:spPr>
              <a:xfrm rot="5400000">
                <a:off x="5154835" y="3149739"/>
                <a:ext cx="1362080" cy="2298674"/>
              </a:xfrm>
              <a:prstGeom prst="arc">
                <a:avLst>
                  <a:gd name="adj1" fmla="val 19138"/>
                  <a:gd name="adj2" fmla="val 2480300"/>
                </a:avLst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2626807" y="4219975"/>
              <a:ext cx="3731966" cy="2296949"/>
              <a:chOff x="2626807" y="4219975"/>
              <a:chExt cx="3731966" cy="2296949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1" name="TextovéPole 10"/>
                  <p:cNvSpPr txBox="1"/>
                  <p:nvPr/>
                </p:nvSpPr>
                <p:spPr>
                  <a:xfrm>
                    <a:off x="2626807" y="5907601"/>
                    <a:ext cx="53572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𝐀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1" name="TextovéPole 1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626807" y="5907601"/>
                    <a:ext cx="535723" cy="523220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2" name="TextovéPole 11"/>
                  <p:cNvSpPr txBox="1"/>
                  <p:nvPr/>
                </p:nvSpPr>
                <p:spPr>
                  <a:xfrm>
                    <a:off x="5835874" y="4219975"/>
                    <a:ext cx="522899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𝐁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2" name="TextovéPole 1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35874" y="4219975"/>
                    <a:ext cx="522899" cy="523220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3" name="TextovéPole 12"/>
                  <p:cNvSpPr txBox="1"/>
                  <p:nvPr/>
                </p:nvSpPr>
                <p:spPr>
                  <a:xfrm>
                    <a:off x="5835874" y="5993704"/>
                    <a:ext cx="503664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𝐂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3" name="TextovéPole 1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35874" y="5993704"/>
                    <a:ext cx="503664" cy="523220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4" name="TextovéPole 13"/>
                  <p:cNvSpPr txBox="1"/>
                  <p:nvPr/>
                </p:nvSpPr>
                <p:spPr>
                  <a:xfrm>
                    <a:off x="5347751" y="5617508"/>
                    <a:ext cx="467191" cy="31141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𝛾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4" name="TextovéPole 1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347751" y="5617508"/>
                    <a:ext cx="467191" cy="311415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5" name="TextovéPole 14"/>
                  <p:cNvSpPr txBox="1"/>
                  <p:nvPr/>
                </p:nvSpPr>
                <p:spPr>
                  <a:xfrm>
                    <a:off x="3565090" y="5653442"/>
                    <a:ext cx="753732" cy="274778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400" b="1" i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𝟓𝟔</m:t>
                          </m:r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oMath>
                      </m:oMathPara>
                    </a14:m>
                    <a:endParaRPr lang="cs-CZ" sz="2400" b="1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5" name="TextovéPole 1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565090" y="5653442"/>
                    <a:ext cx="753732" cy="274778"/>
                  </a:xfrm>
                  <a:prstGeom prst="rect">
                    <a:avLst/>
                  </a:prstGeom>
                  <a:blipFill rotWithShape="1">
                    <a:blip r:embed="rId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6" name="TextovéPole 15"/>
                  <p:cNvSpPr txBox="1"/>
                  <p:nvPr/>
                </p:nvSpPr>
                <p:spPr>
                  <a:xfrm>
                    <a:off x="5352218" y="4552758"/>
                    <a:ext cx="511679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6" name="TextovéPole 1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352218" y="4552758"/>
                    <a:ext cx="511679" cy="523220"/>
                  </a:xfrm>
                  <a:prstGeom prst="rect">
                    <a:avLst/>
                  </a:prstGeom>
                  <a:blipFill rotWithShape="1">
                    <a:blip r:embed="rId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7" name="TextovéPole 16"/>
                  <p:cNvSpPr txBox="1"/>
                  <p:nvPr/>
                </p:nvSpPr>
                <p:spPr>
                  <a:xfrm>
                    <a:off x="5824221" y="5111606"/>
                    <a:ext cx="506870" cy="31141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𝑎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7" name="TextovéPole 1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24221" y="5111606"/>
                    <a:ext cx="506870" cy="311415"/>
                  </a:xfrm>
                  <a:prstGeom prst="rect">
                    <a:avLst/>
                  </a:prstGeom>
                  <a:blipFill rotWithShape="1">
                    <a:blip r:embed="rId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8" name="TextovéPole 17"/>
                  <p:cNvSpPr txBox="1"/>
                  <p:nvPr/>
                </p:nvSpPr>
                <p:spPr>
                  <a:xfrm>
                    <a:off x="4443587" y="6013503"/>
                    <a:ext cx="502061" cy="31141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𝒃</m:t>
                          </m:r>
                        </m:oMath>
                      </m:oMathPara>
                    </a14:m>
                    <a:endParaRPr lang="cs-CZ" sz="2800" b="1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8" name="TextovéPole 1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443587" y="6013503"/>
                    <a:ext cx="502061" cy="311415"/>
                  </a:xfrm>
                  <a:prstGeom prst="rect">
                    <a:avLst/>
                  </a:prstGeom>
                  <a:blipFill rotWithShape="1">
                    <a:blip r:embed="rId1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9" name="TextovéPole 18"/>
                  <p:cNvSpPr txBox="1"/>
                  <p:nvPr/>
                </p:nvSpPr>
                <p:spPr>
                  <a:xfrm>
                    <a:off x="3748583" y="4846125"/>
                    <a:ext cx="806631" cy="274778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4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𝟔</m:t>
                          </m:r>
                          <m:r>
                            <a:rPr lang="cs-CZ" sz="24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sz="24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𝒎</m:t>
                          </m:r>
                        </m:oMath>
                      </m:oMathPara>
                    </a14:m>
                    <a:endParaRPr lang="cs-CZ" sz="2400" b="1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9" name="TextovéPole 18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748583" y="4846125"/>
                    <a:ext cx="806631" cy="274778"/>
                  </a:xfrm>
                  <a:prstGeom prst="rect">
                    <a:avLst/>
                  </a:prstGeom>
                  <a:blipFill rotWithShape="1">
                    <a:blip r:embed="rId11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38672" y="1343696"/>
            <a:ext cx="1368152" cy="45284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770038" y="1941326"/>
                <a:ext cx="1782604" cy="793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56</m:t>
                          </m:r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</m:e>
                      </m:func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038" y="1941326"/>
                <a:ext cx="1782604" cy="79374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05516" y="2824459"/>
                <a:ext cx="2265107" cy="7935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0,5591929</m:t>
                      </m:r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516" y="2824459"/>
                <a:ext cx="2265107" cy="79355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591606" y="3752432"/>
                <a:ext cx="31673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=0,5591929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·6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1606" y="3752432"/>
                <a:ext cx="3167370" cy="461665"/>
              </a:xfrm>
              <a:prstGeom prst="rect">
                <a:avLst/>
              </a:prstGeom>
              <a:blipFill rotWithShape="1">
                <a:blip r:embed="rId14"/>
                <a:stretch>
                  <a:fillRect l="-3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591606" y="4290937"/>
                <a:ext cx="254834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3,3551574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1606" y="4290937"/>
                <a:ext cx="2548346" cy="461665"/>
              </a:xfrm>
              <a:prstGeom prst="rect">
                <a:avLst/>
              </a:prstGeom>
              <a:blipFill rotWithShape="1">
                <a:blip r:embed="rId15"/>
                <a:stretch>
                  <a:fillRect l="-4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601908" y="4896140"/>
                <a:ext cx="199698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acc>
                        <m:accPr>
                          <m:chr m:val="̇"/>
                          <m:ctrlP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3,4 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1908" y="4896140"/>
                <a:ext cx="1996986" cy="461665"/>
              </a:xfrm>
              <a:prstGeom prst="rect">
                <a:avLst/>
              </a:prstGeom>
              <a:blipFill rotWithShape="1">
                <a:blip r:embed="rId16"/>
                <a:stretch>
                  <a:fillRect l="-9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Zaoblený obdélník 30"/>
          <p:cNvSpPr/>
          <p:nvPr/>
        </p:nvSpPr>
        <p:spPr>
          <a:xfrm>
            <a:off x="-2" y="6021288"/>
            <a:ext cx="9036497" cy="836712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94599" y="6153017"/>
            <a:ext cx="9049402" cy="573254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Spodní část žebříku je od paty stěny vzdálena 3,4 m.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883273" y="3038937"/>
                <a:ext cx="108619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/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·6</m:t>
                    </m:r>
                  </m:oMath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3273" y="3038937"/>
                <a:ext cx="1086196" cy="461665"/>
              </a:xfrm>
              <a:prstGeom prst="rect">
                <a:avLst/>
              </a:prstGeom>
              <a:blipFill rotWithShape="1">
                <a:blip r:embed="rId17"/>
                <a:stretch>
                  <a:fillRect l="-8989" t="-9333" b="-3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AX2KZEMX\MC900440430[2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8900" y="1965325"/>
            <a:ext cx="1828800" cy="155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9942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4" grpId="0" animBg="1"/>
      <p:bldP spid="25" grpId="0"/>
      <p:bldP spid="26" grpId="0"/>
      <p:bldP spid="28" grpId="0"/>
      <p:bldP spid="29" grpId="0"/>
      <p:bldP spid="30" grpId="0"/>
      <p:bldP spid="32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52401" y="0"/>
            <a:ext cx="8991600" cy="674136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-1" y="1796538"/>
            <a:ext cx="9144001" cy="506146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2616" y="1868201"/>
            <a:ext cx="4313360" cy="4153087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3232" y="30929"/>
            <a:ext cx="8983264" cy="1433019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0">
                <a:srgbClr val="FFFF00"/>
              </a:gs>
              <a:gs pos="100000">
                <a:srgbClr val="825600"/>
              </a:gs>
              <a:gs pos="98000">
                <a:srgbClr val="FFC000"/>
              </a:gs>
              <a:gs pos="100000">
                <a:srgbClr val="825600"/>
              </a:gs>
              <a:gs pos="100000">
                <a:srgbClr val="FFC0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619300" y="1875943"/>
            <a:ext cx="4417196" cy="4153087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42063" y="172484"/>
            <a:ext cx="8578409" cy="1171211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3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Vrchol stožáru je ukotven lanem, které je dlouhé 57 m. Ukotvení lana je od paty stožáru vzdáleno 28 m. Jaký úhel svírá lano se zemí, která je vodorovná?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38672" y="1343696"/>
            <a:ext cx="1368152" cy="45284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04800" y="1941326"/>
                <a:ext cx="1520994" cy="793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4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</m:func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800" y="1941326"/>
                <a:ext cx="1520994" cy="79374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86741" y="2726938"/>
                <a:ext cx="1687385" cy="7861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4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</m:func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28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57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741" y="2726938"/>
                <a:ext cx="1687385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092427" y="4397059"/>
                <a:ext cx="27472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60,57866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2427" y="4397059"/>
                <a:ext cx="2747240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092427" y="5125706"/>
                <a:ext cx="195805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=60° 34´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2427" y="5125706"/>
                <a:ext cx="1958058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Zaoblený obdélník 30"/>
          <p:cNvSpPr/>
          <p:nvPr/>
        </p:nvSpPr>
        <p:spPr>
          <a:xfrm>
            <a:off x="-2" y="6021288"/>
            <a:ext cx="9036497" cy="836712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94599" y="6153017"/>
                <a:ext cx="9049402" cy="57325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Lano svírá se zemí úhel</a:t>
                </a:r>
                <a14:m>
                  <m:oMath xmlns:m="http://schemas.openxmlformats.org/officeDocument/2006/math">
                    <m:r>
                      <a:rPr lang="cs-CZ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=60°34´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.</a:t>
                </a: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599" y="6153017"/>
                <a:ext cx="9049402" cy="573254"/>
              </a:xfrm>
              <a:prstGeom prst="rect">
                <a:avLst/>
              </a:prstGeom>
              <a:blipFill rotWithShape="1">
                <a:blip r:embed="rId6"/>
                <a:stretch>
                  <a:fillRect l="-1078" t="-7447" b="-53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606078" y="3644527"/>
                <a:ext cx="259949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400" b="0" i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4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</m:func>
                      <m:r>
                        <a:rPr lang="cs-CZ" sz="24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0,491228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078" y="3644527"/>
                <a:ext cx="2599494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4" name="Skupina 33"/>
          <p:cNvGrpSpPr/>
          <p:nvPr/>
        </p:nvGrpSpPr>
        <p:grpSpPr>
          <a:xfrm>
            <a:off x="3975500" y="925545"/>
            <a:ext cx="5317803" cy="5437964"/>
            <a:chOff x="1667409" y="3618036"/>
            <a:chExt cx="5317803" cy="3236615"/>
          </a:xfrm>
        </p:grpSpPr>
        <p:grpSp>
          <p:nvGrpSpPr>
            <p:cNvPr id="35" name="Skupina 34"/>
            <p:cNvGrpSpPr/>
            <p:nvPr/>
          </p:nvGrpSpPr>
          <p:grpSpPr>
            <a:xfrm>
              <a:off x="1667409" y="3618036"/>
              <a:ext cx="5317803" cy="3236615"/>
              <a:chOff x="1667409" y="3618036"/>
              <a:chExt cx="5317803" cy="3236615"/>
            </a:xfrm>
          </p:grpSpPr>
          <p:sp>
            <p:nvSpPr>
              <p:cNvPr id="46" name="Pravoúhlý trojúhelník 45"/>
              <p:cNvSpPr/>
              <p:nvPr/>
            </p:nvSpPr>
            <p:spPr>
              <a:xfrm rot="16200000">
                <a:off x="3639657" y="3780090"/>
                <a:ext cx="1557197" cy="2835237"/>
              </a:xfrm>
              <a:prstGeom prst="rtTriangle">
                <a:avLst/>
              </a:prstGeom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blouk 46"/>
              <p:cNvSpPr/>
              <p:nvPr/>
            </p:nvSpPr>
            <p:spPr>
              <a:xfrm>
                <a:off x="1667409" y="5067356"/>
                <a:ext cx="2750847" cy="1787295"/>
              </a:xfrm>
              <a:prstGeom prst="arc">
                <a:avLst>
                  <a:gd name="adj1" fmla="val 19036823"/>
                  <a:gd name="adj2" fmla="val 45274"/>
                </a:avLst>
              </a:prstGeom>
              <a:solidFill>
                <a:srgbClr val="FFFF00"/>
              </a:solidFill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48" name="Oblouk 47"/>
              <p:cNvSpPr/>
              <p:nvPr/>
            </p:nvSpPr>
            <p:spPr>
              <a:xfrm rot="16200000">
                <a:off x="5416846" y="5286737"/>
                <a:ext cx="874234" cy="1348530"/>
              </a:xfrm>
              <a:prstGeom prst="arc">
                <a:avLst>
                  <a:gd name="adj1" fmla="val 16172709"/>
                  <a:gd name="adj2" fmla="val 21431678"/>
                </a:avLst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49" name="Oblouk 48"/>
              <p:cNvSpPr/>
              <p:nvPr/>
            </p:nvSpPr>
            <p:spPr>
              <a:xfrm rot="5400000">
                <a:off x="5154835" y="3149739"/>
                <a:ext cx="1362080" cy="2298674"/>
              </a:xfrm>
              <a:prstGeom prst="arc">
                <a:avLst>
                  <a:gd name="adj1" fmla="val 19138"/>
                  <a:gd name="adj2" fmla="val 2480300"/>
                </a:avLst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2626807" y="4219975"/>
              <a:ext cx="3731966" cy="2296949"/>
              <a:chOff x="2626807" y="4219975"/>
              <a:chExt cx="3731966" cy="2296949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7" name="TextovéPole 36"/>
                  <p:cNvSpPr txBox="1"/>
                  <p:nvPr/>
                </p:nvSpPr>
                <p:spPr>
                  <a:xfrm>
                    <a:off x="2626807" y="5907601"/>
                    <a:ext cx="535723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𝐀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1" name="TextovéPole 1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626807" y="5907601"/>
                    <a:ext cx="535723" cy="523220"/>
                  </a:xfrm>
                  <a:prstGeom prst="rect">
                    <a:avLst/>
                  </a:prstGeom>
                  <a:blipFill rotWithShape="1">
                    <a:blip r:embed="rId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8" name="TextovéPole 37"/>
                  <p:cNvSpPr txBox="1"/>
                  <p:nvPr/>
                </p:nvSpPr>
                <p:spPr>
                  <a:xfrm>
                    <a:off x="5835874" y="4219975"/>
                    <a:ext cx="522899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𝐁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2" name="TextovéPole 1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35874" y="4219975"/>
                    <a:ext cx="522899" cy="523220"/>
                  </a:xfrm>
                  <a:prstGeom prst="rect">
                    <a:avLst/>
                  </a:prstGeom>
                  <a:blipFill rotWithShape="1">
                    <a:blip r:embed="rId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9" name="TextovéPole 38"/>
                  <p:cNvSpPr txBox="1"/>
                  <p:nvPr/>
                </p:nvSpPr>
                <p:spPr>
                  <a:xfrm>
                    <a:off x="5835874" y="5993704"/>
                    <a:ext cx="503664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1" i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𝐂</m:t>
                          </m:r>
                        </m:oMath>
                      </m:oMathPara>
                    </a14:m>
                    <a:endParaRPr lang="cs-CZ" sz="2800" b="1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13" name="TextovéPole 1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35874" y="5993704"/>
                    <a:ext cx="503664" cy="523220"/>
                  </a:xfrm>
                  <a:prstGeom prst="rect">
                    <a:avLst/>
                  </a:prstGeom>
                  <a:blipFill rotWithShape="1">
                    <a:blip r:embed="rId10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0" name="TextovéPole 39"/>
                  <p:cNvSpPr txBox="1"/>
                  <p:nvPr/>
                </p:nvSpPr>
                <p:spPr>
                  <a:xfrm>
                    <a:off x="5347751" y="5617508"/>
                    <a:ext cx="467191" cy="31141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𝛾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40" name="TextovéPole 3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347751" y="5617508"/>
                    <a:ext cx="467191" cy="311415"/>
                  </a:xfrm>
                  <a:prstGeom prst="rect">
                    <a:avLst/>
                  </a:prstGeom>
                  <a:blipFill rotWithShape="1">
                    <a:blip r:embed="rId11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1" name="TextovéPole 40"/>
                  <p:cNvSpPr txBox="1"/>
                  <p:nvPr/>
                </p:nvSpPr>
                <p:spPr>
                  <a:xfrm>
                    <a:off x="3565090" y="5653442"/>
                    <a:ext cx="466794" cy="274778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𝛂</m:t>
                          </m:r>
                        </m:oMath>
                      </m:oMathPara>
                    </a14:m>
                    <a:endParaRPr lang="cs-CZ" sz="2400" b="1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41" name="TextovéPole 4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565090" y="5653442"/>
                    <a:ext cx="466794" cy="274778"/>
                  </a:xfrm>
                  <a:prstGeom prst="rect">
                    <a:avLst/>
                  </a:prstGeom>
                  <a:blipFill rotWithShape="1">
                    <a:blip r:embed="rId12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2" name="TextovéPole 41"/>
                  <p:cNvSpPr txBox="1"/>
                  <p:nvPr/>
                </p:nvSpPr>
                <p:spPr>
                  <a:xfrm>
                    <a:off x="5352218" y="4552758"/>
                    <a:ext cx="511679" cy="52322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42" name="TextovéPole 4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352218" y="4552758"/>
                    <a:ext cx="511679" cy="523220"/>
                  </a:xfrm>
                  <a:prstGeom prst="rect">
                    <a:avLst/>
                  </a:prstGeom>
                  <a:blipFill rotWithShape="1">
                    <a:blip r:embed="rId1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3" name="TextovéPole 42"/>
                  <p:cNvSpPr txBox="1"/>
                  <p:nvPr/>
                </p:nvSpPr>
                <p:spPr>
                  <a:xfrm>
                    <a:off x="5824221" y="5111606"/>
                    <a:ext cx="506870" cy="31141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𝑎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43" name="TextovéPole 4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824221" y="5111606"/>
                    <a:ext cx="506870" cy="311415"/>
                  </a:xfrm>
                  <a:prstGeom prst="rect">
                    <a:avLst/>
                  </a:prstGeom>
                  <a:blipFill rotWithShape="1">
                    <a:blip r:embed="rId1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4" name="TextovéPole 43"/>
                  <p:cNvSpPr txBox="1"/>
                  <p:nvPr/>
                </p:nvSpPr>
                <p:spPr>
                  <a:xfrm>
                    <a:off x="4443587" y="6013503"/>
                    <a:ext cx="990977" cy="274778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4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𝟐𝟖</m:t>
                          </m:r>
                          <m:r>
                            <a:rPr lang="cs-CZ" sz="24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sz="24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𝒎</m:t>
                          </m:r>
                        </m:oMath>
                      </m:oMathPara>
                    </a14:m>
                    <a:endParaRPr lang="cs-CZ" sz="2400" b="1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44" name="TextovéPole 4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443587" y="6013503"/>
                    <a:ext cx="990977" cy="274778"/>
                  </a:xfrm>
                  <a:prstGeom prst="rect">
                    <a:avLst/>
                  </a:prstGeom>
                  <a:blipFill rotWithShape="1">
                    <a:blip r:embed="rId1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45" name="TextovéPole 44"/>
                  <p:cNvSpPr txBox="1"/>
                  <p:nvPr/>
                </p:nvSpPr>
                <p:spPr>
                  <a:xfrm>
                    <a:off x="3748583" y="4846125"/>
                    <a:ext cx="990976" cy="274778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4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𝟓𝟕</m:t>
                          </m:r>
                          <m:r>
                            <a:rPr lang="cs-CZ" sz="24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sz="2400" b="1" i="1" dirty="0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𝒎</m:t>
                          </m:r>
                        </m:oMath>
                      </m:oMathPara>
                    </a14:m>
                    <a:endParaRPr lang="cs-CZ" sz="2400" b="1" dirty="0">
                      <a:solidFill>
                        <a:srgbClr val="FF0000"/>
                      </a:solidFill>
                    </a:endParaRPr>
                  </a:p>
                </p:txBody>
              </p:sp>
            </mc:Choice>
            <mc:Fallback xmlns="">
              <p:sp>
                <p:nvSpPr>
                  <p:cNvPr id="45" name="TextovéPole 4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748583" y="4846125"/>
                    <a:ext cx="990976" cy="274778"/>
                  </a:xfrm>
                  <a:prstGeom prst="rect">
                    <a:avLst/>
                  </a:prstGeom>
                  <a:blipFill rotWithShape="1">
                    <a:blip r:embed="rId1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p:pic>
        <p:nvPicPr>
          <p:cNvPr id="4098" name="Picture 2" descr="C:\Users\spravce\AppData\Local\Microsoft\Windows\Temporary Internet Files\Content.IE5\8H1P3Q3A\MC900440422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788" y="2112553"/>
            <a:ext cx="1827212" cy="146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335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4" grpId="0" animBg="1"/>
      <p:bldP spid="25" grpId="0"/>
      <p:bldP spid="26" grpId="0"/>
      <p:bldP spid="29" grpId="0"/>
      <p:bldP spid="30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8852" y="52176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1399440"/>
            <a:ext cx="9144000" cy="162210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56741" y="1459622"/>
                <a:ext cx="8797944" cy="133313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Vrchol stožáru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 ukotven lanem, které je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dlouhé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57 m.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Lano svírá se stožárem úhel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6</m:t>
                    </m:r>
                    <m:r>
                      <a:rPr lang="cs-CZ" sz="28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</m:t>
                    </m:r>
                    <m:r>
                      <a:rPr lang="cs-CZ" sz="28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Jak je stožár vysoký?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1459622"/>
                <a:ext cx="8797944" cy="1333131"/>
              </a:xfrm>
              <a:prstGeom prst="rect">
                <a:avLst/>
              </a:prstGeom>
              <a:blipFill rotWithShape="1">
                <a:blip r:embed="rId2"/>
                <a:stretch>
                  <a:fillRect l="-1455" t="-4566" r="-1386" b="-155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7735163" y="22815"/>
            <a:ext cx="1408837" cy="1447165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9840" y="191051"/>
            <a:ext cx="1074845" cy="1074845"/>
          </a:xfrm>
          <a:prstGeom prst="rect">
            <a:avLst/>
          </a:prstGeom>
        </p:spPr>
      </p:pic>
      <p:sp>
        <p:nvSpPr>
          <p:cNvPr id="8" name="Zaoblený obdélník 7"/>
          <p:cNvSpPr/>
          <p:nvPr/>
        </p:nvSpPr>
        <p:spPr>
          <a:xfrm>
            <a:off x="0" y="3021543"/>
            <a:ext cx="9144000" cy="1719497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56741" y="3207614"/>
                <a:ext cx="8797944" cy="11574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Lanová dráha je dlouhá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3,2 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𝑘𝑚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Spodní část lanové dráhy je od paty kopce vzdálena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2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8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00 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Pod jakým úhlem stoupá lanová dráha?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3207614"/>
                <a:ext cx="8797944" cy="1157490"/>
              </a:xfrm>
              <a:prstGeom prst="rect">
                <a:avLst/>
              </a:prstGeom>
              <a:blipFill rotWithShape="1">
                <a:blip r:embed="rId4"/>
                <a:stretch>
                  <a:fillRect l="-1455" t="-5263" r="-1386" b="-3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222618" y="339269"/>
            <a:ext cx="7429722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01948" y="339269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7571424" y="2423806"/>
                <a:ext cx="1464175" cy="50113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𝟐𝟒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71424" y="2423806"/>
                <a:ext cx="1464175" cy="50113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7606005" y="4117092"/>
                <a:ext cx="1368152" cy="496023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𝟐𝟖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𝟓𝟕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6005" y="4117092"/>
                <a:ext cx="1368152" cy="49602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Zaoblený obdélník 27"/>
          <p:cNvSpPr/>
          <p:nvPr/>
        </p:nvSpPr>
        <p:spPr>
          <a:xfrm>
            <a:off x="-35139" y="4741041"/>
            <a:ext cx="9144000" cy="180020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121602" y="4927111"/>
                <a:ext cx="8797944" cy="11574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Žebřík je opřený o stěnu ve výšce 6,5 m. Jak je žebřík vysoký, jestliže se stěnou svírá úhel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35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°?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602" y="4927111"/>
                <a:ext cx="8797944" cy="1157490"/>
              </a:xfrm>
              <a:prstGeom prst="rect">
                <a:avLst/>
              </a:prstGeom>
              <a:blipFill rotWithShape="1">
                <a:blip r:embed="rId7"/>
                <a:stretch>
                  <a:fillRect l="-1455" t="-5263" r="-13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7718876" y="5899104"/>
                <a:ext cx="1302345" cy="57012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𝟖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18876" y="5899104"/>
                <a:ext cx="1302345" cy="57012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55245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3" grpId="0" animBg="1"/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3714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44" y="1228110"/>
            <a:ext cx="902945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1858</TotalTime>
  <Words>642</Words>
  <Application>Microsoft Office PowerPoint</Application>
  <PresentationFormat>Předvádění na obrazovce (4:3)</PresentationFormat>
  <Paragraphs>103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292</cp:revision>
  <dcterms:created xsi:type="dcterms:W3CDTF">2012-04-23T18:25:05Z</dcterms:created>
  <dcterms:modified xsi:type="dcterms:W3CDTF">2013-10-03T15:49:54Z</dcterms:modified>
</cp:coreProperties>
</file>