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75" r:id="rId2"/>
    <p:sldId id="269" r:id="rId3"/>
    <p:sldId id="338" r:id="rId4"/>
    <p:sldId id="341" r:id="rId5"/>
    <p:sldId id="342" r:id="rId6"/>
    <p:sldId id="343" r:id="rId7"/>
    <p:sldId id="344" r:id="rId8"/>
    <p:sldId id="345" r:id="rId9"/>
    <p:sldId id="346" r:id="rId10"/>
    <p:sldId id="328" r:id="rId11"/>
    <p:sldId id="334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29" autoAdjust="0"/>
  </p:normalViewPr>
  <p:slideViewPr>
    <p:cSldViewPr>
      <p:cViewPr>
        <p:scale>
          <a:sx n="60" d="100"/>
          <a:sy n="60" d="100"/>
        </p:scale>
        <p:origin x="-1373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6F176-4BD9-4DAD-8BC5-5A5A5C9EA157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E7E3B-81EB-4468-983C-AE29D8E370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E7E3B-81EB-4468-983C-AE29D8E3706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613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410.png"/><Relationship Id="rId12" Type="http://schemas.openxmlformats.org/officeDocument/2006/relationships/image" Target="../media/image12.png"/><Relationship Id="rId2" Type="http://schemas.openxmlformats.org/officeDocument/2006/relationships/image" Target="../media/image5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11.png"/><Relationship Id="rId5" Type="http://schemas.openxmlformats.org/officeDocument/2006/relationships/image" Target="../media/image8.png"/><Relationship Id="rId15" Type="http://schemas.openxmlformats.org/officeDocument/2006/relationships/image" Target="../media/image15.png"/><Relationship Id="rId10" Type="http://schemas.openxmlformats.org/officeDocument/2006/relationships/image" Target="../media/image101.pn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410.png"/><Relationship Id="rId5" Type="http://schemas.openxmlformats.org/officeDocument/2006/relationships/image" Target="../media/image20.png"/><Relationship Id="rId15" Type="http://schemas.openxmlformats.org/officeDocument/2006/relationships/image" Target="../media/image29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26" Type="http://schemas.openxmlformats.org/officeDocument/2006/relationships/image" Target="../media/image54.png"/><Relationship Id="rId3" Type="http://schemas.openxmlformats.org/officeDocument/2006/relationships/image" Target="../media/image31.png"/><Relationship Id="rId21" Type="http://schemas.openxmlformats.org/officeDocument/2006/relationships/image" Target="../media/image49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5" Type="http://schemas.openxmlformats.org/officeDocument/2006/relationships/image" Target="../media/image53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24" Type="http://schemas.openxmlformats.org/officeDocument/2006/relationships/image" Target="../media/image52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23" Type="http://schemas.openxmlformats.org/officeDocument/2006/relationships/image" Target="../media/image51.png"/><Relationship Id="rId10" Type="http://schemas.openxmlformats.org/officeDocument/2006/relationships/image" Target="../media/image38.png"/><Relationship Id="rId19" Type="http://schemas.openxmlformats.org/officeDocument/2006/relationships/image" Target="../media/image47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Relationship Id="rId22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3" Type="http://schemas.openxmlformats.org/officeDocument/2006/relationships/image" Target="../media/image6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openxmlformats.org/officeDocument/2006/relationships/image" Target="../media/image55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6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4" Type="http://schemas.openxmlformats.org/officeDocument/2006/relationships/image" Target="../media/image17.png"/><Relationship Id="rId14" Type="http://schemas.openxmlformats.org/officeDocument/2006/relationships/image" Target="../media/image6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18" Type="http://schemas.openxmlformats.org/officeDocument/2006/relationships/image" Target="../media/image83.png"/><Relationship Id="rId3" Type="http://schemas.openxmlformats.org/officeDocument/2006/relationships/image" Target="../media/image6.png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17" Type="http://schemas.openxmlformats.org/officeDocument/2006/relationships/image" Target="../media/image82.png"/><Relationship Id="rId2" Type="http://schemas.openxmlformats.org/officeDocument/2006/relationships/image" Target="../media/image57.png"/><Relationship Id="rId16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11" Type="http://schemas.openxmlformats.org/officeDocument/2006/relationships/image" Target="../media/image76.png"/><Relationship Id="rId5" Type="http://schemas.openxmlformats.org/officeDocument/2006/relationships/image" Target="../media/image60.png"/><Relationship Id="rId15" Type="http://schemas.openxmlformats.org/officeDocument/2006/relationships/image" Target="../media/image80.png"/><Relationship Id="rId10" Type="http://schemas.openxmlformats.org/officeDocument/2006/relationships/image" Target="../media/image75.png"/><Relationship Id="rId19" Type="http://schemas.openxmlformats.org/officeDocument/2006/relationships/image" Target="../media/image84.png"/><Relationship Id="rId4" Type="http://schemas.openxmlformats.org/officeDocument/2006/relationships/image" Target="../media/image58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18" Type="http://schemas.openxmlformats.org/officeDocument/2006/relationships/image" Target="../media/image100.png"/><Relationship Id="rId3" Type="http://schemas.openxmlformats.org/officeDocument/2006/relationships/image" Target="../media/image85.png"/><Relationship Id="rId21" Type="http://schemas.openxmlformats.org/officeDocument/2006/relationships/image" Target="../media/image104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17" Type="http://schemas.openxmlformats.org/officeDocument/2006/relationships/image" Target="../media/image9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8.png"/><Relationship Id="rId20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24" Type="http://schemas.openxmlformats.org/officeDocument/2006/relationships/image" Target="../media/image107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23" Type="http://schemas.openxmlformats.org/officeDocument/2006/relationships/image" Target="../media/image106.png"/><Relationship Id="rId10" Type="http://schemas.openxmlformats.org/officeDocument/2006/relationships/image" Target="../media/image92.png"/><Relationship Id="rId19" Type="http://schemas.openxmlformats.org/officeDocument/2006/relationships/image" Target="../media/image102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Relationship Id="rId22" Type="http://schemas.openxmlformats.org/officeDocument/2006/relationships/image" Target="../media/image10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5.wmf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5" Type="http://schemas.openxmlformats.org/officeDocument/2006/relationships/image" Target="../media/image112.png"/><Relationship Id="rId4" Type="http://schemas.openxmlformats.org/officeDocument/2006/relationships/image" Target="../media/image1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VY_32_INOVACE_08_12_M9_Hanak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2462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Jehlan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projektu: </a:t>
            </a:r>
            <a:r>
              <a:rPr lang="cs-CZ" sz="1600" dirty="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2614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Objem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33910" y="188640"/>
            <a:ext cx="8209207" cy="816792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53727" y="1196752"/>
            <a:ext cx="8175868" cy="5472608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851920" y="9760"/>
            <a:ext cx="1889845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67249" y="1384568"/>
            <a:ext cx="8054280" cy="1918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/>
              <a:t>V této hodině si </a:t>
            </a:r>
            <a:r>
              <a:rPr lang="cs-CZ" sz="1800" dirty="0"/>
              <a:t>u</a:t>
            </a:r>
            <a:r>
              <a:rPr lang="cs-CZ" sz="1800" dirty="0" smtClean="0"/>
              <a:t>kážeme různé typy jehlanů a naučíme se počítat jejich objem. </a:t>
            </a:r>
            <a:r>
              <a:rPr lang="cs-CZ" sz="1800" dirty="0"/>
              <a:t>Na závěr  jsou zde příklady na samostatné procvičení, ke kterým je uvedeno správné řešení. </a:t>
            </a:r>
            <a:endParaRPr lang="cs-CZ" sz="1800" dirty="0" smtClean="0"/>
          </a:p>
          <a:p>
            <a:pPr algn="just"/>
            <a:r>
              <a:rPr lang="cs-CZ" sz="1800" dirty="0" smtClean="0"/>
              <a:t>Inovativnost </a:t>
            </a:r>
            <a:r>
              <a:rPr lang="cs-CZ" sz="1800" dirty="0"/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15276" y="150264"/>
            <a:ext cx="8505195" cy="6477672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90700" y="2478408"/>
            <a:ext cx="7988495" cy="1234740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82736" y="331990"/>
            <a:ext cx="7996459" cy="2016224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660191" y="407046"/>
            <a:ext cx="7869196" cy="20162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Jehlan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 trojrozměrné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těleso, jehož podstavu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tvoří mnohoúhelník. Vrcholy základny jsou spojeny s jedním bodem mimo rovinu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základny.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ento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bod se obvykle nazývá vrchol jehlanu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40507" y="2591722"/>
            <a:ext cx="7888879" cy="10081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Kolmá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vzdálenost vrcholu od roviny podstavy se nazývá výška jehlanu.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640507" y="3860926"/>
            <a:ext cx="7988495" cy="2478978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690315" y="3974240"/>
            <a:ext cx="7704856" cy="10081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Objem jehlanu vypočítáme tak, že obsah podstavy vynásobíme výškou a výsledek dělíme třemi.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aoblený obdélník 1"/>
              <p:cNvSpPr/>
              <p:nvPr/>
            </p:nvSpPr>
            <p:spPr>
              <a:xfrm>
                <a:off x="3303339" y="5042680"/>
                <a:ext cx="2690479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Zaoblený 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3339" y="5042680"/>
                <a:ext cx="2690479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BL96J1IA\MC900440428[1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38299"/>
            <a:ext cx="1764177" cy="185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22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02897" y="116632"/>
            <a:ext cx="8761591" cy="6637347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188640"/>
            <a:ext cx="8520328" cy="64087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ravoúhlý trojúhelník 3"/>
          <p:cNvSpPr/>
          <p:nvPr/>
        </p:nvSpPr>
        <p:spPr>
          <a:xfrm>
            <a:off x="2697924" y="1371967"/>
            <a:ext cx="1457044" cy="4044106"/>
          </a:xfrm>
          <a:prstGeom prst="rt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osoúhelník 4"/>
          <p:cNvSpPr/>
          <p:nvPr/>
        </p:nvSpPr>
        <p:spPr>
          <a:xfrm>
            <a:off x="645696" y="4799627"/>
            <a:ext cx="4104457" cy="1232892"/>
          </a:xfrm>
          <a:prstGeom prst="parallelogram">
            <a:avLst>
              <a:gd name="adj" fmla="val 93278"/>
            </a:avLst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645696" y="1371967"/>
            <a:ext cx="2052228" cy="4689276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645696" y="4799627"/>
            <a:ext cx="4104457" cy="1232892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797824" y="4799627"/>
            <a:ext cx="1800200" cy="1232892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45696" y="6032519"/>
            <a:ext cx="2952328" cy="0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3578904" y="4799627"/>
            <a:ext cx="1152129" cy="1232892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1797824" y="1371967"/>
            <a:ext cx="900100" cy="342766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2697924" y="1371967"/>
            <a:ext cx="873832" cy="4660552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 flipV="1">
            <a:off x="2697924" y="1371967"/>
            <a:ext cx="2052229" cy="3427660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/>
          <p:nvPr/>
        </p:nvSpPr>
        <p:spPr>
          <a:xfrm>
            <a:off x="2193869" y="4912017"/>
            <a:ext cx="1008112" cy="1008112"/>
          </a:xfrm>
          <a:prstGeom prst="arc">
            <a:avLst>
              <a:gd name="adj1" fmla="val 16200000"/>
              <a:gd name="adj2" fmla="val 2145398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322833" y="602209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3443244" y="597861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4750153" y="4637394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1391015" y="449762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2573250" y="90930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2417129" y="5370883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2659963" y="486682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2264703" y="343530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703" y="3435305"/>
                <a:ext cx="561590" cy="5492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ástupný symbol pro obsah 2"/>
          <p:cNvSpPr>
            <a:spLocks noGrp="1"/>
          </p:cNvSpPr>
          <p:nvPr/>
        </p:nvSpPr>
        <p:spPr>
          <a:xfrm>
            <a:off x="323528" y="188640"/>
            <a:ext cx="8520328" cy="58947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Pravidelný čtyřboký jehlan se čtvercovou podstavou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2817517" y="437527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7517" y="4375275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1163384" y="505511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384" y="5055115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3702706" y="551558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706" y="5515585"/>
                <a:ext cx="561590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2011660" y="592012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1660" y="5920129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Zaoblený obdélník 28"/>
          <p:cNvSpPr/>
          <p:nvPr/>
        </p:nvSpPr>
        <p:spPr>
          <a:xfrm>
            <a:off x="4060674" y="808818"/>
            <a:ext cx="4759332" cy="1972109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4131119" y="826885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𝑎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hrany podstavy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1119" y="826885"/>
                <a:ext cx="4593496" cy="504056"/>
              </a:xfrm>
              <a:prstGeom prst="rect">
                <a:avLst/>
              </a:prstGeom>
              <a:blipFill rotWithShape="1">
                <a:blip r:embed="rId7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4169364" y="2132856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9364" y="2132856"/>
                <a:ext cx="4593496" cy="504056"/>
              </a:xfrm>
              <a:prstGeom prst="rect">
                <a:avLst/>
              </a:prstGeom>
              <a:blipFill rotWithShape="1">
                <a:blip r:embed="rId8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4131119" y="1663986"/>
                <a:ext cx="4929898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𝑤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stěnová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1119" y="1663986"/>
                <a:ext cx="4929898" cy="504056"/>
              </a:xfrm>
              <a:prstGeom prst="rect">
                <a:avLst/>
              </a:prstGeom>
              <a:blipFill rotWithShape="1">
                <a:blip r:embed="rId9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3553080" y="370224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𝑤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3080" y="3702243"/>
                <a:ext cx="561590" cy="5492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4160732" y="518664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𝐵𝐶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0732" y="5186640"/>
                <a:ext cx="561590" cy="549246"/>
              </a:xfrm>
              <a:prstGeom prst="rect">
                <a:avLst/>
              </a:prstGeom>
              <a:blipFill rotWithShape="1">
                <a:blip r:embed="rId11"/>
                <a:stretch>
                  <a:fillRect r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aoblený obdélník 34"/>
              <p:cNvSpPr/>
              <p:nvPr/>
            </p:nvSpPr>
            <p:spPr>
              <a:xfrm>
                <a:off x="5686570" y="4085771"/>
                <a:ext cx="3050518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5" name="Zaoblený 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6570" y="4085771"/>
                <a:ext cx="3050518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aoblený obdélník 35"/>
              <p:cNvSpPr/>
              <p:nvPr/>
            </p:nvSpPr>
            <p:spPr>
              <a:xfrm>
                <a:off x="5674097" y="5329738"/>
                <a:ext cx="3050518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6" name="Zaoblený obdélník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4097" y="5329738"/>
                <a:ext cx="3050518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aoblený obdélník 36"/>
              <p:cNvSpPr/>
              <p:nvPr/>
            </p:nvSpPr>
            <p:spPr>
              <a:xfrm>
                <a:off x="5674095" y="2858701"/>
                <a:ext cx="3050520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𝒘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𝒂</m:t>
                                  </m:r>
                                </m:num>
                                <m:den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Zaoblený obdélník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4095" y="2858701"/>
                <a:ext cx="3050520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4160732" y="1258330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boční hrany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0732" y="1258330"/>
                <a:ext cx="4593496" cy="504056"/>
              </a:xfrm>
              <a:prstGeom prst="rect">
                <a:avLst/>
              </a:prstGeom>
              <a:blipFill rotWithShape="1">
                <a:blip r:embed="rId15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1410608" y="303845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0608" y="3038459"/>
                <a:ext cx="561590" cy="5492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332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116632"/>
            <a:ext cx="8784975" cy="6637347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2833" y="188640"/>
            <a:ext cx="8497639" cy="6408711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olný tvar 47"/>
          <p:cNvSpPr/>
          <p:nvPr/>
        </p:nvSpPr>
        <p:spPr>
          <a:xfrm rot="60000">
            <a:off x="2735122" y="2649302"/>
            <a:ext cx="809625" cy="2836240"/>
          </a:xfrm>
          <a:custGeom>
            <a:avLst/>
            <a:gdLst>
              <a:gd name="connsiteX0" fmla="*/ 771525 w 809625"/>
              <a:gd name="connsiteY0" fmla="*/ 0 h 2809875"/>
              <a:gd name="connsiteX1" fmla="*/ 809625 w 809625"/>
              <a:gd name="connsiteY1" fmla="*/ 2809875 h 2809875"/>
              <a:gd name="connsiteX2" fmla="*/ 0 w 809625"/>
              <a:gd name="connsiteY2" fmla="*/ 2581275 h 2809875"/>
              <a:gd name="connsiteX3" fmla="*/ 771525 w 809625"/>
              <a:gd name="connsiteY3" fmla="*/ 0 h 2809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625" h="2809875">
                <a:moveTo>
                  <a:pt x="771525" y="0"/>
                </a:moveTo>
                <a:lnTo>
                  <a:pt x="809625" y="2809875"/>
                </a:lnTo>
                <a:lnTo>
                  <a:pt x="0" y="2581275"/>
                </a:lnTo>
                <a:lnTo>
                  <a:pt x="771525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Obrázek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530" y="1941007"/>
            <a:ext cx="4036397" cy="4036397"/>
          </a:xfrm>
          <a:prstGeom prst="rect">
            <a:avLst/>
          </a:prstGeom>
        </p:spPr>
      </p:pic>
      <p:sp>
        <p:nvSpPr>
          <p:cNvPr id="16" name="Zástupný symbol pro obsah 2"/>
          <p:cNvSpPr>
            <a:spLocks noGrp="1"/>
          </p:cNvSpPr>
          <p:nvPr/>
        </p:nvSpPr>
        <p:spPr>
          <a:xfrm>
            <a:off x="873528" y="590392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4905975" y="600262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4063665" y="431626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3288640" y="216495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3116092" y="410487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6092" y="4104870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ástupný symbol pro obsah 2"/>
          <p:cNvSpPr>
            <a:spLocks noGrp="1"/>
          </p:cNvSpPr>
          <p:nvPr/>
        </p:nvSpPr>
        <p:spPr>
          <a:xfrm>
            <a:off x="225108" y="206554"/>
            <a:ext cx="8641655" cy="58947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Pravidelný trojboký jehlan (pravidelný čtyřstěn = tetraedr)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2578344" y="585776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344" y="5857763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1766256" y="397773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6256" y="3977736"/>
                <a:ext cx="561590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4126387" y="3820028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6387" y="3820028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2143109" y="494314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09" y="4943145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502061" y="419436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𝑤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061" y="4194366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Volný tvar 39"/>
          <p:cNvSpPr/>
          <p:nvPr/>
        </p:nvSpPr>
        <p:spPr>
          <a:xfrm>
            <a:off x="1019776" y="4742094"/>
            <a:ext cx="4089400" cy="1193800"/>
          </a:xfrm>
          <a:custGeom>
            <a:avLst/>
            <a:gdLst>
              <a:gd name="connsiteX0" fmla="*/ 0 w 4089400"/>
              <a:gd name="connsiteY0" fmla="*/ 1130300 h 1193800"/>
              <a:gd name="connsiteX1" fmla="*/ 4089400 w 4089400"/>
              <a:gd name="connsiteY1" fmla="*/ 1193800 h 1193800"/>
              <a:gd name="connsiteX2" fmla="*/ 3124200 w 4089400"/>
              <a:gd name="connsiteY2" fmla="*/ 0 h 1193800"/>
              <a:gd name="connsiteX3" fmla="*/ 0 w 4089400"/>
              <a:gd name="connsiteY3" fmla="*/ 1130300 h 119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9400" h="1193800">
                <a:moveTo>
                  <a:pt x="0" y="1130300"/>
                </a:moveTo>
                <a:lnTo>
                  <a:pt x="4089400" y="1193800"/>
                </a:lnTo>
                <a:lnTo>
                  <a:pt x="3124200" y="0"/>
                </a:lnTo>
                <a:lnTo>
                  <a:pt x="0" y="113030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nice 40"/>
          <p:cNvCxnSpPr/>
          <p:nvPr/>
        </p:nvCxnSpPr>
        <p:spPr>
          <a:xfrm flipV="1">
            <a:off x="1019776" y="2642454"/>
            <a:ext cx="2518048" cy="321981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40" idx="0"/>
            <a:endCxn id="40" idx="1"/>
          </p:cNvCxnSpPr>
          <p:nvPr/>
        </p:nvCxnSpPr>
        <p:spPr>
          <a:xfrm>
            <a:off x="1019776" y="5872394"/>
            <a:ext cx="4089400" cy="635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 flipV="1">
            <a:off x="3537824" y="2642454"/>
            <a:ext cx="1571352" cy="329657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stCxn id="40" idx="2"/>
          </p:cNvCxnSpPr>
          <p:nvPr/>
        </p:nvCxnSpPr>
        <p:spPr>
          <a:xfrm flipH="1" flipV="1">
            <a:off x="3537824" y="2642454"/>
            <a:ext cx="606152" cy="2099640"/>
          </a:xfrm>
          <a:prstGeom prst="line">
            <a:avLst/>
          </a:prstGeom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 flipV="1">
            <a:off x="2817744" y="5277388"/>
            <a:ext cx="2291432" cy="626757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flipH="1">
            <a:off x="1019776" y="5338994"/>
            <a:ext cx="3526160" cy="52327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>
            <a:stCxn id="40" idx="2"/>
          </p:cNvCxnSpPr>
          <p:nvPr/>
        </p:nvCxnSpPr>
        <p:spPr>
          <a:xfrm flipH="1">
            <a:off x="3211388" y="4742094"/>
            <a:ext cx="932588" cy="115174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4199871" y="4652021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9871" y="4652021"/>
                <a:ext cx="561590" cy="5492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3523025" y="3692274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025" y="3692274"/>
                <a:ext cx="561590" cy="5492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Oblouk 33"/>
          <p:cNvSpPr/>
          <p:nvPr/>
        </p:nvSpPr>
        <p:spPr>
          <a:xfrm>
            <a:off x="3256158" y="5183665"/>
            <a:ext cx="533734" cy="533734"/>
          </a:xfrm>
          <a:prstGeom prst="arc">
            <a:avLst>
              <a:gd name="adj1" fmla="val 11121442"/>
              <a:gd name="adj2" fmla="val 15977773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3278027" y="500276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p:sp>
        <p:nvSpPr>
          <p:cNvPr id="36" name="Zaoblený obdélník 35"/>
          <p:cNvSpPr/>
          <p:nvPr/>
        </p:nvSpPr>
        <p:spPr>
          <a:xfrm>
            <a:off x="4036264" y="819846"/>
            <a:ext cx="4759332" cy="1666011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4131119" y="826885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𝑎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hrany podstavy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1119" y="826885"/>
                <a:ext cx="4593496" cy="504056"/>
              </a:xfrm>
              <a:prstGeom prst="rect">
                <a:avLst/>
              </a:prstGeom>
              <a:blipFill rotWithShape="1">
                <a:blip r:embed="rId11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4213273" y="1777805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3273" y="1777805"/>
                <a:ext cx="4593496" cy="504056"/>
              </a:xfrm>
              <a:prstGeom prst="rect">
                <a:avLst/>
              </a:prstGeom>
              <a:blipFill rotWithShape="1">
                <a:blip r:embed="rId12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4169364" y="1291102"/>
                <a:ext cx="4929898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𝑤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stěnová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9364" y="1291102"/>
                <a:ext cx="4929898" cy="504056"/>
              </a:xfrm>
              <a:prstGeom prst="rect">
                <a:avLst/>
              </a:prstGeom>
              <a:blipFill rotWithShape="1">
                <a:blip r:embed="rId13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aoblený obdélník 52"/>
              <p:cNvSpPr/>
              <p:nvPr/>
            </p:nvSpPr>
            <p:spPr>
              <a:xfrm>
                <a:off x="327883" y="823549"/>
                <a:ext cx="1999963" cy="111745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3" name="Zaoblený obdélník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83" y="823549"/>
                <a:ext cx="1999963" cy="111745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aoblený obdélník 53"/>
              <p:cNvSpPr/>
              <p:nvPr/>
            </p:nvSpPr>
            <p:spPr>
              <a:xfrm>
                <a:off x="327883" y="1953768"/>
                <a:ext cx="1999963" cy="1115192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𝟔</m:t>
                              </m:r>
                            </m:e>
                          </m:rad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4" name="Zaoblený obdélník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83" y="1953768"/>
                <a:ext cx="1999963" cy="1115192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056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16" grpId="0"/>
      <p:bldP spid="17" grpId="0"/>
      <p:bldP spid="18" grpId="0"/>
      <p:bldP spid="20" grpId="0"/>
      <p:bldP spid="23" grpId="0"/>
      <p:bldP spid="25" grpId="0"/>
      <p:bldP spid="26" grpId="0"/>
      <p:bldP spid="27" grpId="0"/>
      <p:bldP spid="28" grpId="0"/>
      <p:bldP spid="33" grpId="0"/>
      <p:bldP spid="40" grpId="0" animBg="1"/>
      <p:bldP spid="49" grpId="0"/>
      <p:bldP spid="50" grpId="0"/>
      <p:bldP spid="34" grpId="0" animBg="1"/>
      <p:bldP spid="35" grpId="0"/>
      <p:bldP spid="37" grpId="0"/>
      <p:bldP spid="38" grpId="0"/>
      <p:bldP spid="51" grpId="0"/>
      <p:bldP spid="53" grpId="0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02897" y="116632"/>
            <a:ext cx="8761591" cy="6637347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188640"/>
            <a:ext cx="8520328" cy="64087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Volný tvar 81"/>
          <p:cNvSpPr/>
          <p:nvPr/>
        </p:nvSpPr>
        <p:spPr>
          <a:xfrm>
            <a:off x="2786273" y="1269982"/>
            <a:ext cx="1438275" cy="4391025"/>
          </a:xfrm>
          <a:custGeom>
            <a:avLst/>
            <a:gdLst>
              <a:gd name="connsiteX0" fmla="*/ 0 w 1438275"/>
              <a:gd name="connsiteY0" fmla="*/ 3876675 h 4391025"/>
              <a:gd name="connsiteX1" fmla="*/ 1438275 w 1438275"/>
              <a:gd name="connsiteY1" fmla="*/ 4391025 h 4391025"/>
              <a:gd name="connsiteX2" fmla="*/ 104775 w 1438275"/>
              <a:gd name="connsiteY2" fmla="*/ 0 h 4391025"/>
              <a:gd name="connsiteX3" fmla="*/ 0 w 1438275"/>
              <a:gd name="connsiteY3" fmla="*/ 3876675 h 439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8275" h="4391025">
                <a:moveTo>
                  <a:pt x="0" y="3876675"/>
                </a:moveTo>
                <a:lnTo>
                  <a:pt x="1438275" y="4391025"/>
                </a:lnTo>
                <a:lnTo>
                  <a:pt x="104775" y="0"/>
                </a:lnTo>
                <a:lnTo>
                  <a:pt x="0" y="3876675"/>
                </a:lnTo>
                <a:close/>
              </a:path>
            </a:pathLst>
          </a:custGeom>
          <a:solidFill>
            <a:srgbClr val="92D050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46" idx="0"/>
          </p:cNvCxnSpPr>
          <p:nvPr/>
        </p:nvCxnSpPr>
        <p:spPr>
          <a:xfrm flipV="1">
            <a:off x="551149" y="1238250"/>
            <a:ext cx="2333630" cy="3919935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endCxn id="46" idx="4"/>
          </p:cNvCxnSpPr>
          <p:nvPr/>
        </p:nvCxnSpPr>
        <p:spPr>
          <a:xfrm flipV="1">
            <a:off x="1392291" y="4203482"/>
            <a:ext cx="2784063" cy="186066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endCxn id="46" idx="2"/>
          </p:cNvCxnSpPr>
          <p:nvPr/>
        </p:nvCxnSpPr>
        <p:spPr>
          <a:xfrm>
            <a:off x="2279341" y="4237565"/>
            <a:ext cx="1067718" cy="1875323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408615" y="6122630"/>
            <a:ext cx="1950534" cy="0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/>
          <p:nvPr/>
        </p:nvSpPr>
        <p:spPr>
          <a:xfrm>
            <a:off x="2417568" y="4783065"/>
            <a:ext cx="759982" cy="759982"/>
          </a:xfrm>
          <a:prstGeom prst="arc">
            <a:avLst>
              <a:gd name="adj1" fmla="val 16200000"/>
              <a:gd name="adj2" fmla="val 866582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1085537" y="6048124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3177266" y="6048124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4102444" y="382378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2884779" y="80984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2516764" y="509175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2811647" y="473632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2411130" y="3150104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130" y="3150104"/>
                <a:ext cx="561590" cy="5492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ástupný symbol pro obsah 2"/>
          <p:cNvSpPr>
            <a:spLocks noGrp="1"/>
          </p:cNvSpPr>
          <p:nvPr/>
        </p:nvSpPr>
        <p:spPr>
          <a:xfrm>
            <a:off x="323528" y="188640"/>
            <a:ext cx="8520328" cy="58947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Pravidelný šestiboký jehlan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1111496" y="4227542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496" y="4227542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2231469" y="6064142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1469" y="6064142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479141" y="5325278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141" y="5325278"/>
                <a:ext cx="561590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4613062" y="5319988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062" y="5319988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3078354" y="324178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𝑤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354" y="3241780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4102444" y="5532164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𝐵𝐶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2444" y="5532164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 r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aoblený obdélník 34"/>
              <p:cNvSpPr/>
              <p:nvPr/>
            </p:nvSpPr>
            <p:spPr>
              <a:xfrm>
                <a:off x="5793338" y="5359026"/>
                <a:ext cx="3050518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5" name="Zaoblený 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3338" y="5359026"/>
                <a:ext cx="3050518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aoblený obdélník 36"/>
              <p:cNvSpPr/>
              <p:nvPr/>
            </p:nvSpPr>
            <p:spPr>
              <a:xfrm>
                <a:off x="5769486" y="4121994"/>
                <a:ext cx="3050520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𝒘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𝒕</m:t>
                              </m:r>
                            </m:sub>
                          </m:sSub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Zaoblený obdélník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9486" y="4121994"/>
                <a:ext cx="3050520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Volný tvar 45"/>
          <p:cNvSpPr/>
          <p:nvPr/>
        </p:nvSpPr>
        <p:spPr>
          <a:xfrm>
            <a:off x="551149" y="4203482"/>
            <a:ext cx="4608512" cy="1919148"/>
          </a:xfrm>
          <a:custGeom>
            <a:avLst/>
            <a:gdLst>
              <a:gd name="connsiteX0" fmla="*/ 0 w 3705225"/>
              <a:gd name="connsiteY0" fmla="*/ 933450 h 1876425"/>
              <a:gd name="connsiteX1" fmla="*/ 676275 w 3705225"/>
              <a:gd name="connsiteY1" fmla="*/ 1876425 h 1876425"/>
              <a:gd name="connsiteX2" fmla="*/ 2247900 w 3705225"/>
              <a:gd name="connsiteY2" fmla="*/ 1866900 h 1876425"/>
              <a:gd name="connsiteX3" fmla="*/ 3705225 w 3705225"/>
              <a:gd name="connsiteY3" fmla="*/ 933450 h 1876425"/>
              <a:gd name="connsiteX4" fmla="*/ 2914650 w 3705225"/>
              <a:gd name="connsiteY4" fmla="*/ 0 h 1876425"/>
              <a:gd name="connsiteX5" fmla="*/ 1343025 w 3705225"/>
              <a:gd name="connsiteY5" fmla="*/ 0 h 1876425"/>
              <a:gd name="connsiteX6" fmla="*/ 0 w 3705225"/>
              <a:gd name="connsiteY6" fmla="*/ 933450 h 1876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05225" h="1876425">
                <a:moveTo>
                  <a:pt x="0" y="933450"/>
                </a:moveTo>
                <a:lnTo>
                  <a:pt x="676275" y="1876425"/>
                </a:lnTo>
                <a:lnTo>
                  <a:pt x="2247900" y="1866900"/>
                </a:lnTo>
                <a:lnTo>
                  <a:pt x="3705225" y="933450"/>
                </a:lnTo>
                <a:lnTo>
                  <a:pt x="2914650" y="0"/>
                </a:lnTo>
                <a:lnTo>
                  <a:pt x="1343025" y="0"/>
                </a:lnTo>
                <a:lnTo>
                  <a:pt x="0" y="93345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nice 49"/>
          <p:cNvCxnSpPr>
            <a:stCxn id="46" idx="0"/>
            <a:endCxn id="46" idx="3"/>
          </p:cNvCxnSpPr>
          <p:nvPr/>
        </p:nvCxnSpPr>
        <p:spPr>
          <a:xfrm>
            <a:off x="551149" y="5158185"/>
            <a:ext cx="4608512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2279341" y="1238250"/>
            <a:ext cx="604542" cy="2912212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>
            <a:stCxn id="46" idx="1"/>
          </p:cNvCxnSpPr>
          <p:nvPr/>
        </p:nvCxnSpPr>
        <p:spPr>
          <a:xfrm flipV="1">
            <a:off x="1392291" y="1238250"/>
            <a:ext cx="1491592" cy="4884380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46" idx="2"/>
          </p:cNvCxnSpPr>
          <p:nvPr/>
        </p:nvCxnSpPr>
        <p:spPr>
          <a:xfrm flipH="1" flipV="1">
            <a:off x="2883883" y="1238250"/>
            <a:ext cx="463176" cy="487463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H="1" flipV="1">
            <a:off x="2883883" y="1238250"/>
            <a:ext cx="2271240" cy="390711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H="1" flipV="1">
            <a:off x="2883883" y="1238250"/>
            <a:ext cx="1292472" cy="294814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Zástupný symbol pro obsah 2"/>
              <p:cNvSpPr>
                <a:spLocks noGrp="1"/>
              </p:cNvSpPr>
              <p:nvPr/>
            </p:nvSpPr>
            <p:spPr>
              <a:xfrm>
                <a:off x="3123151" y="377859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3151" y="3778596"/>
                <a:ext cx="561590" cy="54924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Zástupný symbol pro obsah 2"/>
              <p:cNvSpPr>
                <a:spLocks noGrp="1"/>
              </p:cNvSpPr>
              <p:nvPr/>
            </p:nvSpPr>
            <p:spPr>
              <a:xfrm>
                <a:off x="4295565" y="410292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565" y="4102927"/>
                <a:ext cx="561590" cy="5492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Zástupný symbol pro obsah 2"/>
          <p:cNvSpPr>
            <a:spLocks noGrp="1"/>
          </p:cNvSpPr>
          <p:nvPr/>
        </p:nvSpPr>
        <p:spPr>
          <a:xfrm>
            <a:off x="5174652" y="509175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Zástupný symbol pro obsah 2"/>
          <p:cNvSpPr>
            <a:spLocks noGrp="1"/>
          </p:cNvSpPr>
          <p:nvPr/>
        </p:nvSpPr>
        <p:spPr>
          <a:xfrm>
            <a:off x="2258830" y="373361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5" name="Přímá spojnice 84"/>
          <p:cNvCxnSpPr>
            <a:stCxn id="46" idx="0"/>
            <a:endCxn id="46" idx="1"/>
          </p:cNvCxnSpPr>
          <p:nvPr/>
        </p:nvCxnSpPr>
        <p:spPr>
          <a:xfrm>
            <a:off x="551149" y="5158185"/>
            <a:ext cx="841142" cy="964445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347059" y="5158186"/>
            <a:ext cx="1827593" cy="964444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Zástupný symbol pro obsah 2"/>
              <p:cNvSpPr>
                <a:spLocks noGrp="1"/>
              </p:cNvSpPr>
              <p:nvPr/>
            </p:nvSpPr>
            <p:spPr>
              <a:xfrm>
                <a:off x="1937917" y="5386384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917" y="5386384"/>
                <a:ext cx="561590" cy="5492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Zástupný symbol pro obsah 2"/>
              <p:cNvSpPr>
                <a:spLocks noGrp="1"/>
              </p:cNvSpPr>
              <p:nvPr/>
            </p:nvSpPr>
            <p:spPr>
              <a:xfrm>
                <a:off x="1675686" y="4749778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5686" y="4749778"/>
                <a:ext cx="561590" cy="5492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Zástupný symbol pro obsah 2"/>
              <p:cNvSpPr>
                <a:spLocks noGrp="1"/>
              </p:cNvSpPr>
              <p:nvPr/>
            </p:nvSpPr>
            <p:spPr>
              <a:xfrm>
                <a:off x="2020022" y="4282862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022" y="4282862"/>
                <a:ext cx="561590" cy="54924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Zástupný symbol pro obsah 2"/>
              <p:cNvSpPr>
                <a:spLocks noGrp="1"/>
              </p:cNvSpPr>
              <p:nvPr/>
            </p:nvSpPr>
            <p:spPr>
              <a:xfrm>
                <a:off x="4050979" y="474428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979" y="4744285"/>
                <a:ext cx="561590" cy="5492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Zástupný symbol pro obsah 2"/>
              <p:cNvSpPr>
                <a:spLocks noGrp="1"/>
              </p:cNvSpPr>
              <p:nvPr/>
            </p:nvSpPr>
            <p:spPr>
              <a:xfrm>
                <a:off x="2678750" y="543441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8750" y="5434417"/>
                <a:ext cx="561590" cy="549246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Zástupný symbol pro obsah 2"/>
              <p:cNvSpPr>
                <a:spLocks noGrp="1"/>
              </p:cNvSpPr>
              <p:nvPr/>
            </p:nvSpPr>
            <p:spPr>
              <a:xfrm>
                <a:off x="3733257" y="419503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257" y="4195039"/>
                <a:ext cx="561590" cy="549246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8" name="Zástupný symbol pro obsah 2"/>
              <p:cNvSpPr>
                <a:spLocks noGrp="1"/>
              </p:cNvSpPr>
              <p:nvPr/>
            </p:nvSpPr>
            <p:spPr>
              <a:xfrm>
                <a:off x="1355716" y="272949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5716" y="2729497"/>
                <a:ext cx="561590" cy="549246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9" name="Zaoblený obdélník 98"/>
          <p:cNvSpPr/>
          <p:nvPr/>
        </p:nvSpPr>
        <p:spPr>
          <a:xfrm>
            <a:off x="4060674" y="808818"/>
            <a:ext cx="4759332" cy="1972109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Zástupný symbol pro obsah 2"/>
              <p:cNvSpPr>
                <a:spLocks noGrp="1"/>
              </p:cNvSpPr>
              <p:nvPr/>
            </p:nvSpPr>
            <p:spPr>
              <a:xfrm>
                <a:off x="4143592" y="775554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𝑎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hrany podstavy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592" y="775554"/>
                <a:ext cx="4593496" cy="504056"/>
              </a:xfrm>
              <a:prstGeom prst="rect">
                <a:avLst/>
              </a:prstGeom>
              <a:blipFill rotWithShape="1">
                <a:blip r:embed="rId20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Zástupný symbol pro obsah 2"/>
              <p:cNvSpPr>
                <a:spLocks noGrp="1"/>
              </p:cNvSpPr>
              <p:nvPr/>
            </p:nvSpPr>
            <p:spPr>
              <a:xfrm>
                <a:off x="4212000" y="1802326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2000" y="1802326"/>
                <a:ext cx="4593496" cy="504056"/>
              </a:xfrm>
              <a:prstGeom prst="rect">
                <a:avLst/>
              </a:prstGeom>
              <a:blipFill rotWithShape="1">
                <a:blip r:embed="rId21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Zástupný symbol pro obsah 2"/>
              <p:cNvSpPr>
                <a:spLocks noGrp="1"/>
              </p:cNvSpPr>
              <p:nvPr/>
            </p:nvSpPr>
            <p:spPr>
              <a:xfrm>
                <a:off x="4180714" y="1476000"/>
                <a:ext cx="4929898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𝑤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stěnová výška jehlanu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714" y="1476000"/>
                <a:ext cx="4929898" cy="504056"/>
              </a:xfrm>
              <a:prstGeom prst="rect">
                <a:avLst/>
              </a:prstGeom>
              <a:blipFill rotWithShape="1">
                <a:blip r:embed="rId22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Zástupný symbol pro obsah 2"/>
              <p:cNvSpPr>
                <a:spLocks noGrp="1"/>
              </p:cNvSpPr>
              <p:nvPr/>
            </p:nvSpPr>
            <p:spPr>
              <a:xfrm>
                <a:off x="4176000" y="1116000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boční hrany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6000" y="1116000"/>
                <a:ext cx="4593496" cy="504056"/>
              </a:xfrm>
              <a:prstGeom prst="rect">
                <a:avLst/>
              </a:prstGeom>
              <a:blipFill rotWithShape="1">
                <a:blip r:embed="rId23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Zástupný symbol pro obsah 2"/>
              <p:cNvSpPr>
                <a:spLocks noGrp="1"/>
              </p:cNvSpPr>
              <p:nvPr/>
            </p:nvSpPr>
            <p:spPr>
              <a:xfrm>
                <a:off x="3347059" y="526390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059" y="5263906"/>
                <a:ext cx="561590" cy="549246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Zástupný symbol pro obsah 2"/>
          <p:cNvSpPr>
            <a:spLocks noGrp="1"/>
          </p:cNvSpPr>
          <p:nvPr/>
        </p:nvSpPr>
        <p:spPr>
          <a:xfrm>
            <a:off x="323528" y="4652173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Zástupný symbol pro obsah 2"/>
              <p:cNvSpPr>
                <a:spLocks noGrp="1"/>
              </p:cNvSpPr>
              <p:nvPr/>
            </p:nvSpPr>
            <p:spPr>
              <a:xfrm>
                <a:off x="4180714" y="2208267"/>
                <a:ext cx="459349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𝑣</m:t>
                        </m:r>
                      </m:e>
                      <m:sub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. . . výška trojúhelníku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714" y="2208267"/>
                <a:ext cx="4593496" cy="504056"/>
              </a:xfrm>
              <a:prstGeom prst="rect">
                <a:avLst/>
              </a:prstGeom>
              <a:blipFill rotWithShape="1">
                <a:blip r:embed="rId25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Zaoblený obdélník 106"/>
              <p:cNvSpPr/>
              <p:nvPr/>
            </p:nvSpPr>
            <p:spPr>
              <a:xfrm>
                <a:off x="5769486" y="2900011"/>
                <a:ext cx="3050520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𝒕</m:t>
                              </m:r>
                            </m:sub>
                          </m:sSub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𝒂</m:t>
                                  </m:r>
                                </m:num>
                                <m:den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7" name="Zaoblený obdélník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9486" y="2900011"/>
                <a:ext cx="3050520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632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15" grpId="0" animBg="1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6" grpId="0"/>
      <p:bldP spid="27" grpId="0"/>
      <p:bldP spid="28" grpId="0"/>
      <p:bldP spid="33" grpId="0"/>
      <p:bldP spid="34" grpId="0"/>
      <p:bldP spid="35" grpId="0" animBg="1"/>
      <p:bldP spid="37" grpId="0" animBg="1"/>
      <p:bldP spid="46" grpId="0" animBg="1"/>
      <p:bldP spid="77" grpId="0"/>
      <p:bldP spid="78" grpId="0"/>
      <p:bldP spid="80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4933" y="1941114"/>
            <a:ext cx="9158933" cy="4916885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8" name="Zaoblený obdélník 77"/>
          <p:cNvSpPr/>
          <p:nvPr/>
        </p:nvSpPr>
        <p:spPr>
          <a:xfrm>
            <a:off x="86273" y="3356992"/>
            <a:ext cx="4759332" cy="2736304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967536" y="2060847"/>
            <a:ext cx="4068960" cy="40324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-1" y="0"/>
            <a:ext cx="9144001" cy="1412776"/>
          </a:xfrm>
          <a:prstGeom prst="roundRect">
            <a:avLst>
              <a:gd name="adj" fmla="val 2932"/>
            </a:avLst>
          </a:prstGeom>
          <a:gradFill>
            <a:gsLst>
              <a:gs pos="0">
                <a:srgbClr val="E6DCAC"/>
              </a:gs>
              <a:gs pos="7000">
                <a:srgbClr val="E6D78A"/>
              </a:gs>
              <a:gs pos="1000">
                <a:srgbClr val="C7AC4C"/>
              </a:gs>
              <a:gs pos="97000">
                <a:srgbClr val="E6D78A"/>
              </a:gs>
              <a:gs pos="100000">
                <a:srgbClr val="C7AC4C"/>
              </a:gs>
              <a:gs pos="100000">
                <a:srgbClr val="E6DCAC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889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86273" y="18192"/>
                <a:ext cx="8862679" cy="1026728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Př.1) Vypočítejte objem čtyřbokého jehlanu, jehož podstavou je obdélník s rozměry </a:t>
                </a:r>
                <a14:m>
                  <m:oMath xmlns:m="http://schemas.openxmlformats.org/officeDocument/2006/math"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 24 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𝑏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=11 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8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 jeho výška je </a:t>
                </a:r>
                <a14:m>
                  <m:oMath xmlns:m="http://schemas.openxmlformats.org/officeDocument/2006/math"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=13 </m:t>
                    </m:r>
                    <m:r>
                      <a:rPr lang="cs-CZ" sz="28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800" spc="-1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73" y="18192"/>
                <a:ext cx="8862679" cy="1026728"/>
              </a:xfrm>
              <a:prstGeom prst="rect">
                <a:avLst/>
              </a:prstGeom>
              <a:blipFill rotWithShape="1">
                <a:blip r:embed="rId2"/>
                <a:stretch>
                  <a:fillRect l="-1376" t="-5952" r="-1444" b="-50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Zástupný symbol pro obsah 2"/>
          <p:cNvSpPr>
            <a:spLocks noGrp="1"/>
          </p:cNvSpPr>
          <p:nvPr/>
        </p:nvSpPr>
        <p:spPr>
          <a:xfrm>
            <a:off x="-14933" y="1412776"/>
            <a:ext cx="1368152" cy="4528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rgbClr val="FFFF00"/>
                </a:solidFill>
              </a:rPr>
              <a:t>Řešení:</a:t>
            </a:r>
          </a:p>
        </p:txBody>
      </p:sp>
      <p:sp>
        <p:nvSpPr>
          <p:cNvPr id="6" name="Kosoúhelník 5"/>
          <p:cNvSpPr/>
          <p:nvPr/>
        </p:nvSpPr>
        <p:spPr>
          <a:xfrm>
            <a:off x="5213772" y="4568932"/>
            <a:ext cx="3553829" cy="974365"/>
          </a:xfrm>
          <a:prstGeom prst="parallelogram">
            <a:avLst>
              <a:gd name="adj" fmla="val 93278"/>
            </a:avLst>
          </a:prstGeom>
          <a:solidFill>
            <a:srgbClr val="FFFF00"/>
          </a:solidFill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5213772" y="4568933"/>
            <a:ext cx="3553829" cy="983132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175115" y="4590291"/>
            <a:ext cx="1702953" cy="961774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213772" y="5552065"/>
            <a:ext cx="2664296" cy="1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7878068" y="4568933"/>
            <a:ext cx="889533" cy="974364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louk 15"/>
          <p:cNvSpPr/>
          <p:nvPr/>
        </p:nvSpPr>
        <p:spPr>
          <a:xfrm>
            <a:off x="6559554" y="4619439"/>
            <a:ext cx="882119" cy="882119"/>
          </a:xfrm>
          <a:prstGeom prst="arc">
            <a:avLst>
              <a:gd name="adj1" fmla="val 16200000"/>
              <a:gd name="adj2" fmla="val 2066805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5106933" y="553780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7652651" y="553780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6175115" y="4129562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6812823" y="498906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7026590" y="468383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6990686" y="419333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0686" y="4193339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5637440" y="477565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𝑏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7440" y="4775653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8183905" y="494460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𝑏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3905" y="4944609"/>
                <a:ext cx="561590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6415870" y="554329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870" y="5543297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 flipV="1">
            <a:off x="5236800" y="2420801"/>
            <a:ext cx="1789791" cy="312604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6126491" y="2420801"/>
            <a:ext cx="900100" cy="212153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 flipV="1">
            <a:off x="7026591" y="2420801"/>
            <a:ext cx="824701" cy="312604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 flipV="1">
            <a:off x="7026591" y="2420801"/>
            <a:ext cx="1718904" cy="2148132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8589849" y="415010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6906060" y="206084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6667488" y="349897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7488" y="3498975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5721059" y="357576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1059" y="3575769"/>
                <a:ext cx="561590" cy="5492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Zaoblený obdélník 70"/>
          <p:cNvSpPr/>
          <p:nvPr/>
        </p:nvSpPr>
        <p:spPr>
          <a:xfrm>
            <a:off x="133466" y="2053396"/>
            <a:ext cx="4759332" cy="1231588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Zástupný symbol pro obsah 2"/>
              <p:cNvSpPr>
                <a:spLocks noGrp="1"/>
              </p:cNvSpPr>
              <p:nvPr/>
            </p:nvSpPr>
            <p:spPr>
              <a:xfrm>
                <a:off x="193279" y="3456745"/>
                <a:ext cx="1847809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>
                          <a:latin typeface="Cambria Math"/>
                        </a:rPr>
                        <m:t>V</m:t>
                      </m:r>
                      <m:r>
                        <a:rPr lang="cs-CZ" sz="2600" b="0" i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600" b="0" i="0">
                                  <a:latin typeface="Cambria Math"/>
                                </a:rPr>
                                <m:t>S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cs-CZ" sz="2600" b="0" i="0">
                                  <a:latin typeface="Cambria Math"/>
                                </a:rPr>
                                <m:t>p</m:t>
                              </m:r>
                            </m:sub>
                          </m:sSub>
                          <m:r>
                            <a:rPr lang="cs-CZ" sz="2600" b="0" i="0">
                              <a:latin typeface="Cambria Math"/>
                            </a:rPr>
                            <m:t>·</m:t>
                          </m:r>
                          <m:r>
                            <m:rPr>
                              <m:sty m:val="p"/>
                            </m:rPr>
                            <a:rPr lang="cs-CZ" sz="2600" b="0" i="0">
                              <a:latin typeface="Cambria Math"/>
                            </a:rPr>
                            <m:t>v</m:t>
                          </m:r>
                        </m:num>
                        <m:den>
                          <m:r>
                            <a:rPr lang="cs-CZ" sz="2600" b="0" i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279" y="3456745"/>
                <a:ext cx="1847809" cy="9679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Zástupný symbol pro obsah 2"/>
              <p:cNvSpPr>
                <a:spLocks noGrp="1"/>
              </p:cNvSpPr>
              <p:nvPr/>
            </p:nvSpPr>
            <p:spPr>
              <a:xfrm>
                <a:off x="1735111" y="3454272"/>
                <a:ext cx="2118278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60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600" b="0" i="1" smtClean="0">
                              <a:latin typeface="Cambria Math"/>
                            </a:rPr>
                            <m:t>·</m:t>
                          </m:r>
                          <m:r>
                            <a:rPr lang="cs-CZ" sz="26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2600" b="0" i="0">
                              <a:latin typeface="Cambria Math"/>
                            </a:rPr>
                            <m:t>·</m:t>
                          </m:r>
                          <m:r>
                            <m:rPr>
                              <m:sty m:val="p"/>
                            </m:rPr>
                            <a:rPr lang="cs-CZ" sz="2600" b="0" i="0">
                              <a:latin typeface="Cambria Math"/>
                            </a:rPr>
                            <m:t>v</m:t>
                          </m:r>
                        </m:num>
                        <m:den>
                          <m:r>
                            <a:rPr lang="cs-CZ" sz="2600" b="0" i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5111" y="3454272"/>
                <a:ext cx="2118278" cy="9679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Zástupný symbol pro obsah 2"/>
              <p:cNvSpPr>
                <a:spLocks noGrp="1"/>
              </p:cNvSpPr>
              <p:nvPr/>
            </p:nvSpPr>
            <p:spPr>
              <a:xfrm>
                <a:off x="193279" y="4469437"/>
                <a:ext cx="3351196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600" b="0" i="1" smtClean="0">
                              <a:latin typeface="Cambria Math"/>
                            </a:rPr>
                            <m:t>24·11</m:t>
                          </m:r>
                          <m:r>
                            <a:rPr lang="cs-CZ" sz="2600" b="0" i="0">
                              <a:latin typeface="Cambria Math"/>
                            </a:rPr>
                            <m:t>·</m:t>
                          </m:r>
                          <m:r>
                            <a:rPr lang="cs-CZ" sz="2600" b="0" i="0" smtClean="0">
                              <a:latin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2600" b="0" i="0">
                              <a:latin typeface="Cambria Math"/>
                            </a:rPr>
                            <m:t>3</m:t>
                          </m:r>
                        </m:den>
                      </m:f>
                      <m:sSup>
                        <m:sSupPr>
                          <m:ctrlPr>
                            <a:rPr lang="cs-CZ" sz="26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279" y="4469437"/>
                <a:ext cx="3351196" cy="9679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Zástupný symbol pro obsah 2"/>
              <p:cNvSpPr>
                <a:spLocks noGrp="1"/>
              </p:cNvSpPr>
              <p:nvPr/>
            </p:nvSpPr>
            <p:spPr>
              <a:xfrm>
                <a:off x="193279" y="5501557"/>
                <a:ext cx="3351196" cy="5683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r>
                        <a:rPr lang="cs-CZ" sz="2600" i="1" smtClean="0">
                          <a:latin typeface="Cambria Math"/>
                        </a:rPr>
                        <m:t>1</m:t>
                      </m:r>
                      <m:r>
                        <a:rPr lang="cs-CZ" sz="2600" b="0" i="1" smtClean="0">
                          <a:latin typeface="Cambria Math"/>
                        </a:rPr>
                        <m:t> 144 </m:t>
                      </m:r>
                      <m:sSup>
                        <m:sSupPr>
                          <m:ctrlPr>
                            <a:rPr lang="cs-CZ" sz="26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279" y="5501557"/>
                <a:ext cx="3351196" cy="568399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Zaoblený obdélník 76"/>
          <p:cNvSpPr/>
          <p:nvPr/>
        </p:nvSpPr>
        <p:spPr>
          <a:xfrm>
            <a:off x="-5446" y="6078681"/>
            <a:ext cx="9156886" cy="779317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Zástupný symbol pro obsah 2"/>
              <p:cNvSpPr>
                <a:spLocks noGrp="1"/>
              </p:cNvSpPr>
              <p:nvPr/>
            </p:nvSpPr>
            <p:spPr>
              <a:xfrm>
                <a:off x="5093" y="6188506"/>
                <a:ext cx="5610323" cy="559666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Objem daného jehlanu je </a:t>
                </a:r>
                <a14:m>
                  <m:oMath xmlns:m="http://schemas.openxmlformats.org/officeDocument/2006/math">
                    <m:r>
                      <a:rPr lang="cs-CZ" sz="26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1 144</m:t>
                    </m:r>
                    <m:sSup>
                      <m:sSupPr>
                        <m:ctrlPr>
                          <a:rPr lang="cs-CZ" sz="2600" i="1" spc="-100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600" b="0" i="1" spc="-100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 </m:t>
                        </m:r>
                        <m:r>
                          <a:rPr lang="cs-CZ" sz="2600" b="0" i="1" spc="-100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𝑐𝑚</m:t>
                        </m:r>
                      </m:e>
                      <m:sup>
                        <m:r>
                          <a:rPr lang="cs-CZ" sz="2600" b="0" i="1" spc="-100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3</m:t>
                        </m:r>
                      </m:sup>
                    </m:sSup>
                    <m:r>
                      <a:rPr lang="cs-CZ" sz="2600" b="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.</m:t>
                    </m:r>
                    <m:r>
                      <a:rPr lang="cs-CZ" sz="260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endParaRPr lang="cs-CZ" sz="2600" spc="-1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3" y="6188506"/>
                <a:ext cx="5610323" cy="559666"/>
              </a:xfrm>
              <a:prstGeom prst="rect">
                <a:avLst/>
              </a:prstGeom>
              <a:blipFill rotWithShape="1">
                <a:blip r:embed="rId15"/>
                <a:stretch>
                  <a:fillRect l="-1957" t="-9783" b="-141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Zástupný symbol pro obsah 2"/>
              <p:cNvSpPr>
                <a:spLocks noGrp="1"/>
              </p:cNvSpPr>
              <p:nvPr/>
            </p:nvSpPr>
            <p:spPr>
              <a:xfrm>
                <a:off x="220165" y="2041695"/>
                <a:ext cx="3351196" cy="45120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a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r>
                        <a:rPr lang="cs-CZ" sz="2600" b="0" i="1" smtClean="0">
                          <a:latin typeface="Cambria Math"/>
                        </a:rPr>
                        <m:t>24 </m:t>
                      </m:r>
                      <m:r>
                        <a:rPr lang="cs-CZ" sz="2600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165" y="2041695"/>
                <a:ext cx="3351196" cy="451201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Zástupný symbol pro obsah 2"/>
              <p:cNvSpPr>
                <a:spLocks noGrp="1"/>
              </p:cNvSpPr>
              <p:nvPr/>
            </p:nvSpPr>
            <p:spPr>
              <a:xfrm>
                <a:off x="193279" y="2384493"/>
                <a:ext cx="2272660" cy="45120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b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r>
                        <a:rPr lang="cs-CZ" sz="2600" b="0" i="1" smtClean="0">
                          <a:latin typeface="Cambria Math"/>
                        </a:rPr>
                        <m:t>11 </m:t>
                      </m:r>
                      <m:r>
                        <a:rPr lang="cs-CZ" sz="2600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8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279" y="2384493"/>
                <a:ext cx="2272660" cy="451201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Zástupný symbol pro obsah 2"/>
              <p:cNvSpPr>
                <a:spLocks noGrp="1"/>
              </p:cNvSpPr>
              <p:nvPr/>
            </p:nvSpPr>
            <p:spPr>
              <a:xfrm>
                <a:off x="240472" y="2762493"/>
                <a:ext cx="2272660" cy="45120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r>
                        <a:rPr lang="cs-CZ" sz="2600" b="0" i="1" smtClean="0">
                          <a:latin typeface="Cambria Math"/>
                        </a:rPr>
                        <m:t>13 </m:t>
                      </m:r>
                      <m:r>
                        <a:rPr lang="cs-CZ" sz="2600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8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72" y="2762493"/>
                <a:ext cx="2272660" cy="451201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/>
          <p:cNvCxnSpPr/>
          <p:nvPr/>
        </p:nvCxnSpPr>
        <p:spPr>
          <a:xfrm flipH="1">
            <a:off x="7002017" y="2420801"/>
            <a:ext cx="24574" cy="2629475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154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2" grpId="0" animBg="1"/>
      <p:bldP spid="6" grpId="0" animBg="1"/>
      <p:bldP spid="16" grpId="0" animBg="1"/>
      <p:bldP spid="17" grpId="0"/>
      <p:bldP spid="18" grpId="0"/>
      <p:bldP spid="20" grpId="0"/>
      <p:bldP spid="22" grpId="0"/>
      <p:bldP spid="23" grpId="0"/>
      <p:bldP spid="25" grpId="0"/>
      <p:bldP spid="26" grpId="0"/>
      <p:bldP spid="27" grpId="0"/>
      <p:bldP spid="28" grpId="0"/>
      <p:bldP spid="19" grpId="0"/>
      <p:bldP spid="21" grpId="0"/>
      <p:bldP spid="24" grpId="0"/>
      <p:bldP spid="31" grpId="0"/>
      <p:bldP spid="72" grpId="0"/>
      <p:bldP spid="73" grpId="0"/>
      <p:bldP spid="74" grpId="0"/>
      <p:bldP spid="75" grpId="0"/>
      <p:bldP spid="76" grpId="0"/>
      <p:bldP spid="79" grpId="0"/>
      <p:bldP spid="80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4933" y="1941114"/>
            <a:ext cx="9158933" cy="4916885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67536" y="2060847"/>
            <a:ext cx="4068960" cy="40324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>
            <a:off x="7010400" y="2446867"/>
            <a:ext cx="1752600" cy="2607733"/>
          </a:xfrm>
          <a:custGeom>
            <a:avLst/>
            <a:gdLst>
              <a:gd name="connsiteX0" fmla="*/ 0 w 1752600"/>
              <a:gd name="connsiteY0" fmla="*/ 2607733 h 2607733"/>
              <a:gd name="connsiteX1" fmla="*/ 1752600 w 1752600"/>
              <a:gd name="connsiteY1" fmla="*/ 2125133 h 2607733"/>
              <a:gd name="connsiteX2" fmla="*/ 16933 w 1752600"/>
              <a:gd name="connsiteY2" fmla="*/ 0 h 2607733"/>
              <a:gd name="connsiteX3" fmla="*/ 0 w 1752600"/>
              <a:gd name="connsiteY3" fmla="*/ 2607733 h 2607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2600" h="2607733">
                <a:moveTo>
                  <a:pt x="0" y="2607733"/>
                </a:moveTo>
                <a:lnTo>
                  <a:pt x="1752600" y="2125133"/>
                </a:lnTo>
                <a:lnTo>
                  <a:pt x="16933" y="0"/>
                </a:lnTo>
                <a:lnTo>
                  <a:pt x="0" y="2607733"/>
                </a:ln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101014" y="2823398"/>
            <a:ext cx="4759332" cy="3333034"/>
          </a:xfrm>
          <a:prstGeom prst="roundRect">
            <a:avLst>
              <a:gd name="adj" fmla="val 2756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-1" y="0"/>
            <a:ext cx="9144001" cy="1412776"/>
          </a:xfrm>
          <a:prstGeom prst="roundRect">
            <a:avLst>
              <a:gd name="adj" fmla="val 2932"/>
            </a:avLst>
          </a:prstGeom>
          <a:gradFill>
            <a:gsLst>
              <a:gs pos="0">
                <a:srgbClr val="E6DCAC"/>
              </a:gs>
              <a:gs pos="7000">
                <a:srgbClr val="E6D78A"/>
              </a:gs>
              <a:gs pos="1000">
                <a:srgbClr val="C7AC4C"/>
              </a:gs>
              <a:gs pos="97000">
                <a:srgbClr val="E6D78A"/>
              </a:gs>
              <a:gs pos="100000">
                <a:srgbClr val="C7AC4C"/>
              </a:gs>
              <a:gs pos="100000">
                <a:srgbClr val="E6DCAC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889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356621" y="25212"/>
                <a:ext cx="8432751" cy="1394584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Př.2) Podstavou pravidelného čtyřbokého jehlanu je čtverec se stranou délky 4 dm, objem jehlanu je 32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spc="-10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600" b="0" i="1" spc="-10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𝑑𝑚</m:t>
                        </m:r>
                      </m:e>
                      <m:sup>
                        <m:r>
                          <a:rPr lang="cs-CZ" sz="2600" b="0" i="1" spc="-100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3</m:t>
                        </m:r>
                      </m:sup>
                    </m:sSup>
                    <m:r>
                      <a:rPr lang="cs-CZ" sz="2600" b="0" i="1" spc="-10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. </m:t>
                    </m:r>
                  </m:oMath>
                </a14:m>
                <a:r>
                  <a:rPr lang="cs-CZ" sz="2600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Vypočítejte  a) výšku jehlanu;  b) délku boční hrany jehlanu.</a:t>
                </a:r>
                <a:endParaRPr lang="cs-CZ" sz="2600" spc="-1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621" y="25212"/>
                <a:ext cx="8432751" cy="1394584"/>
              </a:xfrm>
              <a:prstGeom prst="rect">
                <a:avLst/>
              </a:prstGeom>
              <a:blipFill rotWithShape="1">
                <a:blip r:embed="rId2"/>
                <a:stretch>
                  <a:fillRect l="-1302" t="-3930" r="-1302" b="-26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2"/>
          <p:cNvSpPr>
            <a:spLocks noGrp="1"/>
          </p:cNvSpPr>
          <p:nvPr/>
        </p:nvSpPr>
        <p:spPr>
          <a:xfrm>
            <a:off x="-14933" y="1412776"/>
            <a:ext cx="1368152" cy="4528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rgbClr val="FFFF00"/>
                </a:solidFill>
              </a:rPr>
              <a:t>Řešení:</a:t>
            </a:r>
          </a:p>
        </p:txBody>
      </p:sp>
      <p:sp>
        <p:nvSpPr>
          <p:cNvPr id="8" name="Kosoúhelník 7"/>
          <p:cNvSpPr/>
          <p:nvPr/>
        </p:nvSpPr>
        <p:spPr>
          <a:xfrm>
            <a:off x="5213772" y="4568932"/>
            <a:ext cx="3553829" cy="974365"/>
          </a:xfrm>
          <a:prstGeom prst="parallelogram">
            <a:avLst>
              <a:gd name="adj" fmla="val 93278"/>
            </a:avLst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5213772" y="4568933"/>
            <a:ext cx="3553829" cy="983132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175115" y="4590291"/>
            <a:ext cx="1702953" cy="961774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213772" y="5552065"/>
            <a:ext cx="2664296" cy="1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7878068" y="4568933"/>
            <a:ext cx="889533" cy="974364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louk 12"/>
          <p:cNvSpPr/>
          <p:nvPr/>
        </p:nvSpPr>
        <p:spPr>
          <a:xfrm>
            <a:off x="6559554" y="4619439"/>
            <a:ext cx="882119" cy="882119"/>
          </a:xfrm>
          <a:prstGeom prst="arc">
            <a:avLst>
              <a:gd name="adj1" fmla="val 16200000"/>
              <a:gd name="adj2" fmla="val 2066805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5106933" y="553780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7652651" y="553780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6175115" y="4129562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6812823" y="498906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7026590" y="468383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6990686" y="419333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0686" y="4193339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5637440" y="477565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7440" y="4775653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8183905" y="494460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3905" y="4944609"/>
                <a:ext cx="561590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6415870" y="554329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870" y="5543297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22"/>
          <p:cNvCxnSpPr/>
          <p:nvPr/>
        </p:nvCxnSpPr>
        <p:spPr>
          <a:xfrm flipV="1">
            <a:off x="5236800" y="2420801"/>
            <a:ext cx="1789791" cy="312604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6126491" y="2420801"/>
            <a:ext cx="900100" cy="212153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 flipV="1">
            <a:off x="7026591" y="2420801"/>
            <a:ext cx="824701" cy="312604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 flipV="1">
            <a:off x="7026591" y="2420801"/>
            <a:ext cx="1718904" cy="2148132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8589849" y="415010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6906060" y="206084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Zástupný symbol pro obsah 2"/>
              <p:cNvSpPr>
                <a:spLocks noGrp="1"/>
              </p:cNvSpPr>
              <p:nvPr/>
            </p:nvSpPr>
            <p:spPr>
              <a:xfrm>
                <a:off x="6625265" y="3500741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5265" y="3500741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7761244" y="292621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1244" y="2926213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Zaoblený obdélník 30"/>
          <p:cNvSpPr/>
          <p:nvPr/>
        </p:nvSpPr>
        <p:spPr>
          <a:xfrm>
            <a:off x="101014" y="6156432"/>
            <a:ext cx="8935481" cy="615794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55214" y="2926213"/>
                <a:ext cx="2118278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60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600" b="0" i="1" smtClean="0">
                              <a:latin typeface="Cambria Math"/>
                            </a:rPr>
                            <m:t>·</m:t>
                          </m:r>
                          <m:r>
                            <a:rPr lang="cs-CZ" sz="26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600" b="0" i="0">
                              <a:latin typeface="Cambria Math"/>
                            </a:rPr>
                            <m:t>·</m:t>
                          </m:r>
                          <m:r>
                            <m:rPr>
                              <m:sty m:val="p"/>
                            </m:rPr>
                            <a:rPr lang="cs-CZ" sz="2600" b="0" i="0">
                              <a:latin typeface="Cambria Math"/>
                            </a:rPr>
                            <m:t>v</m:t>
                          </m:r>
                        </m:num>
                        <m:den>
                          <m:r>
                            <a:rPr lang="cs-CZ" sz="2600" b="0" i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14" y="2926213"/>
                <a:ext cx="2118278" cy="9679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286766" y="3833270"/>
                <a:ext cx="2356132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0" smtClean="0">
                          <a:latin typeface="Cambria Math"/>
                        </a:rPr>
                        <m:t>32=</m:t>
                      </m:r>
                      <m:f>
                        <m:fPr>
                          <m:ctrlPr>
                            <a:rPr lang="cs-CZ" sz="2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600" b="0" i="1" smtClean="0">
                              <a:latin typeface="Cambria Math"/>
                            </a:rPr>
                            <m:t>4·4</m:t>
                          </m:r>
                          <m:r>
                            <a:rPr lang="cs-CZ" sz="2600" b="0" i="0">
                              <a:latin typeface="Cambria Math"/>
                            </a:rPr>
                            <m:t>·</m:t>
                          </m:r>
                          <m:r>
                            <m:rPr>
                              <m:sty m:val="p"/>
                            </m:rPr>
                            <a:rPr lang="cs-CZ" sz="2600" b="0" i="0" smtClean="0">
                              <a:latin typeface="Cambria Math"/>
                            </a:rPr>
                            <m:t>v</m:t>
                          </m:r>
                        </m:num>
                        <m:den>
                          <m:r>
                            <a:rPr lang="cs-CZ" sz="2600" b="0" i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66" y="3833270"/>
                <a:ext cx="2356132" cy="9679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>
                <a:off x="2373492" y="3976622"/>
                <a:ext cx="2356132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/</m:t>
                    </m:r>
                  </m:oMath>
                </a14:m>
                <a:r>
                  <a:rPr lang="cs-CZ" sz="2600" dirty="0" smtClean="0"/>
                  <a:t>·</a:t>
                </a:r>
                <a14:m>
                  <m:oMath xmlns:m="http://schemas.openxmlformats.org/officeDocument/2006/math">
                    <m:r>
                      <a:rPr lang="cs-CZ" sz="2600" i="1" dirty="0" smtClean="0">
                        <a:latin typeface="Cambria Math"/>
                      </a:rPr>
                      <m:t>3</m:t>
                    </m:r>
                  </m:oMath>
                </a14:m>
                <a:endParaRPr lang="cs-CZ" sz="2600" dirty="0"/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492" y="3976622"/>
                <a:ext cx="2356132" cy="967987"/>
              </a:xfrm>
              <a:prstGeom prst="rect">
                <a:avLst/>
              </a:prstGeom>
              <a:blipFill rotWithShape="1">
                <a:blip r:embed="rId11"/>
                <a:stretch>
                  <a:fillRect t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359009" y="4666833"/>
                <a:ext cx="188077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a:rPr lang="cs-CZ" sz="2600" b="0" i="0" smtClean="0">
                        <a:latin typeface="Cambria Math"/>
                      </a:rPr>
                      <m:t>96</m:t>
                    </m:r>
                    <m:r>
                      <a:rPr lang="cs-CZ" sz="2600" b="0" i="1" smtClean="0">
                        <a:latin typeface="Cambria Math"/>
                      </a:rPr>
                      <m:t>=16·</m:t>
                    </m:r>
                  </m:oMath>
                </a14:m>
                <a:r>
                  <a:rPr lang="cs-CZ" sz="2600" i="1" dirty="0">
                    <a:latin typeface="Cambria Math"/>
                  </a:rPr>
                  <a:t>v</a:t>
                </a: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09" y="4666833"/>
                <a:ext cx="1880778" cy="509170"/>
              </a:xfrm>
              <a:prstGeom prst="rect">
                <a:avLst/>
              </a:prstGeom>
              <a:blipFill rotWithShape="1">
                <a:blip r:embed="rId12"/>
                <a:stretch>
                  <a:fillRect t="-10843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2239787" y="4666832"/>
                <a:ext cx="2356132" cy="62676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/</m:t>
                    </m:r>
                  </m:oMath>
                </a14:m>
                <a:r>
                  <a:rPr lang="cs-CZ" sz="2600" dirty="0" smtClean="0"/>
                  <a:t>: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</a:rPr>
                      <m:t>16</m:t>
                    </m:r>
                  </m:oMath>
                </a14:m>
                <a:endParaRPr lang="cs-CZ" sz="2600" dirty="0"/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9787" y="4666832"/>
                <a:ext cx="2356132" cy="626769"/>
              </a:xfrm>
              <a:prstGeom prst="rect">
                <a:avLst/>
              </a:prstGeom>
              <a:blipFill rotWithShape="1">
                <a:blip r:embed="rId13"/>
                <a:stretch>
                  <a:fillRect t="-8824" b="-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511706" y="5086110"/>
                <a:ext cx="1060836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a:rPr lang="cs-CZ" sz="2600" b="0" i="0" smtClean="0">
                        <a:latin typeface="Cambria Math"/>
                      </a:rPr>
                      <m:t>6</m:t>
                    </m:r>
                    <m:r>
                      <a:rPr lang="cs-CZ" sz="2600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sz="2600" b="0" i="0" dirty="0" smtClean="0">
                    <a:latin typeface="+mj-lt"/>
                  </a:rPr>
                  <a:t> </a:t>
                </a:r>
                <a:r>
                  <a:rPr lang="cs-CZ" sz="2600" dirty="0">
                    <a:latin typeface="Cambria Math"/>
                  </a:rPr>
                  <a:t>v</a:t>
                </a: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06" y="5086110"/>
                <a:ext cx="1060836" cy="509170"/>
              </a:xfrm>
              <a:prstGeom prst="rect">
                <a:avLst/>
              </a:prstGeom>
              <a:blipFill rotWithShape="1">
                <a:blip r:embed="rId14"/>
                <a:stretch>
                  <a:fillRect t="-10714" r="-1149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473630" y="5546849"/>
                <a:ext cx="2683916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1" smtClean="0">
                          <a:latin typeface="Cambria Math"/>
                        </a:rPr>
                        <m:t>=6 </m:t>
                      </m:r>
                      <m:r>
                        <a:rPr lang="cs-CZ" sz="2600" b="0" i="1" smtClean="0">
                          <a:latin typeface="Cambria Math"/>
                        </a:rPr>
                        <m:t>𝑑𝑚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30" y="5546849"/>
                <a:ext cx="2683916" cy="50917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215706" y="6209744"/>
                <a:ext cx="63438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600" b="0" dirty="0" smtClean="0"/>
                  <a:t>Výška jehlanu je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6 </m:t>
                    </m:r>
                    <m:r>
                      <a:rPr lang="cs-CZ" sz="2600" b="0" i="1" smtClean="0">
                        <a:latin typeface="Cambria Math"/>
                      </a:rPr>
                      <m:t>𝑑𝑚</m:t>
                    </m:r>
                  </m:oMath>
                </a14:m>
                <a:r>
                  <a:rPr lang="cs-CZ" sz="2600" dirty="0" smtClean="0"/>
                  <a:t>.</a:t>
                </a:r>
                <a:endParaRPr lang="cs-CZ" sz="2600" dirty="0"/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706" y="6209744"/>
                <a:ext cx="6343848" cy="509170"/>
              </a:xfrm>
              <a:prstGeom prst="rect">
                <a:avLst/>
              </a:prstGeom>
              <a:blipFill rotWithShape="1">
                <a:blip r:embed="rId16"/>
                <a:stretch>
                  <a:fillRect l="-1633" t="-10843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101014" y="1911631"/>
                <a:ext cx="3009942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600" b="0" dirty="0" smtClean="0"/>
                  <a:t>a)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600" b="0" i="0" smtClean="0">
                        <a:latin typeface="Cambria Math"/>
                      </a:rPr>
                      <m:t>a</m:t>
                    </m:r>
                    <m:r>
                      <a:rPr lang="cs-CZ" sz="2600" b="0" i="1" smtClean="0">
                        <a:latin typeface="Cambria Math"/>
                      </a:rPr>
                      <m:t>=4 </m:t>
                    </m:r>
                    <m:r>
                      <a:rPr lang="cs-CZ" sz="2600" b="0" i="1" smtClean="0">
                        <a:latin typeface="Cambria Math"/>
                      </a:rPr>
                      <m:t>𝑑𝑚</m:t>
                    </m:r>
                  </m:oMath>
                </a14:m>
                <a:endParaRPr lang="cs-CZ" sz="2600" dirty="0"/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14" y="1911631"/>
                <a:ext cx="3009942" cy="509170"/>
              </a:xfrm>
              <a:prstGeom prst="rect">
                <a:avLst/>
              </a:prstGeom>
              <a:blipFill rotWithShape="1">
                <a:blip r:embed="rId17"/>
                <a:stretch>
                  <a:fillRect l="-3651" t="-10843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580440" y="2305117"/>
                <a:ext cx="2101282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600" b="0" i="0" smtClean="0">
                          <a:latin typeface="Cambria Math"/>
                        </a:rPr>
                        <m:t>V</m:t>
                      </m:r>
                      <m:r>
                        <a:rPr lang="cs-CZ" sz="2600" b="0" i="1" smtClean="0">
                          <a:latin typeface="Cambria Math"/>
                        </a:rPr>
                        <m:t>=32 </m:t>
                      </m:r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𝑑𝑚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440" y="2305117"/>
                <a:ext cx="2101282" cy="50917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6126491" y="506711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𝑢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6491" y="5067110"/>
                <a:ext cx="561590" cy="549246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702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6" grpId="0"/>
      <p:bldP spid="7" grpId="0" animBg="1"/>
      <p:bldP spid="8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7" grpId="0"/>
      <p:bldP spid="28" grpId="0"/>
      <p:bldP spid="29" grpId="0"/>
      <p:bldP spid="30" grpId="0"/>
      <p:bldP spid="33" grpId="0"/>
      <p:bldP spid="34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69729" y="1"/>
            <a:ext cx="9158933" cy="6859644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868144" y="3242344"/>
            <a:ext cx="2935762" cy="283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5" name="Zaoblený obdélník 4"/>
          <p:cNvSpPr/>
          <p:nvPr/>
        </p:nvSpPr>
        <p:spPr>
          <a:xfrm>
            <a:off x="29391" y="126274"/>
            <a:ext cx="4759332" cy="2654654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6440148" y="3213152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6385211" y="418696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5211" y="4186963"/>
                <a:ext cx="561590" cy="5492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7267330" y="382948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7330" y="3829480"/>
                <a:ext cx="561590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Zaoblený obdélník 31"/>
          <p:cNvSpPr/>
          <p:nvPr/>
        </p:nvSpPr>
        <p:spPr>
          <a:xfrm>
            <a:off x="-69729" y="6230126"/>
            <a:ext cx="8935481" cy="615794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44962" y="6283438"/>
                <a:ext cx="8528941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600" b="0" dirty="0" smtClean="0"/>
                  <a:t>Boční hrana jehlanu má délku přibližně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6,6 </m:t>
                    </m:r>
                    <m:r>
                      <a:rPr lang="cs-CZ" sz="2600" b="0" i="1" smtClean="0">
                        <a:latin typeface="Cambria Math"/>
                      </a:rPr>
                      <m:t>𝑑𝑚</m:t>
                    </m:r>
                  </m:oMath>
                </a14:m>
                <a:r>
                  <a:rPr lang="cs-CZ" sz="2600" dirty="0" smtClean="0"/>
                  <a:t>.</a:t>
                </a:r>
                <a:endParaRPr lang="cs-CZ" sz="2600" dirty="0"/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2" y="6283438"/>
                <a:ext cx="8528941" cy="509170"/>
              </a:xfrm>
              <a:prstGeom prst="rect">
                <a:avLst/>
              </a:prstGeom>
              <a:blipFill rotWithShape="1">
                <a:blip r:embed="rId5"/>
                <a:stretch>
                  <a:fillRect l="-1215" t="-10843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80301" y="126923"/>
                <a:ext cx="3316839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600" b="0" dirty="0" smtClean="0"/>
                  <a:t>b)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latin typeface="Cambria Math"/>
                          </a:rPr>
                          <m:t>𝑢</m:t>
                        </m:r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600" dirty="0"/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01" y="126923"/>
                <a:ext cx="3316839" cy="509170"/>
              </a:xfrm>
              <a:prstGeom prst="rect">
                <a:avLst/>
              </a:prstGeom>
              <a:blipFill rotWithShape="1">
                <a:blip r:embed="rId6"/>
                <a:stretch>
                  <a:fillRect l="-3125" t="-10843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7348645" y="532032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𝑢</m:t>
                          </m:r>
                        </m:num>
                        <m:den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8645" y="5320326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 b="-22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Pravoúhlý trojúhelník 43"/>
          <p:cNvSpPr/>
          <p:nvPr/>
        </p:nvSpPr>
        <p:spPr>
          <a:xfrm>
            <a:off x="6826214" y="3345159"/>
            <a:ext cx="1351542" cy="2018396"/>
          </a:xfrm>
          <a:prstGeom prst="rtTriangle">
            <a:avLst/>
          </a:prstGeom>
          <a:solidFill>
            <a:srgbClr val="FFFF00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6414655" y="528815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8242316" y="512453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Oblouk 46"/>
          <p:cNvSpPr/>
          <p:nvPr/>
        </p:nvSpPr>
        <p:spPr>
          <a:xfrm>
            <a:off x="6385211" y="4922495"/>
            <a:ext cx="882119" cy="882119"/>
          </a:xfrm>
          <a:prstGeom prst="arc">
            <a:avLst>
              <a:gd name="adj1" fmla="val 16200000"/>
              <a:gd name="adj2" fmla="val 21570085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48" name="Zástupný symbol pro obsah 2"/>
          <p:cNvSpPr>
            <a:spLocks noGrp="1"/>
          </p:cNvSpPr>
          <p:nvPr/>
        </p:nvSpPr>
        <p:spPr>
          <a:xfrm>
            <a:off x="6814867" y="501233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p:sp>
        <p:nvSpPr>
          <p:cNvPr id="49" name="Obdélník 48"/>
          <p:cNvSpPr/>
          <p:nvPr/>
        </p:nvSpPr>
        <p:spPr>
          <a:xfrm>
            <a:off x="5815818" y="126274"/>
            <a:ext cx="2812045" cy="24954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50" name="Zástupný symbol pro obsah 2"/>
          <p:cNvSpPr>
            <a:spLocks noGrp="1"/>
          </p:cNvSpPr>
          <p:nvPr/>
        </p:nvSpPr>
        <p:spPr>
          <a:xfrm>
            <a:off x="8053597" y="2072456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6063550" y="2175351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Zástupný symbol pro obsah 2"/>
          <p:cNvSpPr>
            <a:spLocks noGrp="1"/>
          </p:cNvSpPr>
          <p:nvPr/>
        </p:nvSpPr>
        <p:spPr>
          <a:xfrm>
            <a:off x="8053597" y="12627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6355787" y="504212"/>
            <a:ext cx="1732105" cy="1732105"/>
          </a:xfrm>
          <a:prstGeom prst="rect">
            <a:avLst/>
          </a:prstGeom>
          <a:solidFill>
            <a:srgbClr val="92D050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60" name="Zástupný symbol pro obsah 2"/>
          <p:cNvSpPr>
            <a:spLocks noGrp="1"/>
          </p:cNvSpPr>
          <p:nvPr/>
        </p:nvSpPr>
        <p:spPr>
          <a:xfrm>
            <a:off x="5981340" y="161384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D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Přímá spojnice 61"/>
          <p:cNvCxnSpPr/>
          <p:nvPr/>
        </p:nvCxnSpPr>
        <p:spPr>
          <a:xfrm flipH="1">
            <a:off x="6355787" y="504212"/>
            <a:ext cx="1732105" cy="173210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6362329" y="504212"/>
            <a:ext cx="1725563" cy="173210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7238742" y="162610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𝑢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8742" y="1626105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8012314" y="113463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2314" y="1134639"/>
                <a:ext cx="561590" cy="5492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Oblouk 56"/>
          <p:cNvSpPr/>
          <p:nvPr/>
        </p:nvSpPr>
        <p:spPr>
          <a:xfrm>
            <a:off x="6784050" y="929205"/>
            <a:ext cx="882119" cy="882119"/>
          </a:xfrm>
          <a:prstGeom prst="arc">
            <a:avLst>
              <a:gd name="adj1" fmla="val 18805173"/>
              <a:gd name="adj2" fmla="val 2673221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7283699" y="1095641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Zástupný symbol pro obsah 2"/>
              <p:cNvSpPr>
                <a:spLocks noGrp="1"/>
              </p:cNvSpPr>
              <p:nvPr/>
            </p:nvSpPr>
            <p:spPr>
              <a:xfrm>
                <a:off x="7283699" y="58539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𝑢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3699" y="585393"/>
                <a:ext cx="561590" cy="5492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Zástupný symbol pro obsah 2"/>
              <p:cNvSpPr>
                <a:spLocks noGrp="1"/>
              </p:cNvSpPr>
              <p:nvPr/>
            </p:nvSpPr>
            <p:spPr>
              <a:xfrm>
                <a:off x="6923919" y="2175351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3919" y="2175351"/>
                <a:ext cx="561590" cy="54924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Zástupný symbol pro obsah 2"/>
              <p:cNvSpPr>
                <a:spLocks noGrp="1"/>
              </p:cNvSpPr>
              <p:nvPr/>
            </p:nvSpPr>
            <p:spPr>
              <a:xfrm>
                <a:off x="5826232" y="1095641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232" y="1095641"/>
                <a:ext cx="561590" cy="5492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Zástupný symbol pro obsah 2"/>
              <p:cNvSpPr>
                <a:spLocks noGrp="1"/>
              </p:cNvSpPr>
              <p:nvPr/>
            </p:nvSpPr>
            <p:spPr>
              <a:xfrm>
                <a:off x="6805498" y="3614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cs typeface="Arial" pitchFamily="34" charset="0"/>
                        </a:rPr>
                        <m:t>𝑎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5498" y="36147"/>
                <a:ext cx="561590" cy="5492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Zástupný symbol pro obsah 2"/>
              <p:cNvSpPr>
                <a:spLocks noGrp="1"/>
              </p:cNvSpPr>
              <p:nvPr/>
            </p:nvSpPr>
            <p:spPr>
              <a:xfrm>
                <a:off x="622596" y="600984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96" y="600984"/>
                <a:ext cx="2232248" cy="50917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Zástupný symbol pro obsah 2"/>
              <p:cNvSpPr>
                <a:spLocks noGrp="1"/>
              </p:cNvSpPr>
              <p:nvPr/>
            </p:nvSpPr>
            <p:spPr>
              <a:xfrm>
                <a:off x="611211" y="1060102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=16+16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211" y="1060102"/>
                <a:ext cx="2232248" cy="50917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Zástupný symbol pro obsah 2"/>
              <p:cNvSpPr>
                <a:spLocks noGrp="1"/>
              </p:cNvSpPr>
              <p:nvPr/>
            </p:nvSpPr>
            <p:spPr>
              <a:xfrm>
                <a:off x="740470" y="1817871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mtClean="0">
                          <a:latin typeface="Cambria Math"/>
                        </a:rPr>
                        <m:t>𝑢</m:t>
                      </m:r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32</m:t>
                          </m:r>
                        </m:e>
                      </m:rad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470" y="1817871"/>
                <a:ext cx="2232248" cy="50917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Zástupný symbol pro obsah 2"/>
              <p:cNvSpPr>
                <a:spLocks noGrp="1"/>
              </p:cNvSpPr>
              <p:nvPr/>
            </p:nvSpPr>
            <p:spPr>
              <a:xfrm>
                <a:off x="738610" y="2239819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mtClean="0">
                          <a:latin typeface="Cambria Math"/>
                        </a:rPr>
                        <m:t>𝑢</m:t>
                      </m:r>
                      <m:r>
                        <a:rPr lang="cs-CZ" sz="2600" b="0" i="1" smtClean="0">
                          <a:latin typeface="Cambria Math"/>
                        </a:rPr>
                        <m:t>=5,66 </m:t>
                      </m:r>
                      <m:r>
                        <a:rPr lang="cs-CZ" sz="2600" b="0" i="1" smtClean="0">
                          <a:latin typeface="Cambria Math"/>
                        </a:rPr>
                        <m:t>𝑑𝑚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610" y="2239819"/>
                <a:ext cx="2232248" cy="50917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Zaoblený obdélník 74"/>
          <p:cNvSpPr/>
          <p:nvPr/>
        </p:nvSpPr>
        <p:spPr>
          <a:xfrm>
            <a:off x="44962" y="2946305"/>
            <a:ext cx="4759332" cy="3030561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Zástupný symbol pro obsah 2"/>
              <p:cNvSpPr>
                <a:spLocks noGrp="1"/>
              </p:cNvSpPr>
              <p:nvPr/>
            </p:nvSpPr>
            <p:spPr>
              <a:xfrm>
                <a:off x="579247" y="3036983"/>
                <a:ext cx="3316839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600" b="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600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600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600" b="0" i="1" smtClean="0">
                                    <a:latin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cs-CZ" sz="2600" b="0" i="1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600" dirty="0"/>
              </a:p>
            </p:txBody>
          </p:sp>
        </mc:Choice>
        <mc:Fallback xmlns="">
          <p:sp>
            <p:nvSpPr>
              <p:cNvPr id="7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247" y="3036983"/>
                <a:ext cx="3316839" cy="509170"/>
              </a:xfrm>
              <a:prstGeom prst="rect">
                <a:avLst/>
              </a:prstGeom>
              <a:blipFill rotWithShape="1">
                <a:blip r:embed="rId18"/>
                <a:stretch>
                  <a:fillRect b="-40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Zástupný symbol pro obsah 2"/>
              <p:cNvSpPr>
                <a:spLocks noGrp="1"/>
              </p:cNvSpPr>
              <p:nvPr/>
            </p:nvSpPr>
            <p:spPr>
              <a:xfrm>
                <a:off x="621539" y="3780639"/>
                <a:ext cx="274477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2,83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39" y="3780639"/>
                <a:ext cx="2744778" cy="50917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Zástupný symbol pro obsah 2"/>
              <p:cNvSpPr>
                <a:spLocks noGrp="1"/>
              </p:cNvSpPr>
              <p:nvPr/>
            </p:nvSpPr>
            <p:spPr>
              <a:xfrm>
                <a:off x="688473" y="4261320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r>
                        <a:rPr lang="cs-CZ" sz="2600" b="0" i="1" dirty="0" smtClean="0">
                          <a:latin typeface="Cambria Math"/>
                        </a:rPr>
                        <m:t>36+</m:t>
                      </m:r>
                      <m:r>
                        <a:rPr lang="cs-CZ" sz="2600" i="1" dirty="0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473" y="4261320"/>
                <a:ext cx="2232248" cy="50917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Zástupný symbol pro obsah 2"/>
              <p:cNvSpPr>
                <a:spLocks noGrp="1"/>
              </p:cNvSpPr>
              <p:nvPr/>
            </p:nvSpPr>
            <p:spPr>
              <a:xfrm>
                <a:off x="834102" y="5042737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mtClean="0">
                          <a:latin typeface="Cambria Math"/>
                        </a:rPr>
                        <m:t>𝑠</m:t>
                      </m:r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44</m:t>
                          </m:r>
                        </m:e>
                      </m:rad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7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102" y="5042737"/>
                <a:ext cx="2232248" cy="509170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Zástupný symbol pro obsah 2"/>
              <p:cNvSpPr>
                <a:spLocks noGrp="1"/>
              </p:cNvSpPr>
              <p:nvPr/>
            </p:nvSpPr>
            <p:spPr>
              <a:xfrm>
                <a:off x="832242" y="5464685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mtClean="0">
                          <a:latin typeface="Cambria Math"/>
                        </a:rPr>
                        <m:t>𝑠</m:t>
                      </m:r>
                      <m:r>
                        <a:rPr lang="cs-CZ" sz="2600" b="0" i="1" smtClean="0">
                          <a:latin typeface="Cambria Math"/>
                        </a:rPr>
                        <m:t>=6,6 </m:t>
                      </m:r>
                      <m:r>
                        <a:rPr lang="cs-CZ" sz="2600" b="0" i="1" smtClean="0">
                          <a:latin typeface="Cambria Math"/>
                        </a:rPr>
                        <m:t>𝑑𝑚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8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2242" y="5464685"/>
                <a:ext cx="2232248" cy="509170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Zástupný symbol pro obsah 2"/>
              <p:cNvSpPr>
                <a:spLocks noGrp="1"/>
              </p:cNvSpPr>
              <p:nvPr/>
            </p:nvSpPr>
            <p:spPr>
              <a:xfrm>
                <a:off x="643978" y="1435044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=32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8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78" y="1435044"/>
                <a:ext cx="2232248" cy="509170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Zástupný symbol pro obsah 2"/>
              <p:cNvSpPr>
                <a:spLocks noGrp="1"/>
              </p:cNvSpPr>
              <p:nvPr/>
            </p:nvSpPr>
            <p:spPr>
              <a:xfrm>
                <a:off x="688473" y="4661269"/>
                <a:ext cx="2232248" cy="50917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r>
                        <a:rPr lang="cs-CZ" sz="2600" b="0" i="1" dirty="0" smtClean="0">
                          <a:latin typeface="Cambria Math"/>
                        </a:rPr>
                        <m:t>44</m:t>
                      </m:r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8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473" y="4661269"/>
                <a:ext cx="2232248" cy="509170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257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40" grpId="0"/>
      <p:bldP spid="41" grpId="0"/>
      <p:bldP spid="43" grpId="0"/>
      <p:bldP spid="44" grpId="0" animBg="1"/>
      <p:bldP spid="45" grpId="0"/>
      <p:bldP spid="46" grpId="0"/>
      <p:bldP spid="47" grpId="0" animBg="1"/>
      <p:bldP spid="48" grpId="0"/>
      <p:bldP spid="71" grpId="0"/>
      <p:bldP spid="72" grpId="0"/>
      <p:bldP spid="73" grpId="0"/>
      <p:bldP spid="74" grpId="0"/>
      <p:bldP spid="76" grpId="0"/>
      <p:bldP spid="77" grpId="0"/>
      <p:bldP spid="78" grpId="0"/>
      <p:bldP spid="79" grpId="0"/>
      <p:bldP spid="80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8852" y="52176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21602" y="1210128"/>
            <a:ext cx="8812985" cy="811052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115690" y="1210128"/>
            <a:ext cx="8755992" cy="66656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</a:rPr>
              <a:t>1) </a:t>
            </a:r>
            <a:r>
              <a:rPr lang="cs-CZ" dirty="0" smtClean="0">
                <a:solidFill>
                  <a:schemeClr val="tx1"/>
                </a:solidFill>
              </a:rPr>
              <a:t>Vypočítejte objem pravidelného čtyřbokého jehlanu, jehož podstavná hrana má délku 150 mm a výška je 24 cm.</a:t>
            </a:r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126166" y="2531650"/>
                <a:ext cx="8818897" cy="909478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2)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Objem pravidelného čtyřbokého jehlanu je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147 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, výška jehlanu je 14 cm. Vypočítejte délku jeho podstavné hrany.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66" y="2531650"/>
                <a:ext cx="8818897" cy="909478"/>
              </a:xfrm>
              <a:prstGeom prst="rect">
                <a:avLst/>
              </a:prstGeom>
              <a:blipFill rotWithShape="1">
                <a:blip r:embed="rId2"/>
                <a:stretch>
                  <a:fillRect t="-1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aoblený obdélník 9"/>
          <p:cNvSpPr/>
          <p:nvPr/>
        </p:nvSpPr>
        <p:spPr>
          <a:xfrm>
            <a:off x="73738" y="188640"/>
            <a:ext cx="7429722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53068" y="188640"/>
            <a:ext cx="6773303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b="1" dirty="0" smtClean="0"/>
              <a:t>Příklady na samostatné procvičení:</a:t>
            </a:r>
            <a:endParaRPr lang="cs-CZ" dirty="0" smtClean="0"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169938" y="2029174"/>
                <a:ext cx="8775124" cy="42697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𝐝𝐦</m:t>
                          </m:r>
                        </m:e>
                        <m:sup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938" y="2029174"/>
                <a:ext cx="8775124" cy="42697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45041" y="3441128"/>
                <a:ext cx="8800021" cy="496023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𝐚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𝐜𝐦</m:t>
                      </m:r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41" y="3441128"/>
                <a:ext cx="8800021" cy="49602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Zaoblený obdélník 27"/>
          <p:cNvSpPr/>
          <p:nvPr/>
        </p:nvSpPr>
        <p:spPr>
          <a:xfrm>
            <a:off x="155687" y="4002525"/>
            <a:ext cx="8789376" cy="816087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136642" y="3978898"/>
            <a:ext cx="8797944" cy="97199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/>
              <a:t>3) </a:t>
            </a:r>
            <a:r>
              <a:rPr lang="cs-CZ" dirty="0" smtClean="0"/>
              <a:t>Vypočítejte objem pravidelného čtyřbokého jehlanu, jestliže výška jehlanu je 14 dm a délka boční hrany je 18 dm.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180413" y="4818613"/>
                <a:ext cx="8764649" cy="50405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𝟏𝟗𝟓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𝐝𝐦</m:t>
                          </m:r>
                        </m:e>
                        <m:sup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413" y="4818613"/>
                <a:ext cx="8764649" cy="50405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Zaoblený obdélník 16"/>
          <p:cNvSpPr/>
          <p:nvPr/>
        </p:nvSpPr>
        <p:spPr>
          <a:xfrm>
            <a:off x="177266" y="5349079"/>
            <a:ext cx="8767797" cy="816087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144794" y="5349079"/>
            <a:ext cx="8800269" cy="97199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/>
              <a:t>4) </a:t>
            </a:r>
            <a:r>
              <a:rPr lang="cs-CZ" dirty="0" smtClean="0"/>
              <a:t>Vypočítejte objem pravidelného čtyřbokého jehlanu, jestliže délka podstavy je 11 </a:t>
            </a:r>
            <a:r>
              <a:rPr lang="cs-CZ" dirty="0"/>
              <a:t>c</a:t>
            </a:r>
            <a:r>
              <a:rPr lang="cs-CZ" dirty="0" smtClean="0"/>
              <a:t>m a délka boční hrany je 16 </a:t>
            </a:r>
            <a:r>
              <a:rPr lang="cs-CZ" dirty="0"/>
              <a:t>c</a:t>
            </a:r>
            <a:r>
              <a:rPr lang="cs-CZ" dirty="0" smtClean="0"/>
              <a:t>m.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01994" y="6165167"/>
                <a:ext cx="8743068" cy="50405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𝟓𝟔𝟑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𝟗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𝐜𝐦</m:t>
                          </m:r>
                        </m:e>
                        <m:sup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94" y="6165167"/>
                <a:ext cx="8743068" cy="50405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0BASIBLT\MC900437791CA5PO8DQ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097" y="52176"/>
            <a:ext cx="1384051" cy="113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24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3" grpId="0" animBg="1"/>
      <p:bldP spid="30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35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088" y="1412776"/>
            <a:ext cx="902540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9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2001, ISBN 80-7230-109-8.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HORÁČEK, Rudolf a kol. </a:t>
            </a:r>
            <a:r>
              <a:rPr lang="cs-CZ" sz="1100" i="1" dirty="0"/>
              <a:t>Matematika pro 9. ročník Algebra</a:t>
            </a:r>
            <a:r>
              <a:rPr lang="cs-CZ" sz="1100" dirty="0"/>
              <a:t>. Praha: Kvarta, 2000, ISBN 80-86326-10-1.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AUTOR NEUVEDEN. </a:t>
            </a:r>
            <a:r>
              <a:rPr lang="cs-CZ" sz="1100" i="1" dirty="0"/>
              <a:t>Wikipedie</a:t>
            </a:r>
            <a:r>
              <a:rPr lang="cs-CZ" sz="1100" dirty="0"/>
              <a:t> [online]. [cit. </a:t>
            </a:r>
            <a:r>
              <a:rPr lang="cs-CZ" sz="1100" dirty="0" smtClean="0"/>
              <a:t>7.2.2013</a:t>
            </a:r>
            <a:r>
              <a:rPr lang="cs-CZ" sz="1100" dirty="0"/>
              <a:t>]. Dostupný na WWW: http://cs.wikipedia.org/wiki/Soubor:Tetrahedron.gif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Použité zdroje: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2420</TotalTime>
  <Words>1015</Words>
  <Application>Microsoft Office PowerPoint</Application>
  <PresentationFormat>Předvádění na obrazovce (4:3)</PresentationFormat>
  <Paragraphs>200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347</cp:revision>
  <dcterms:created xsi:type="dcterms:W3CDTF">2012-04-23T18:25:05Z</dcterms:created>
  <dcterms:modified xsi:type="dcterms:W3CDTF">2013-04-08T16:54:01Z</dcterms:modified>
</cp:coreProperties>
</file>