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75" r:id="rId2"/>
    <p:sldId id="269" r:id="rId3"/>
    <p:sldId id="338" r:id="rId4"/>
    <p:sldId id="353" r:id="rId5"/>
    <p:sldId id="354" r:id="rId6"/>
    <p:sldId id="355" r:id="rId7"/>
    <p:sldId id="344" r:id="rId8"/>
    <p:sldId id="345" r:id="rId9"/>
    <p:sldId id="347" r:id="rId10"/>
    <p:sldId id="33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835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2.png"/><Relationship Id="rId3" Type="http://schemas.openxmlformats.org/officeDocument/2006/relationships/image" Target="../media/image411.png"/><Relationship Id="rId7" Type="http://schemas.openxmlformats.org/officeDocument/2006/relationships/image" Target="../media/image410.png"/><Relationship Id="rId12" Type="http://schemas.openxmlformats.org/officeDocument/2006/relationships/image" Target="../media/image6.png"/><Relationship Id="rId2" Type="http://schemas.openxmlformats.org/officeDocument/2006/relationships/image" Target="../media/image5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11.png"/><Relationship Id="rId5" Type="http://schemas.openxmlformats.org/officeDocument/2006/relationships/image" Target="../media/image8.png"/><Relationship Id="rId15" Type="http://schemas.openxmlformats.org/officeDocument/2006/relationships/image" Target="../media/image15.png"/><Relationship Id="rId10" Type="http://schemas.openxmlformats.org/officeDocument/2006/relationships/image" Target="../media/image101.png"/><Relationship Id="rId4" Type="http://schemas.openxmlformats.org/officeDocument/2006/relationships/image" Target="../media/image7.png"/><Relationship Id="rId9" Type="http://schemas.openxmlformats.org/officeDocument/2006/relationships/image" Target="../media/image11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7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6.png"/><Relationship Id="rId2" Type="http://schemas.openxmlformats.org/officeDocument/2006/relationships/image" Target="../media/image14.gif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410.png"/><Relationship Id="rId5" Type="http://schemas.openxmlformats.org/officeDocument/2006/relationships/image" Target="../media/image20.png"/><Relationship Id="rId15" Type="http://schemas.openxmlformats.org/officeDocument/2006/relationships/image" Target="../media/image28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26" Type="http://schemas.openxmlformats.org/officeDocument/2006/relationships/image" Target="../media/image37.png"/><Relationship Id="rId3" Type="http://schemas.openxmlformats.org/officeDocument/2006/relationships/image" Target="../media/image31.png"/><Relationship Id="rId21" Type="http://schemas.openxmlformats.org/officeDocument/2006/relationships/image" Target="../media/image49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5" Type="http://schemas.openxmlformats.org/officeDocument/2006/relationships/image" Target="../media/image53.png"/><Relationship Id="rId2" Type="http://schemas.openxmlformats.org/officeDocument/2006/relationships/image" Target="../media/image30.png"/><Relationship Id="rId16" Type="http://schemas.openxmlformats.org/officeDocument/2006/relationships/image" Target="../media/image44.png"/><Relationship Id="rId20" Type="http://schemas.openxmlformats.org/officeDocument/2006/relationships/image" Target="../media/image48.png"/><Relationship Id="rId29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24" Type="http://schemas.openxmlformats.org/officeDocument/2006/relationships/image" Target="../media/image52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23" Type="http://schemas.openxmlformats.org/officeDocument/2006/relationships/image" Target="../media/image51.png"/><Relationship Id="rId28" Type="http://schemas.openxmlformats.org/officeDocument/2006/relationships/image" Target="../media/image54.png"/><Relationship Id="rId19" Type="http://schemas.openxmlformats.org/officeDocument/2006/relationships/image" Target="../media/image47.png"/><Relationship Id="rId4" Type="http://schemas.openxmlformats.org/officeDocument/2006/relationships/image" Target="../media/image32.png"/><Relationship Id="rId14" Type="http://schemas.openxmlformats.org/officeDocument/2006/relationships/image" Target="../media/image42.png"/><Relationship Id="rId22" Type="http://schemas.openxmlformats.org/officeDocument/2006/relationships/image" Target="../media/image50.png"/><Relationship Id="rId27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18" Type="http://schemas.openxmlformats.org/officeDocument/2006/relationships/image" Target="../media/image72.png"/><Relationship Id="rId3" Type="http://schemas.openxmlformats.org/officeDocument/2006/relationships/image" Target="../media/image57.png"/><Relationship Id="rId21" Type="http://schemas.openxmlformats.org/officeDocument/2006/relationships/image" Target="../media/image75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17" Type="http://schemas.openxmlformats.org/officeDocument/2006/relationships/image" Target="../media/image71.png"/><Relationship Id="rId2" Type="http://schemas.openxmlformats.org/officeDocument/2006/relationships/image" Target="../media/image56.png"/><Relationship Id="rId16" Type="http://schemas.openxmlformats.org/officeDocument/2006/relationships/image" Target="../media/image70.png"/><Relationship Id="rId20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5" Type="http://schemas.openxmlformats.org/officeDocument/2006/relationships/image" Target="../media/image69.png"/><Relationship Id="rId23" Type="http://schemas.openxmlformats.org/officeDocument/2006/relationships/image" Target="../media/image77.png"/><Relationship Id="rId10" Type="http://schemas.openxmlformats.org/officeDocument/2006/relationships/image" Target="../media/image64.png"/><Relationship Id="rId19" Type="http://schemas.openxmlformats.org/officeDocument/2006/relationships/image" Target="../media/image73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Relationship Id="rId22" Type="http://schemas.openxmlformats.org/officeDocument/2006/relationships/image" Target="../media/image7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9.png"/><Relationship Id="rId18" Type="http://schemas.openxmlformats.org/officeDocument/2006/relationships/image" Target="../media/image94.png"/><Relationship Id="rId26" Type="http://schemas.openxmlformats.org/officeDocument/2006/relationships/image" Target="../media/image103.png"/><Relationship Id="rId3" Type="http://schemas.openxmlformats.org/officeDocument/2006/relationships/image" Target="../media/image79.png"/><Relationship Id="rId21" Type="http://schemas.openxmlformats.org/officeDocument/2006/relationships/image" Target="../media/image97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17" Type="http://schemas.openxmlformats.org/officeDocument/2006/relationships/image" Target="../media/image93.png"/><Relationship Id="rId25" Type="http://schemas.openxmlformats.org/officeDocument/2006/relationships/image" Target="../media/image102.png"/><Relationship Id="rId2" Type="http://schemas.openxmlformats.org/officeDocument/2006/relationships/image" Target="../media/image78.png"/><Relationship Id="rId16" Type="http://schemas.openxmlformats.org/officeDocument/2006/relationships/image" Target="../media/image92.png"/><Relationship Id="rId20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24" Type="http://schemas.openxmlformats.org/officeDocument/2006/relationships/image" Target="../media/image100.png"/><Relationship Id="rId5" Type="http://schemas.openxmlformats.org/officeDocument/2006/relationships/image" Target="../media/image81.png"/><Relationship Id="rId15" Type="http://schemas.openxmlformats.org/officeDocument/2006/relationships/image" Target="../media/image91.png"/><Relationship Id="rId23" Type="http://schemas.openxmlformats.org/officeDocument/2006/relationships/image" Target="../media/image99.png"/><Relationship Id="rId10" Type="http://schemas.openxmlformats.org/officeDocument/2006/relationships/image" Target="../media/image86.png"/><Relationship Id="rId19" Type="http://schemas.openxmlformats.org/officeDocument/2006/relationships/image" Target="../media/image95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Relationship Id="rId14" Type="http://schemas.openxmlformats.org/officeDocument/2006/relationships/image" Target="../media/image90.png"/><Relationship Id="rId22" Type="http://schemas.openxmlformats.org/officeDocument/2006/relationships/image" Target="../media/image98.png"/><Relationship Id="rId27" Type="http://schemas.openxmlformats.org/officeDocument/2006/relationships/image" Target="../media/image10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10" Type="http://schemas.openxmlformats.org/officeDocument/2006/relationships/image" Target="../media/image114.wmf"/><Relationship Id="rId4" Type="http://schemas.openxmlformats.org/officeDocument/2006/relationships/image" Target="../media/image107.png"/><Relationship Id="rId9" Type="http://schemas.openxmlformats.org/officeDocument/2006/relationships/image" Target="../media/image1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VY_32_INOVACE_08_13_M9_Hanak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462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Jehlan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6123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Povrch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851920" y="9760"/>
            <a:ext cx="1889845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</a:t>
            </a:r>
            <a:r>
              <a:rPr lang="cs-CZ" sz="1800" dirty="0"/>
              <a:t>u</a:t>
            </a:r>
            <a:r>
              <a:rPr lang="cs-CZ" sz="1800" dirty="0" smtClean="0"/>
              <a:t>kážeme různé typy jehlanů a naučíme se počítat jejich </a:t>
            </a:r>
            <a:r>
              <a:rPr lang="cs-CZ" sz="1800" dirty="0" smtClean="0"/>
              <a:t>povrch. </a:t>
            </a:r>
            <a:r>
              <a:rPr lang="cs-CZ" sz="1800" dirty="0"/>
              <a:t>Na 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15276" y="150264"/>
            <a:ext cx="8505195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0700" y="2478408"/>
            <a:ext cx="7988495" cy="1234740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82736" y="331990"/>
            <a:ext cx="7996459" cy="201622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1950450" y="369956"/>
            <a:ext cx="3384671" cy="6042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Zapamatujte si!</a:t>
            </a:r>
            <a:endParaRPr lang="cs-CZ" sz="2800" b="1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60191" y="407046"/>
            <a:ext cx="7869196" cy="20162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Jehlan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trojrozměrné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těleso, jehož podstavu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tvoří mnohoúhelník. Vrcholy základny jsou spojeny s jedním bodem mimo rovinu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základny.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ento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bod se obvykle nazývá vrchol jehlanu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40507" y="2591722"/>
            <a:ext cx="7888879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Plášť jehlanu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složený z tolika trojúhelníků, kolik má mnohoúhelník podstavy hran.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0507" y="3860926"/>
            <a:ext cx="7988495" cy="247897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690315" y="3974240"/>
                <a:ext cx="7704856" cy="1008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Povrch jehlanu S se rovná součtu 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obsahu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podstavy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obsahu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pláště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𝑺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𝒑𝒍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15" y="3974240"/>
                <a:ext cx="7704856" cy="1008112"/>
              </a:xfrm>
              <a:prstGeom prst="rect">
                <a:avLst/>
              </a:prstGeom>
              <a:blipFill rotWithShape="1">
                <a:blip r:embed="rId2"/>
                <a:stretch>
                  <a:fillRect l="-1582" t="-6061" r="-1661" b="-103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Zaoblený obdélník 1"/>
              <p:cNvSpPr/>
              <p:nvPr/>
            </p:nvSpPr>
            <p:spPr>
              <a:xfrm>
                <a:off x="3303339" y="4982217"/>
                <a:ext cx="2690479" cy="1095473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aoblený 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3339" y="4982217"/>
                <a:ext cx="2690479" cy="1095473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78296"/>
            <a:ext cx="1764177" cy="185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2897" y="116632"/>
            <a:ext cx="8761591" cy="6637347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88640"/>
            <a:ext cx="8520328" cy="64087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2697924" y="1371967"/>
            <a:ext cx="1457044" cy="4044106"/>
          </a:xfrm>
          <a:prstGeom prst="rt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645696" y="4799627"/>
            <a:ext cx="4104457" cy="1232892"/>
          </a:xfrm>
          <a:prstGeom prst="parallelogram">
            <a:avLst>
              <a:gd name="adj" fmla="val 93278"/>
            </a:avLst>
          </a:prstGeom>
          <a:noFill/>
          <a:ln w="254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645696" y="1371967"/>
            <a:ext cx="2052228" cy="4689276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645696" y="4799627"/>
            <a:ext cx="4104457" cy="1232892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97824" y="4799627"/>
            <a:ext cx="1800200" cy="1232892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5696" y="6032519"/>
            <a:ext cx="2952328" cy="0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578904" y="4799627"/>
            <a:ext cx="1152129" cy="1232892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797824" y="1371967"/>
            <a:ext cx="900100" cy="342766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697924" y="1371967"/>
            <a:ext cx="873832" cy="4660552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697924" y="1371967"/>
            <a:ext cx="2052229" cy="3427660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2193869" y="4912017"/>
            <a:ext cx="1008112" cy="1008112"/>
          </a:xfrm>
          <a:prstGeom prst="arc">
            <a:avLst>
              <a:gd name="adj1" fmla="val 16200000"/>
              <a:gd name="adj2" fmla="val 2145398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22833" y="602209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3443244" y="597861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750153" y="463739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391015" y="449762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573250" y="90930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417129" y="5370883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659963" y="486682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264703" y="343530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4703" y="3435305"/>
                <a:ext cx="561590" cy="5492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2"/>
          <p:cNvSpPr>
            <a:spLocks noGrp="1"/>
          </p:cNvSpPr>
          <p:nvPr/>
        </p:nvSpPr>
        <p:spPr>
          <a:xfrm>
            <a:off x="323528" y="188640"/>
            <a:ext cx="8520328" cy="58947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Pravidelný čtyřboký jehlan se čtvercovou podstavou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817517" y="437527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7517" y="4375275"/>
                <a:ext cx="561590" cy="549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163384" y="505511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3384" y="5055115"/>
                <a:ext cx="561590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702706" y="551558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2706" y="5515585"/>
                <a:ext cx="561590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011660" y="592012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1660" y="5920129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4060674" y="808818"/>
            <a:ext cx="4759332" cy="1972109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131119" y="826885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hrany podstavy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1119" y="826885"/>
                <a:ext cx="4593496" cy="504056"/>
              </a:xfrm>
              <a:prstGeom prst="rect">
                <a:avLst/>
              </a:prstGeom>
              <a:blipFill rotWithShape="1">
                <a:blip r:embed="rId7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169364" y="2132856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𝑣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9364" y="2132856"/>
                <a:ext cx="4593496" cy="504056"/>
              </a:xfrm>
              <a:prstGeom prst="rect">
                <a:avLst/>
              </a:prstGeom>
              <a:blipFill rotWithShape="1">
                <a:blip r:embed="rId8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131119" y="1663986"/>
                <a:ext cx="4929898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𝑤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stěnová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1119" y="1663986"/>
                <a:ext cx="4929898" cy="504056"/>
              </a:xfrm>
              <a:prstGeom prst="rect">
                <a:avLst/>
              </a:prstGeom>
              <a:blipFill rotWithShape="1">
                <a:blip r:embed="rId9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553080" y="370224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𝑤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3080" y="3702243"/>
                <a:ext cx="561590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160732" y="518664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𝐵𝐶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0732" y="5186640"/>
                <a:ext cx="561590" cy="549246"/>
              </a:xfrm>
              <a:prstGeom prst="rect">
                <a:avLst/>
              </a:prstGeom>
              <a:blipFill rotWithShape="1">
                <a:blip r:embed="rId11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Zaoblený obdélník 34"/>
              <p:cNvSpPr/>
              <p:nvPr/>
            </p:nvSpPr>
            <p:spPr>
              <a:xfrm>
                <a:off x="5311743" y="4085771"/>
                <a:ext cx="3425345" cy="1153208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5" name="Zaoblený 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43" y="4085771"/>
                <a:ext cx="3425345" cy="1153208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aoblený obdélník 35"/>
              <p:cNvSpPr/>
              <p:nvPr/>
            </p:nvSpPr>
            <p:spPr>
              <a:xfrm>
                <a:off x="5311743" y="5343525"/>
                <a:ext cx="3451117" cy="1153208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𝒘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6" name="Zaoblený 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43" y="5343525"/>
                <a:ext cx="3451117" cy="1153208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aoblený obdélník 36"/>
              <p:cNvSpPr/>
              <p:nvPr/>
            </p:nvSpPr>
            <p:spPr>
              <a:xfrm>
                <a:off x="5311743" y="2858701"/>
                <a:ext cx="3412872" cy="1153208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𝒘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num>
                                <m:den>
                                  <m:r>
                                    <a:rPr lang="cs-CZ" sz="28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7" name="Zaoblený obdélník 3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43" y="2858701"/>
                <a:ext cx="3412872" cy="1153208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160732" y="1258330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boční hrany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0732" y="1258330"/>
                <a:ext cx="4593496" cy="504056"/>
              </a:xfrm>
              <a:prstGeom prst="rect">
                <a:avLst/>
              </a:prstGeom>
              <a:blipFill rotWithShape="1">
                <a:blip r:embed="rId15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1410608" y="303845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0608" y="3038459"/>
                <a:ext cx="561590" cy="5492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17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/>
      <p:bldP spid="27" grpId="0"/>
      <p:bldP spid="28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784975" cy="6637347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2833" y="188640"/>
            <a:ext cx="8497639" cy="6408711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 rot="60000">
            <a:off x="2735122" y="2649302"/>
            <a:ext cx="809625" cy="2836240"/>
          </a:xfrm>
          <a:custGeom>
            <a:avLst/>
            <a:gdLst>
              <a:gd name="connsiteX0" fmla="*/ 771525 w 809625"/>
              <a:gd name="connsiteY0" fmla="*/ 0 h 2809875"/>
              <a:gd name="connsiteX1" fmla="*/ 809625 w 809625"/>
              <a:gd name="connsiteY1" fmla="*/ 2809875 h 2809875"/>
              <a:gd name="connsiteX2" fmla="*/ 0 w 809625"/>
              <a:gd name="connsiteY2" fmla="*/ 2581275 h 2809875"/>
              <a:gd name="connsiteX3" fmla="*/ 771525 w 809625"/>
              <a:gd name="connsiteY3" fmla="*/ 0 h 2809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625" h="2809875">
                <a:moveTo>
                  <a:pt x="771525" y="0"/>
                </a:moveTo>
                <a:lnTo>
                  <a:pt x="809625" y="2809875"/>
                </a:lnTo>
                <a:lnTo>
                  <a:pt x="0" y="2581275"/>
                </a:lnTo>
                <a:lnTo>
                  <a:pt x="771525" y="0"/>
                </a:lnTo>
                <a:close/>
              </a:path>
            </a:pathLst>
          </a:cu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530" y="1941007"/>
            <a:ext cx="4036397" cy="4036397"/>
          </a:xfrm>
          <a:prstGeom prst="rect">
            <a:avLst/>
          </a:prstGeom>
        </p:spPr>
      </p:pic>
      <p:sp>
        <p:nvSpPr>
          <p:cNvPr id="16" name="Zástupný symbol pro obsah 2"/>
          <p:cNvSpPr>
            <a:spLocks noGrp="1"/>
          </p:cNvSpPr>
          <p:nvPr/>
        </p:nvSpPr>
        <p:spPr>
          <a:xfrm>
            <a:off x="873528" y="5903928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905975" y="600262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063665" y="431626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288640" y="216495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116092" y="410487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6092" y="4104870"/>
                <a:ext cx="561590" cy="549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2"/>
          <p:cNvSpPr>
            <a:spLocks noGrp="1"/>
          </p:cNvSpPr>
          <p:nvPr/>
        </p:nvSpPr>
        <p:spPr>
          <a:xfrm>
            <a:off x="225108" y="206554"/>
            <a:ext cx="8641655" cy="58947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Pravidelný trojboký jehlan (pravidelný čtyřstěn = tetraedr)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578344" y="585776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8344" y="5857763"/>
                <a:ext cx="561590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766256" y="397773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6256" y="3977736"/>
                <a:ext cx="561590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126387" y="382002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6387" y="3820028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143109" y="494314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3109" y="4943145"/>
                <a:ext cx="561590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502061" y="419436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𝑤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2061" y="4194366"/>
                <a:ext cx="561590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Volný tvar 39"/>
          <p:cNvSpPr/>
          <p:nvPr/>
        </p:nvSpPr>
        <p:spPr>
          <a:xfrm>
            <a:off x="1019776" y="4742094"/>
            <a:ext cx="4089400" cy="1193800"/>
          </a:xfrm>
          <a:custGeom>
            <a:avLst/>
            <a:gdLst>
              <a:gd name="connsiteX0" fmla="*/ 0 w 4089400"/>
              <a:gd name="connsiteY0" fmla="*/ 1130300 h 1193800"/>
              <a:gd name="connsiteX1" fmla="*/ 4089400 w 4089400"/>
              <a:gd name="connsiteY1" fmla="*/ 1193800 h 1193800"/>
              <a:gd name="connsiteX2" fmla="*/ 3124200 w 4089400"/>
              <a:gd name="connsiteY2" fmla="*/ 0 h 1193800"/>
              <a:gd name="connsiteX3" fmla="*/ 0 w 4089400"/>
              <a:gd name="connsiteY3" fmla="*/ 1130300 h 1193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89400" h="1193800">
                <a:moveTo>
                  <a:pt x="0" y="1130300"/>
                </a:moveTo>
                <a:lnTo>
                  <a:pt x="4089400" y="1193800"/>
                </a:lnTo>
                <a:lnTo>
                  <a:pt x="3124200" y="0"/>
                </a:lnTo>
                <a:lnTo>
                  <a:pt x="0" y="113030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 flipV="1">
            <a:off x="1019776" y="2642454"/>
            <a:ext cx="2518048" cy="321981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40" idx="0"/>
            <a:endCxn id="40" idx="1"/>
          </p:cNvCxnSpPr>
          <p:nvPr/>
        </p:nvCxnSpPr>
        <p:spPr>
          <a:xfrm>
            <a:off x="1019776" y="5872394"/>
            <a:ext cx="4089400" cy="635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 flipV="1">
            <a:off x="3537824" y="2642454"/>
            <a:ext cx="1571352" cy="329657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40" idx="2"/>
          </p:cNvCxnSpPr>
          <p:nvPr/>
        </p:nvCxnSpPr>
        <p:spPr>
          <a:xfrm flipH="1" flipV="1">
            <a:off x="3537824" y="2642454"/>
            <a:ext cx="606152" cy="209964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2817744" y="5277388"/>
            <a:ext cx="2291432" cy="626757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1019776" y="5338994"/>
            <a:ext cx="3526160" cy="523270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40" idx="2"/>
          </p:cNvCxnSpPr>
          <p:nvPr/>
        </p:nvCxnSpPr>
        <p:spPr>
          <a:xfrm flipH="1">
            <a:off x="3211388" y="4742094"/>
            <a:ext cx="932588" cy="1151740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4199871" y="4652021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9871" y="4652021"/>
                <a:ext cx="561590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3523025" y="3692274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3025" y="3692274"/>
                <a:ext cx="561590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louk 33"/>
          <p:cNvSpPr/>
          <p:nvPr/>
        </p:nvSpPr>
        <p:spPr>
          <a:xfrm>
            <a:off x="3256158" y="5183665"/>
            <a:ext cx="533734" cy="533734"/>
          </a:xfrm>
          <a:prstGeom prst="arc">
            <a:avLst>
              <a:gd name="adj1" fmla="val 11121442"/>
              <a:gd name="adj2" fmla="val 15977773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278027" y="500276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p:sp>
        <p:nvSpPr>
          <p:cNvPr id="36" name="Zaoblený obdélník 35"/>
          <p:cNvSpPr/>
          <p:nvPr/>
        </p:nvSpPr>
        <p:spPr>
          <a:xfrm>
            <a:off x="4036264" y="819846"/>
            <a:ext cx="4759332" cy="1666011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131119" y="826885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hrany podstavy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1119" y="826885"/>
                <a:ext cx="4593496" cy="504056"/>
              </a:xfrm>
              <a:prstGeom prst="rect">
                <a:avLst/>
              </a:prstGeom>
              <a:blipFill rotWithShape="1">
                <a:blip r:embed="rId11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213273" y="1777805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𝑣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3273" y="1777805"/>
                <a:ext cx="4593496" cy="504056"/>
              </a:xfrm>
              <a:prstGeom prst="rect">
                <a:avLst/>
              </a:prstGeom>
              <a:blipFill rotWithShape="1">
                <a:blip r:embed="rId12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4169364" y="1291102"/>
                <a:ext cx="4929898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𝑤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stěnová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9364" y="1291102"/>
                <a:ext cx="4929898" cy="504056"/>
              </a:xfrm>
              <a:prstGeom prst="rect">
                <a:avLst/>
              </a:prstGeom>
              <a:blipFill rotWithShape="1">
                <a:blip r:embed="rId13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2" name="Zaoblený obdélník 51"/>
              <p:cNvSpPr/>
              <p:nvPr/>
            </p:nvSpPr>
            <p:spPr>
              <a:xfrm>
                <a:off x="327883" y="823549"/>
                <a:ext cx="2250461" cy="719581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2" name="Zaoblený 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83" y="823549"/>
                <a:ext cx="2250461" cy="719581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Zaoblený obdélník 54"/>
              <p:cNvSpPr/>
              <p:nvPr/>
            </p:nvSpPr>
            <p:spPr>
              <a:xfrm>
                <a:off x="322832" y="2218071"/>
                <a:ext cx="2255512" cy="1183144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𝟔</m:t>
                              </m:r>
                            </m:e>
                          </m:rad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5" name="Zaoblený 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32" y="2218071"/>
                <a:ext cx="2255512" cy="1183144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Zaoblený obdélník 55"/>
              <p:cNvSpPr/>
              <p:nvPr/>
            </p:nvSpPr>
            <p:spPr>
              <a:xfrm>
                <a:off x="333177" y="1543130"/>
                <a:ext cx="2250461" cy="719581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rad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6" name="Zaoblený obdélník 5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77" y="1543130"/>
                <a:ext cx="2250461" cy="719581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416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16" grpId="0"/>
      <p:bldP spid="17" grpId="0"/>
      <p:bldP spid="18" grpId="0"/>
      <p:bldP spid="20" grpId="0"/>
      <p:bldP spid="23" grpId="0"/>
      <p:bldP spid="25" grpId="0"/>
      <p:bldP spid="26" grpId="0"/>
      <p:bldP spid="27" grpId="0"/>
      <p:bldP spid="28" grpId="0"/>
      <p:bldP spid="33" grpId="0"/>
      <p:bldP spid="40" grpId="0" animBg="1"/>
      <p:bldP spid="49" grpId="0"/>
      <p:bldP spid="50" grpId="0"/>
      <p:bldP spid="34" grpId="0" animBg="1"/>
      <p:bldP spid="35" grpId="0"/>
      <p:bldP spid="37" grpId="0"/>
      <p:bldP spid="38" grpId="0"/>
      <p:bldP spid="51" grpId="0"/>
      <p:bldP spid="52" grpId="0" animBg="1"/>
      <p:bldP spid="55" grpId="0" animBg="1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2897" y="116632"/>
            <a:ext cx="8761591" cy="6637347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88640"/>
            <a:ext cx="8520328" cy="64087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2786273" y="1269982"/>
            <a:ext cx="1438275" cy="4391025"/>
          </a:xfrm>
          <a:custGeom>
            <a:avLst/>
            <a:gdLst>
              <a:gd name="connsiteX0" fmla="*/ 0 w 1438275"/>
              <a:gd name="connsiteY0" fmla="*/ 3876675 h 4391025"/>
              <a:gd name="connsiteX1" fmla="*/ 1438275 w 1438275"/>
              <a:gd name="connsiteY1" fmla="*/ 4391025 h 4391025"/>
              <a:gd name="connsiteX2" fmla="*/ 104775 w 1438275"/>
              <a:gd name="connsiteY2" fmla="*/ 0 h 4391025"/>
              <a:gd name="connsiteX3" fmla="*/ 0 w 1438275"/>
              <a:gd name="connsiteY3" fmla="*/ 3876675 h 4391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38275" h="4391025">
                <a:moveTo>
                  <a:pt x="0" y="3876675"/>
                </a:moveTo>
                <a:lnTo>
                  <a:pt x="1438275" y="4391025"/>
                </a:lnTo>
                <a:lnTo>
                  <a:pt x="104775" y="0"/>
                </a:lnTo>
                <a:lnTo>
                  <a:pt x="0" y="3876675"/>
                </a:lnTo>
                <a:close/>
              </a:path>
            </a:pathLst>
          </a:custGeom>
          <a:solidFill>
            <a:srgbClr val="92D050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6" idx="0"/>
          </p:cNvCxnSpPr>
          <p:nvPr/>
        </p:nvCxnSpPr>
        <p:spPr>
          <a:xfrm flipV="1">
            <a:off x="551149" y="1238250"/>
            <a:ext cx="2333630" cy="3919935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endCxn id="46" idx="4"/>
          </p:cNvCxnSpPr>
          <p:nvPr/>
        </p:nvCxnSpPr>
        <p:spPr>
          <a:xfrm flipV="1">
            <a:off x="1392291" y="4203482"/>
            <a:ext cx="2784063" cy="186066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46" idx="2"/>
          </p:cNvCxnSpPr>
          <p:nvPr/>
        </p:nvCxnSpPr>
        <p:spPr>
          <a:xfrm>
            <a:off x="2279341" y="4237565"/>
            <a:ext cx="1067718" cy="1875323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8615" y="6122630"/>
            <a:ext cx="1950534" cy="0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2417568" y="4783065"/>
            <a:ext cx="759982" cy="759982"/>
          </a:xfrm>
          <a:prstGeom prst="arc">
            <a:avLst>
              <a:gd name="adj1" fmla="val 16200000"/>
              <a:gd name="adj2" fmla="val 866582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085537" y="604812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3177266" y="604812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102444" y="382378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884779" y="80984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516764" y="509175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811647" y="4736329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411130" y="3150104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130" y="3150104"/>
                <a:ext cx="561590" cy="5492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2"/>
          <p:cNvSpPr>
            <a:spLocks noGrp="1"/>
          </p:cNvSpPr>
          <p:nvPr/>
        </p:nvSpPr>
        <p:spPr>
          <a:xfrm>
            <a:off x="323528" y="188640"/>
            <a:ext cx="8520328" cy="58947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Pravidelný šestiboký jehlan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111496" y="422754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1496" y="4227542"/>
                <a:ext cx="561590" cy="549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231469" y="606414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1469" y="6064142"/>
                <a:ext cx="561590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79141" y="532527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141" y="5325278"/>
                <a:ext cx="561590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613062" y="531998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3062" y="5319988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078354" y="324178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𝑤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8354" y="3241780"/>
                <a:ext cx="561590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102444" y="5532164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𝐵𝐶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444" y="5532164"/>
                <a:ext cx="561590" cy="549246"/>
              </a:xfrm>
              <a:prstGeom prst="rect">
                <a:avLst/>
              </a:prstGeom>
              <a:blipFill rotWithShape="1">
                <a:blip r:embed="rId8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Volný tvar 45"/>
          <p:cNvSpPr/>
          <p:nvPr/>
        </p:nvSpPr>
        <p:spPr>
          <a:xfrm>
            <a:off x="551149" y="4203482"/>
            <a:ext cx="4608512" cy="1919148"/>
          </a:xfrm>
          <a:custGeom>
            <a:avLst/>
            <a:gdLst>
              <a:gd name="connsiteX0" fmla="*/ 0 w 3705225"/>
              <a:gd name="connsiteY0" fmla="*/ 933450 h 1876425"/>
              <a:gd name="connsiteX1" fmla="*/ 676275 w 3705225"/>
              <a:gd name="connsiteY1" fmla="*/ 1876425 h 1876425"/>
              <a:gd name="connsiteX2" fmla="*/ 2247900 w 3705225"/>
              <a:gd name="connsiteY2" fmla="*/ 1866900 h 1876425"/>
              <a:gd name="connsiteX3" fmla="*/ 3705225 w 3705225"/>
              <a:gd name="connsiteY3" fmla="*/ 933450 h 1876425"/>
              <a:gd name="connsiteX4" fmla="*/ 2914650 w 3705225"/>
              <a:gd name="connsiteY4" fmla="*/ 0 h 1876425"/>
              <a:gd name="connsiteX5" fmla="*/ 1343025 w 3705225"/>
              <a:gd name="connsiteY5" fmla="*/ 0 h 1876425"/>
              <a:gd name="connsiteX6" fmla="*/ 0 w 3705225"/>
              <a:gd name="connsiteY6" fmla="*/ 933450 h 1876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05225" h="1876425">
                <a:moveTo>
                  <a:pt x="0" y="933450"/>
                </a:moveTo>
                <a:lnTo>
                  <a:pt x="676275" y="1876425"/>
                </a:lnTo>
                <a:lnTo>
                  <a:pt x="2247900" y="1866900"/>
                </a:lnTo>
                <a:lnTo>
                  <a:pt x="3705225" y="933450"/>
                </a:lnTo>
                <a:lnTo>
                  <a:pt x="2914650" y="0"/>
                </a:lnTo>
                <a:lnTo>
                  <a:pt x="1343025" y="0"/>
                </a:lnTo>
                <a:lnTo>
                  <a:pt x="0" y="93345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>
            <a:stCxn id="46" idx="0"/>
            <a:endCxn id="46" idx="3"/>
          </p:cNvCxnSpPr>
          <p:nvPr/>
        </p:nvCxnSpPr>
        <p:spPr>
          <a:xfrm>
            <a:off x="551149" y="5158185"/>
            <a:ext cx="4608512" cy="0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2279341" y="1238250"/>
            <a:ext cx="604542" cy="291221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46" idx="1"/>
          </p:cNvCxnSpPr>
          <p:nvPr/>
        </p:nvCxnSpPr>
        <p:spPr>
          <a:xfrm flipV="1">
            <a:off x="1392291" y="1238250"/>
            <a:ext cx="1491592" cy="4884380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46" idx="2"/>
          </p:cNvCxnSpPr>
          <p:nvPr/>
        </p:nvCxnSpPr>
        <p:spPr>
          <a:xfrm flipH="1" flipV="1">
            <a:off x="2883883" y="1238250"/>
            <a:ext cx="463176" cy="4874638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2883883" y="1238250"/>
            <a:ext cx="2271240" cy="3907118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2883883" y="1238250"/>
            <a:ext cx="1292472" cy="294814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3123151" y="377859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3151" y="3778596"/>
                <a:ext cx="561590" cy="5492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4295565" y="410292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565" y="4102927"/>
                <a:ext cx="561590" cy="549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9" name="Zástupný symbol pro obsah 2"/>
          <p:cNvSpPr>
            <a:spLocks noGrp="1"/>
          </p:cNvSpPr>
          <p:nvPr/>
        </p:nvSpPr>
        <p:spPr>
          <a:xfrm>
            <a:off x="5174652" y="509175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Zástupný symbol pro obsah 2"/>
          <p:cNvSpPr>
            <a:spLocks noGrp="1"/>
          </p:cNvSpPr>
          <p:nvPr/>
        </p:nvSpPr>
        <p:spPr>
          <a:xfrm>
            <a:off x="2258830" y="373361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5" name="Přímá spojnice 84"/>
          <p:cNvCxnSpPr>
            <a:stCxn id="46" idx="0"/>
            <a:endCxn id="46" idx="1"/>
          </p:cNvCxnSpPr>
          <p:nvPr/>
        </p:nvCxnSpPr>
        <p:spPr>
          <a:xfrm>
            <a:off x="551149" y="5158185"/>
            <a:ext cx="841142" cy="964445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V="1">
            <a:off x="3347059" y="5158186"/>
            <a:ext cx="1827593" cy="964444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Zástupný symbol pro obsah 2"/>
              <p:cNvSpPr>
                <a:spLocks noGrp="1"/>
              </p:cNvSpPr>
              <p:nvPr/>
            </p:nvSpPr>
            <p:spPr>
              <a:xfrm>
                <a:off x="1937917" y="5386384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917" y="5386384"/>
                <a:ext cx="561590" cy="549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Zástupný symbol pro obsah 2"/>
              <p:cNvSpPr>
                <a:spLocks noGrp="1"/>
              </p:cNvSpPr>
              <p:nvPr/>
            </p:nvSpPr>
            <p:spPr>
              <a:xfrm>
                <a:off x="1675686" y="474977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5686" y="4749778"/>
                <a:ext cx="561590" cy="5492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Zástupný symbol pro obsah 2"/>
              <p:cNvSpPr>
                <a:spLocks noGrp="1"/>
              </p:cNvSpPr>
              <p:nvPr/>
            </p:nvSpPr>
            <p:spPr>
              <a:xfrm>
                <a:off x="2020022" y="428286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0022" y="4282862"/>
                <a:ext cx="561590" cy="5492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Zástupný symbol pro obsah 2"/>
              <p:cNvSpPr>
                <a:spLocks noGrp="1"/>
              </p:cNvSpPr>
              <p:nvPr/>
            </p:nvSpPr>
            <p:spPr>
              <a:xfrm>
                <a:off x="4050979" y="474428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0979" y="4744285"/>
                <a:ext cx="561590" cy="5492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6" name="Zástupný symbol pro obsah 2"/>
              <p:cNvSpPr>
                <a:spLocks noGrp="1"/>
              </p:cNvSpPr>
              <p:nvPr/>
            </p:nvSpPr>
            <p:spPr>
              <a:xfrm>
                <a:off x="2678750" y="543441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8750" y="5434417"/>
                <a:ext cx="561590" cy="5492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Zástupný symbol pro obsah 2"/>
              <p:cNvSpPr>
                <a:spLocks noGrp="1"/>
              </p:cNvSpPr>
              <p:nvPr/>
            </p:nvSpPr>
            <p:spPr>
              <a:xfrm>
                <a:off x="3733257" y="419503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3257" y="4195039"/>
                <a:ext cx="561590" cy="5492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Zástupný symbol pro obsah 2"/>
              <p:cNvSpPr>
                <a:spLocks noGrp="1"/>
              </p:cNvSpPr>
              <p:nvPr/>
            </p:nvSpPr>
            <p:spPr>
              <a:xfrm>
                <a:off x="1355716" y="272949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5716" y="2729497"/>
                <a:ext cx="561590" cy="5492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9" name="Zaoblený obdélník 98"/>
          <p:cNvSpPr/>
          <p:nvPr/>
        </p:nvSpPr>
        <p:spPr>
          <a:xfrm>
            <a:off x="4060674" y="808818"/>
            <a:ext cx="4759332" cy="1972109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4143592" y="775554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hrany podstavy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3592" y="775554"/>
                <a:ext cx="4593496" cy="504056"/>
              </a:xfrm>
              <a:prstGeom prst="rect">
                <a:avLst/>
              </a:prstGeom>
              <a:blipFill rotWithShape="1">
                <a:blip r:embed="rId20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Zástupný symbol pro obsah 2"/>
              <p:cNvSpPr>
                <a:spLocks noGrp="1"/>
              </p:cNvSpPr>
              <p:nvPr/>
            </p:nvSpPr>
            <p:spPr>
              <a:xfrm>
                <a:off x="4212000" y="1802326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𝑣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2000" y="1802326"/>
                <a:ext cx="4593496" cy="504056"/>
              </a:xfrm>
              <a:prstGeom prst="rect">
                <a:avLst/>
              </a:prstGeom>
              <a:blipFill rotWithShape="1">
                <a:blip r:embed="rId21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4180714" y="1476000"/>
                <a:ext cx="4929898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𝑤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stěnová výška jehlanu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714" y="1476000"/>
                <a:ext cx="4929898" cy="504056"/>
              </a:xfrm>
              <a:prstGeom prst="rect">
                <a:avLst/>
              </a:prstGeom>
              <a:blipFill rotWithShape="1">
                <a:blip r:embed="rId22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Zástupný symbol pro obsah 2"/>
              <p:cNvSpPr>
                <a:spLocks noGrp="1"/>
              </p:cNvSpPr>
              <p:nvPr/>
            </p:nvSpPr>
            <p:spPr>
              <a:xfrm>
                <a:off x="4176000" y="1116000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boční hrany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6000" y="1116000"/>
                <a:ext cx="4593496" cy="504056"/>
              </a:xfrm>
              <a:prstGeom prst="rect">
                <a:avLst/>
              </a:prstGeom>
              <a:blipFill rotWithShape="1">
                <a:blip r:embed="rId23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Zástupný symbol pro obsah 2"/>
              <p:cNvSpPr>
                <a:spLocks noGrp="1"/>
              </p:cNvSpPr>
              <p:nvPr/>
            </p:nvSpPr>
            <p:spPr>
              <a:xfrm>
                <a:off x="3347059" y="526390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𝑡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059" y="5263906"/>
                <a:ext cx="561590" cy="54924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5" name="Zástupný symbol pro obsah 2"/>
          <p:cNvSpPr>
            <a:spLocks noGrp="1"/>
          </p:cNvSpPr>
          <p:nvPr/>
        </p:nvSpPr>
        <p:spPr>
          <a:xfrm>
            <a:off x="323528" y="4652173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Zástupný symbol pro obsah 2"/>
              <p:cNvSpPr>
                <a:spLocks noGrp="1"/>
              </p:cNvSpPr>
              <p:nvPr/>
            </p:nvSpPr>
            <p:spPr>
              <a:xfrm>
                <a:off x="4180714" y="2208267"/>
                <a:ext cx="459349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. . výška trojúhelníku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714" y="2208267"/>
                <a:ext cx="4593496" cy="504056"/>
              </a:xfrm>
              <a:prstGeom prst="rect">
                <a:avLst/>
              </a:prstGeom>
              <a:blipFill rotWithShape="1">
                <a:blip r:embed="rId25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Zaoblený obdélník 54"/>
              <p:cNvSpPr/>
              <p:nvPr/>
            </p:nvSpPr>
            <p:spPr>
              <a:xfrm>
                <a:off x="5011930" y="3675570"/>
                <a:ext cx="3747214" cy="808552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𝒘</m:t>
                      </m:r>
                    </m:oMath>
                  </m:oMathPara>
                </a14:m>
                <a:endParaRPr lang="cs-CZ" sz="26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5" name="Zaoblený 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1930" y="3675570"/>
                <a:ext cx="3747214" cy="808552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Zaoblený obdélník 55"/>
              <p:cNvSpPr/>
              <p:nvPr/>
            </p:nvSpPr>
            <p:spPr>
              <a:xfrm>
                <a:off x="5733107" y="5640407"/>
                <a:ext cx="3050520" cy="879180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𝒘</m:t>
                          </m:r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𝒕</m:t>
                              </m:r>
                            </m:sub>
                          </m:sSub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6" name="Zaoblený obdélník 5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07" y="5640407"/>
                <a:ext cx="3050520" cy="879180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Zaoblený obdélník 56"/>
              <p:cNvSpPr/>
              <p:nvPr/>
            </p:nvSpPr>
            <p:spPr>
              <a:xfrm>
                <a:off x="5723690" y="4574042"/>
                <a:ext cx="3050520" cy="958122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𝒕</m:t>
                              </m:r>
                            </m:sub>
                          </m:sSub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num>
                                <m:den>
                                  <m:r>
                                    <a:rPr lang="cs-CZ" sz="2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7" name="Zaoblený obdélník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3690" y="4574042"/>
                <a:ext cx="3050520" cy="958122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Zaoblený obdélník 57"/>
              <p:cNvSpPr/>
              <p:nvPr/>
            </p:nvSpPr>
            <p:spPr>
              <a:xfrm>
                <a:off x="5041319" y="2849401"/>
                <a:ext cx="3704513" cy="719581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8" name="Zaoblený 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1319" y="2849401"/>
                <a:ext cx="3704513" cy="719581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971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 animBg="1"/>
      <p:bldP spid="15" grpId="0" animBg="1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/>
      <p:bldP spid="27" grpId="0"/>
      <p:bldP spid="28" grpId="0"/>
      <p:bldP spid="33" grpId="0"/>
      <p:bldP spid="34" grpId="0"/>
      <p:bldP spid="46" grpId="0" animBg="1"/>
      <p:bldP spid="77" grpId="0"/>
      <p:bldP spid="78" grpId="0"/>
      <p:bldP spid="79" grpId="0"/>
      <p:bldP spid="80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55" grpId="0" animBg="1"/>
      <p:bldP spid="56" grpId="0" animBg="1"/>
      <p:bldP spid="57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289554"/>
            <a:ext cx="9158933" cy="556844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921215" y="1361944"/>
            <a:ext cx="4068960" cy="52582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502203" y="2726555"/>
            <a:ext cx="480060" cy="3108960"/>
          </a:xfrm>
          <a:custGeom>
            <a:avLst/>
            <a:gdLst>
              <a:gd name="connsiteX0" fmla="*/ 472440 w 480060"/>
              <a:gd name="connsiteY0" fmla="*/ 2606040 h 3108960"/>
              <a:gd name="connsiteX1" fmla="*/ 480060 w 480060"/>
              <a:gd name="connsiteY1" fmla="*/ 0 h 3108960"/>
              <a:gd name="connsiteX2" fmla="*/ 0 w 480060"/>
              <a:gd name="connsiteY2" fmla="*/ 3108960 h 3108960"/>
              <a:gd name="connsiteX3" fmla="*/ 472440 w 480060"/>
              <a:gd name="connsiteY3" fmla="*/ 2606040 h 310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0060" h="3108960">
                <a:moveTo>
                  <a:pt x="472440" y="2606040"/>
                </a:moveTo>
                <a:lnTo>
                  <a:pt x="480060" y="0"/>
                </a:lnTo>
                <a:lnTo>
                  <a:pt x="0" y="3108960"/>
                </a:lnTo>
                <a:lnTo>
                  <a:pt x="472440" y="2606040"/>
                </a:lnTo>
                <a:close/>
              </a:path>
            </a:pathLst>
          </a:custGeom>
          <a:solidFill>
            <a:srgbClr val="FF0000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 77"/>
          <p:cNvSpPr/>
          <p:nvPr/>
        </p:nvSpPr>
        <p:spPr>
          <a:xfrm>
            <a:off x="242211" y="1431918"/>
            <a:ext cx="4546731" cy="2526451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Pravoúhlý trojúhelník 4"/>
          <p:cNvSpPr/>
          <p:nvPr/>
        </p:nvSpPr>
        <p:spPr>
          <a:xfrm>
            <a:off x="6975594" y="2716576"/>
            <a:ext cx="1296243" cy="2627208"/>
          </a:xfrm>
          <a:prstGeom prst="rt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-1" y="0"/>
            <a:ext cx="9144001" cy="90872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Př.1) Vypočítejte povrch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čtyřbokého jehlanu, jehož podstavou je obdélník s rozměry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=12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𝑏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=8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a jeho výška je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=14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032" t="-5224" r="-1100" b="-186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18723" y="89654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6" name="Kosoúhelník 5"/>
          <p:cNvSpPr/>
          <p:nvPr/>
        </p:nvSpPr>
        <p:spPr>
          <a:xfrm>
            <a:off x="5162775" y="4864707"/>
            <a:ext cx="3553829" cy="974365"/>
          </a:xfrm>
          <a:prstGeom prst="parallelogram">
            <a:avLst>
              <a:gd name="adj" fmla="val 93278"/>
            </a:avLst>
          </a:prstGeom>
          <a:noFill/>
          <a:ln w="254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162775" y="4864708"/>
            <a:ext cx="3553829" cy="983132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24118" y="4886066"/>
            <a:ext cx="1702953" cy="961774"/>
          </a:xfrm>
          <a:prstGeom prst="line">
            <a:avLst/>
          </a:prstGeom>
          <a:ln w="158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162775" y="5847840"/>
            <a:ext cx="2664296" cy="1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827071" y="4864708"/>
            <a:ext cx="889533" cy="974364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6534534" y="4915214"/>
            <a:ext cx="882119" cy="882119"/>
          </a:xfrm>
          <a:prstGeom prst="arc">
            <a:avLst>
              <a:gd name="adj1" fmla="val 16200000"/>
              <a:gd name="adj2" fmla="val 2145398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055936" y="583357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7601654" y="583357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5738368" y="457816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6761826" y="528483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6975593" y="4979611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038878" y="447167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8878" y="4471673"/>
                <a:ext cx="561590" cy="549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643338" y="497458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3338" y="4974583"/>
                <a:ext cx="561590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7945469" y="540203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5469" y="5402033"/>
                <a:ext cx="561590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6016248" y="5473664"/>
                <a:ext cx="377360" cy="4059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6248" y="5473664"/>
                <a:ext cx="377360" cy="405983"/>
              </a:xfrm>
              <a:prstGeom prst="rect">
                <a:avLst/>
              </a:prstGeom>
              <a:blipFill rotWithShape="1">
                <a:blip r:embed="rId6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8280760" y="512741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𝐵𝐶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0760" y="5127410"/>
                <a:ext cx="561590" cy="549246"/>
              </a:xfrm>
              <a:prstGeom prst="rect">
                <a:avLst/>
              </a:prstGeom>
              <a:blipFill rotWithShape="1">
                <a:blip r:embed="rId7"/>
                <a:stretch>
                  <a:fillRect l="-2151" r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>
            <a:endCxn id="5" idx="0"/>
          </p:cNvCxnSpPr>
          <p:nvPr/>
        </p:nvCxnSpPr>
        <p:spPr>
          <a:xfrm flipV="1">
            <a:off x="5185803" y="2716576"/>
            <a:ext cx="1789791" cy="3126048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5" idx="0"/>
          </p:cNvCxnSpPr>
          <p:nvPr/>
        </p:nvCxnSpPr>
        <p:spPr>
          <a:xfrm flipV="1">
            <a:off x="6075494" y="2716576"/>
            <a:ext cx="900100" cy="212153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0"/>
          </p:cNvCxnSpPr>
          <p:nvPr/>
        </p:nvCxnSpPr>
        <p:spPr>
          <a:xfrm flipH="1" flipV="1">
            <a:off x="6975594" y="2716576"/>
            <a:ext cx="824701" cy="3126048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5" idx="0"/>
          </p:cNvCxnSpPr>
          <p:nvPr/>
        </p:nvCxnSpPr>
        <p:spPr>
          <a:xfrm flipH="1" flipV="1">
            <a:off x="6975594" y="2716576"/>
            <a:ext cx="1718904" cy="2148132"/>
          </a:xfrm>
          <a:prstGeom prst="line">
            <a:avLst/>
          </a:prstGeom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8538852" y="444588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6855063" y="2356623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864315" y="395941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4315" y="3959417"/>
                <a:ext cx="561590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659746" y="400497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9746" y="4004977"/>
                <a:ext cx="561590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5670062" y="3871544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0062" y="3871544"/>
                <a:ext cx="561590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289125" y="1417410"/>
                <a:ext cx="3082577" cy="9679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600" b="0" i="1" smtClean="0">
                                      <a:latin typeface="Cambria Math"/>
                                    </a:rPr>
                                    <m:t>𝑏</m:t>
                                  </m:r>
                                </m:num>
                                <m:den>
                                  <m:r>
                                    <a:rPr lang="cs-CZ" sz="26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125" y="1417410"/>
                <a:ext cx="3082577" cy="967987"/>
              </a:xfrm>
              <a:prstGeom prst="rect">
                <a:avLst/>
              </a:prstGeom>
              <a:blipFill rotWithShape="1">
                <a:blip r:embed="rId11"/>
                <a:stretch>
                  <a:fillRect b="-5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5043379" y="1434334"/>
                <a:ext cx="2031936" cy="45120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a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12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3379" y="1434334"/>
                <a:ext cx="2031936" cy="45120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5065789" y="1777132"/>
                <a:ext cx="2058822" cy="45120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b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8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789" y="1777132"/>
                <a:ext cx="2058822" cy="45120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1" name="Zástupný symbol pro obsah 2"/>
              <p:cNvSpPr>
                <a:spLocks noGrp="1"/>
              </p:cNvSpPr>
              <p:nvPr/>
            </p:nvSpPr>
            <p:spPr>
              <a:xfrm>
                <a:off x="5063686" y="2155132"/>
                <a:ext cx="1867613" cy="45120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v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1</m:t>
                      </m:r>
                      <m:r>
                        <a:rPr lang="cs-CZ" sz="2600" b="0" i="1" smtClean="0">
                          <a:latin typeface="Cambria Math"/>
                        </a:rPr>
                        <m:t>4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3686" y="2155132"/>
                <a:ext cx="1867613" cy="45120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6197530" y="578982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𝐴</m:t>
                          </m:r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𝐵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7530" y="5789825"/>
                <a:ext cx="561590" cy="549246"/>
              </a:xfrm>
              <a:prstGeom prst="rect">
                <a:avLst/>
              </a:prstGeom>
              <a:blipFill rotWithShape="1">
                <a:blip r:embed="rId15"/>
                <a:stretch>
                  <a:fillRect l="-3261" r="-7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6261114" y="409822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1114" y="4098223"/>
                <a:ext cx="561590" cy="5492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Zástupný symbol pro obsah 2"/>
          <p:cNvSpPr>
            <a:spLocks noGrp="1"/>
          </p:cNvSpPr>
          <p:nvPr/>
        </p:nvSpPr>
        <p:spPr>
          <a:xfrm>
            <a:off x="6658894" y="5069161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p:sp>
        <p:nvSpPr>
          <p:cNvPr id="48" name="Oblouk 47"/>
          <p:cNvSpPr/>
          <p:nvPr/>
        </p:nvSpPr>
        <p:spPr>
          <a:xfrm>
            <a:off x="6669179" y="5110903"/>
            <a:ext cx="626168" cy="626168"/>
          </a:xfrm>
          <a:prstGeom prst="arc">
            <a:avLst>
              <a:gd name="adj1" fmla="val 8633805"/>
              <a:gd name="adj2" fmla="val 16129983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314603" y="2505004"/>
                <a:ext cx="3082577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14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603" y="2505004"/>
                <a:ext cx="3082577" cy="5492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299671" y="2939209"/>
                <a:ext cx="2759109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=196+16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671" y="2939209"/>
                <a:ext cx="2759109" cy="5492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333827" y="3364281"/>
                <a:ext cx="3305311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𝑤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212</m:t>
                          </m:r>
                        </m:e>
                      </m:ra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≐14,6</m:t>
                      </m:r>
                      <m:r>
                        <a:rPr lang="cs-CZ" sz="2600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cm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827" y="3364281"/>
                <a:ext cx="3305311" cy="5492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Zaoblený obdélník 51"/>
          <p:cNvSpPr/>
          <p:nvPr/>
        </p:nvSpPr>
        <p:spPr>
          <a:xfrm>
            <a:off x="242211" y="4175966"/>
            <a:ext cx="4544648" cy="2531005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268313" y="4194501"/>
                <a:ext cx="3082577" cy="9679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600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sz="26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313" y="4194501"/>
                <a:ext cx="3082577" cy="96798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242212" y="5048690"/>
                <a:ext cx="3082577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14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212" y="5048690"/>
                <a:ext cx="3082577" cy="5492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265528" y="5550918"/>
                <a:ext cx="2759109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=196+36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528" y="5550918"/>
                <a:ext cx="2759109" cy="5492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314603" y="6046166"/>
                <a:ext cx="3305311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𝑤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232</m:t>
                          </m:r>
                        </m:e>
                      </m:ra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≐15,</m:t>
                      </m:r>
                      <m:r>
                        <a:rPr lang="cs-CZ" sz="2600" b="0" i="0" smtClean="0">
                          <a:latin typeface="Cambria Math"/>
                          <a:ea typeface="Cambria Math"/>
                        </a:rPr>
                        <m:t>2 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  <a:ea typeface="Cambria Math"/>
                        </a:rPr>
                        <m:t>cm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603" y="6046166"/>
                <a:ext cx="3305311" cy="5492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154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  <p:bldP spid="4" grpId="0"/>
      <p:bldP spid="32" grpId="0" animBg="1"/>
      <p:bldP spid="6" grpId="0" animBg="1"/>
      <p:bldP spid="16" grpId="0" animBg="1"/>
      <p:bldP spid="17" grpId="0"/>
      <p:bldP spid="18" grpId="0"/>
      <p:bldP spid="20" grpId="0"/>
      <p:bldP spid="22" grpId="0"/>
      <p:bldP spid="23" grpId="0"/>
      <p:bldP spid="25" grpId="0"/>
      <p:bldP spid="26" grpId="0"/>
      <p:bldP spid="27" grpId="0"/>
      <p:bldP spid="28" grpId="0"/>
      <p:bldP spid="30" grpId="0"/>
      <p:bldP spid="19" grpId="0"/>
      <p:bldP spid="21" grpId="0"/>
      <p:bldP spid="24" grpId="0"/>
      <p:bldP spid="29" grpId="0"/>
      <p:bldP spid="31" grpId="0"/>
      <p:bldP spid="72" grpId="0"/>
      <p:bldP spid="79" grpId="0"/>
      <p:bldP spid="80" grpId="0"/>
      <p:bldP spid="81" grpId="0"/>
      <p:bldP spid="45" grpId="0"/>
      <p:bldP spid="46" grpId="0"/>
      <p:bldP spid="47" grpId="0"/>
      <p:bldP spid="48" grpId="0" animBg="1"/>
      <p:bldP spid="49" grpId="0"/>
      <p:bldP spid="50" grpId="0"/>
      <p:bldP spid="51" grpId="0"/>
      <p:bldP spid="53" grpId="0"/>
      <p:bldP spid="54" grpId="0"/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0"/>
            <a:ext cx="9158933" cy="6858000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9521" y="105114"/>
            <a:ext cx="4922231" cy="513832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3256" y="135592"/>
            <a:ext cx="3976647" cy="1500429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349759" y="324414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7245021" y="330982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5331103" y="1820502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7245021" y="182033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112740" y="232734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18049" y="100379"/>
                <a:ext cx="172819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𝑎</m:t>
                      </m:r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049" y="100379"/>
                <a:ext cx="1728192" cy="5492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Zaoblený obdélník 45"/>
          <p:cNvSpPr/>
          <p:nvPr/>
        </p:nvSpPr>
        <p:spPr>
          <a:xfrm>
            <a:off x="43256" y="1751298"/>
            <a:ext cx="4005630" cy="349214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42990" y="5366491"/>
                <a:ext cx="2279316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/>
                        </a:rPr>
                        <m:t>𝑆</m:t>
                      </m:r>
                      <m:r>
                        <a:rPr lang="cs-CZ" sz="2800" b="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800" b="0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>
                              <a:latin typeface="Cambria Math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990" y="5366491"/>
                <a:ext cx="2279316" cy="549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Obdélník 50"/>
          <p:cNvSpPr/>
          <p:nvPr/>
        </p:nvSpPr>
        <p:spPr>
          <a:xfrm>
            <a:off x="5630554" y="2197534"/>
            <a:ext cx="1728192" cy="1152847"/>
          </a:xfrm>
          <a:prstGeom prst="rect">
            <a:avLst/>
          </a:prstGeom>
          <a:solidFill>
            <a:srgbClr val="92D05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118049" y="602211"/>
                <a:ext cx="2304256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=12·8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049" y="602211"/>
                <a:ext cx="2304256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132957" y="1086775"/>
                <a:ext cx="2304256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=96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957" y="1086775"/>
                <a:ext cx="2304256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70988" y="1783053"/>
                <a:ext cx="316835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=2·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i="1">
                          <a:latin typeface="Cambria Math"/>
                        </a:rPr>
                        <m:t>+2·</m:t>
                      </m:r>
                      <m:sSub>
                        <m:sSubPr>
                          <m:ctrlPr>
                            <a:rPr lang="cs-CZ" sz="26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88" y="1783053"/>
                <a:ext cx="3168352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15996" y="2238715"/>
                <a:ext cx="4237136" cy="9189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=2·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6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2600" b="0" i="1" smtClean="0">
                              <a:latin typeface="Cambria Math"/>
                            </a:rPr>
                            <m:t>·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600" i="1">
                          <a:latin typeface="Cambria Math"/>
                        </a:rPr>
                        <m:t>+2·</m:t>
                      </m:r>
                      <m:f>
                        <m:f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2600" b="0" i="1" smtClean="0">
                              <a:latin typeface="Cambria Math"/>
                            </a:rPr>
                            <m:t>·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96" y="2238715"/>
                <a:ext cx="4237136" cy="9189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3256" y="3151830"/>
                <a:ext cx="3394718" cy="54588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𝑤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𝑎</m:t>
                      </m:r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𝑤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56" y="3151830"/>
                <a:ext cx="3394718" cy="5458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78297" y="3659699"/>
                <a:ext cx="4001544" cy="54588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=14,6·12+15,2·8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97" y="3659699"/>
                <a:ext cx="4001544" cy="5458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79124" y="4180691"/>
                <a:ext cx="4001544" cy="54588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=175,2+121,6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4" y="4180691"/>
                <a:ext cx="4001544" cy="5458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79124" y="4647632"/>
                <a:ext cx="4001544" cy="54588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=296,8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4" y="4647632"/>
                <a:ext cx="4001544" cy="5458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8" name="Rovnoramenný trojúhelník 87"/>
          <p:cNvSpPr/>
          <p:nvPr/>
        </p:nvSpPr>
        <p:spPr>
          <a:xfrm rot="5400000">
            <a:off x="7461527" y="2099488"/>
            <a:ext cx="1148113" cy="1353675"/>
          </a:xfrm>
          <a:prstGeom prst="triangle">
            <a:avLst/>
          </a:prstGeom>
          <a:solidFill>
            <a:srgbClr val="FFFF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Rovnoramenný trojúhelník 88"/>
          <p:cNvSpPr/>
          <p:nvPr/>
        </p:nvSpPr>
        <p:spPr>
          <a:xfrm rot="16200000">
            <a:off x="4379660" y="2094753"/>
            <a:ext cx="1148113" cy="1353675"/>
          </a:xfrm>
          <a:prstGeom prst="triangle">
            <a:avLst/>
          </a:prstGeom>
          <a:solidFill>
            <a:srgbClr val="FFFF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Rovnoramenný trojúhelník 89"/>
          <p:cNvSpPr/>
          <p:nvPr/>
        </p:nvSpPr>
        <p:spPr>
          <a:xfrm>
            <a:off x="5630555" y="1193553"/>
            <a:ext cx="1728192" cy="1003981"/>
          </a:xfrm>
          <a:prstGeom prst="triangle">
            <a:avLst/>
          </a:prstGeom>
          <a:solidFill>
            <a:srgbClr val="FF00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Rovnoramenný trojúhelník 90"/>
          <p:cNvSpPr/>
          <p:nvPr/>
        </p:nvSpPr>
        <p:spPr>
          <a:xfrm rot="10800000">
            <a:off x="5630555" y="3345648"/>
            <a:ext cx="1728192" cy="1003981"/>
          </a:xfrm>
          <a:prstGeom prst="triangle">
            <a:avLst/>
          </a:prstGeom>
          <a:solidFill>
            <a:srgbClr val="FF00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 rot="5400000">
            <a:off x="4965705" y="2097121"/>
            <a:ext cx="1" cy="1353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489014" y="1193553"/>
            <a:ext cx="0" cy="1003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5400000">
            <a:off x="8035583" y="2097121"/>
            <a:ext cx="1" cy="1353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489014" y="3358562"/>
            <a:ext cx="0" cy="1003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Zástupný symbol pro obsah 2"/>
          <p:cNvSpPr>
            <a:spLocks noGrp="1"/>
          </p:cNvSpPr>
          <p:nvPr/>
        </p:nvSpPr>
        <p:spPr>
          <a:xfrm>
            <a:off x="8532440" y="2319773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Zástupný symbol pro obsah 2"/>
          <p:cNvSpPr>
            <a:spLocks noGrp="1"/>
          </p:cNvSpPr>
          <p:nvPr/>
        </p:nvSpPr>
        <p:spPr>
          <a:xfrm>
            <a:off x="6263740" y="432044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Zástupný symbol pro obsah 2"/>
          <p:cNvSpPr>
            <a:spLocks noGrp="1"/>
          </p:cNvSpPr>
          <p:nvPr/>
        </p:nvSpPr>
        <p:spPr>
          <a:xfrm>
            <a:off x="6315796" y="752401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213856" y="295069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3856" y="2950695"/>
                <a:ext cx="561590" cy="549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962932" y="264667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2932" y="2646672"/>
                <a:ext cx="561590" cy="549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508104" y="252733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527333"/>
                <a:ext cx="561590" cy="5492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315796" y="2057676"/>
                <a:ext cx="377360" cy="4059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5796" y="2057676"/>
                <a:ext cx="377360" cy="405983"/>
              </a:xfrm>
              <a:prstGeom prst="rect">
                <a:avLst/>
              </a:prstGeom>
              <a:blipFill rotWithShape="1">
                <a:blip r:embed="rId1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754788" y="252733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𝑺</m:t>
                          </m:r>
                        </m:e>
                        <m:sub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4788" y="2527333"/>
                <a:ext cx="561590" cy="5492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412361" y="330982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2361" y="3309827"/>
                <a:ext cx="561590" cy="5492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7378863" y="233229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8863" y="2332299"/>
                <a:ext cx="561590" cy="5492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5" name="Zástupný symbol pro obsah 2"/>
              <p:cNvSpPr>
                <a:spLocks noGrp="1"/>
              </p:cNvSpPr>
              <p:nvPr/>
            </p:nvSpPr>
            <p:spPr>
              <a:xfrm>
                <a:off x="6412361" y="169578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2361" y="1695787"/>
                <a:ext cx="561590" cy="5492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6" name="Zástupný symbol pro obsah 2"/>
              <p:cNvSpPr>
                <a:spLocks noGrp="1"/>
              </p:cNvSpPr>
              <p:nvPr/>
            </p:nvSpPr>
            <p:spPr>
              <a:xfrm>
                <a:off x="5080953" y="235158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𝑤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0953" y="2351588"/>
                <a:ext cx="561590" cy="5492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7" name="Zástupný symbol pro obsah 2"/>
              <p:cNvSpPr>
                <a:spLocks noGrp="1"/>
              </p:cNvSpPr>
              <p:nvPr/>
            </p:nvSpPr>
            <p:spPr>
              <a:xfrm>
                <a:off x="4597971" y="249696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𝑺</m:t>
                          </m:r>
                        </m:e>
                        <m:sub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7971" y="2496968"/>
                <a:ext cx="561590" cy="5492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8" name="Zástupný symbol pro obsah 2"/>
              <p:cNvSpPr>
                <a:spLocks noGrp="1"/>
              </p:cNvSpPr>
              <p:nvPr/>
            </p:nvSpPr>
            <p:spPr>
              <a:xfrm>
                <a:off x="6263840" y="3660917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𝑺</m:t>
                          </m:r>
                        </m:e>
                        <m:sub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3840" y="3660917"/>
                <a:ext cx="561590" cy="5492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6263840" y="135234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𝑺</m:t>
                          </m:r>
                        </m:e>
                        <m:sub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3840" y="1352342"/>
                <a:ext cx="561590" cy="5492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6208219" y="248797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𝑺</m:t>
                          </m:r>
                        </m:e>
                        <m:sub>
                          <m:r>
                            <a:rPr lang="cs-CZ" b="1" i="1" dirty="0" smtClean="0">
                              <a:latin typeface="Cambria Math"/>
                              <a:cs typeface="Arial" pitchFamily="34" charset="0"/>
                            </a:rPr>
                            <m:t>𝒑</m:t>
                          </m:r>
                        </m:sub>
                      </m:sSub>
                    </m:oMath>
                  </m:oMathPara>
                </a14:m>
                <a:endParaRPr lang="cs-CZ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8219" y="2487979"/>
                <a:ext cx="561590" cy="54924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1" name="Zástupný symbol pro obsah 2"/>
              <p:cNvSpPr>
                <a:spLocks noGrp="1"/>
              </p:cNvSpPr>
              <p:nvPr/>
            </p:nvSpPr>
            <p:spPr>
              <a:xfrm>
                <a:off x="4019903" y="5366491"/>
                <a:ext cx="252473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latin typeface="Cambria Math"/>
                        </a:rPr>
                        <m:t>=96+2</m:t>
                      </m:r>
                      <m:r>
                        <a:rPr lang="cs-CZ" sz="2800" b="0" i="1" smtClean="0">
                          <a:latin typeface="Cambria Math"/>
                        </a:rPr>
                        <m:t>96,8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0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9903" y="5366491"/>
                <a:ext cx="2524732" cy="549246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6619268" y="5361498"/>
                <a:ext cx="252473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3</m:t>
                      </m:r>
                      <m:r>
                        <a:rPr lang="cs-CZ" sz="2800" b="0" i="1" smtClean="0">
                          <a:latin typeface="Cambria Math"/>
                        </a:rPr>
                        <m:t>92,8 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9268" y="5361498"/>
                <a:ext cx="2524732" cy="549246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4" name="Zaoblený obdélník 103"/>
          <p:cNvSpPr/>
          <p:nvPr/>
        </p:nvSpPr>
        <p:spPr>
          <a:xfrm>
            <a:off x="43256" y="6006461"/>
            <a:ext cx="9100744" cy="851539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18049" y="6157607"/>
                <a:ext cx="859437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600" b="0" i="0" dirty="0" smtClean="0">
                    <a:latin typeface="+mj-lt"/>
                  </a:rPr>
                  <a:t>Povrch jehlanu je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392,8 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600" dirty="0" smtClean="0"/>
                  <a:t>.</a:t>
                </a:r>
                <a:endParaRPr lang="cs-CZ" sz="2600" dirty="0"/>
              </a:p>
            </p:txBody>
          </p:sp>
        </mc:Choice>
        <mc:Fallback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049" y="6157607"/>
                <a:ext cx="8594372" cy="549246"/>
              </a:xfrm>
              <a:prstGeom prst="rect">
                <a:avLst/>
              </a:prstGeom>
              <a:blipFill rotWithShape="1">
                <a:blip r:embed="rId27"/>
                <a:stretch>
                  <a:fillRect l="-1206" t="-5556" b="-2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7023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30" grpId="0"/>
      <p:bldP spid="31" grpId="0"/>
      <p:bldP spid="45" grpId="0"/>
      <p:bldP spid="49" grpId="0"/>
      <p:bldP spid="51" grpId="0" animBg="1"/>
      <p:bldP spid="58" grpId="0"/>
      <p:bldP spid="59" grpId="0"/>
      <p:bldP spid="60" grpId="0"/>
      <p:bldP spid="61" grpId="0"/>
      <p:bldP spid="68" grpId="0"/>
      <p:bldP spid="69" grpId="0"/>
      <p:bldP spid="70" grpId="0"/>
      <p:bldP spid="71" grpId="0"/>
      <p:bldP spid="88" grpId="0" animBg="1"/>
      <p:bldP spid="89" grpId="0" animBg="1"/>
      <p:bldP spid="90" grpId="0" animBg="1"/>
      <p:bldP spid="91" grpId="0" animBg="1"/>
      <p:bldP spid="92" grpId="0"/>
      <p:bldP spid="93" grpId="0"/>
      <p:bldP spid="94" grpId="0"/>
      <p:bldP spid="21" grpId="0"/>
      <p:bldP spid="22" grpId="0"/>
      <p:bldP spid="23" grpId="0"/>
      <p:bldP spid="24" grpId="0"/>
      <p:bldP spid="25" grpId="0"/>
      <p:bldP spid="33" grpId="0"/>
      <p:bldP spid="40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3738" y="1210128"/>
            <a:ext cx="8871325" cy="811052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68799" y="1209012"/>
                <a:ext cx="8876264" cy="8110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1)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Pravidelný čtyřboký jehlan ABCDV má úhlopříčku podstavy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𝐴𝐶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=6,8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a stěnovou výšku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𝑤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=7,2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dirty="0"/>
                  <a:t> Vypočítejte </a:t>
                </a:r>
                <a:r>
                  <a:rPr lang="cs-CZ" dirty="0" smtClean="0"/>
                  <a:t>povrch.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99" y="1209012"/>
                <a:ext cx="8876264" cy="811052"/>
              </a:xfrm>
              <a:prstGeom prst="rect">
                <a:avLst/>
              </a:prstGeom>
              <a:blipFill rotWithShape="1">
                <a:blip r:embed="rId2"/>
                <a:stretch>
                  <a:fillRect l="-1030" t="-6015" r="-1099" b="-18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68800" y="2531650"/>
                <a:ext cx="8876262" cy="909478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2)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Vypočítejte povrch pravidelného čtyřbokého jehlanu ABCDV, je-li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</m:t>
                        </m:r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=6,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/>
                  <a:t>;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𝑆𝑋𝑉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=67°.</m:t>
                    </m:r>
                  </m:oMath>
                </a14:m>
                <a:r>
                  <a:rPr lang="cs-CZ" dirty="0" smtClean="0"/>
                  <a:t>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00" y="2531650"/>
                <a:ext cx="8876262" cy="909478"/>
              </a:xfrm>
              <a:prstGeom prst="rect">
                <a:avLst/>
              </a:prstGeom>
              <a:blipFill rotWithShape="1">
                <a:blip r:embed="rId3"/>
                <a:stretch>
                  <a:fillRect t="-1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73738" y="188640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53068" y="188640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69938" y="2029174"/>
                <a:ext cx="8775124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𝟗𝟐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𝐜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938" y="2029174"/>
                <a:ext cx="8775124" cy="4269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45041" y="3441128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𝟏𝟒𝟓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𝟗𝟐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41" y="3441128"/>
                <a:ext cx="8800021" cy="4960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155687" y="4002525"/>
            <a:ext cx="8789376" cy="816087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36642" y="3978898"/>
                <a:ext cx="8797944" cy="97199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/>
                  <a:t>3) </a:t>
                </a:r>
                <a:r>
                  <a:rPr lang="cs-CZ" dirty="0" smtClean="0"/>
                  <a:t>Vypočítejte povrch </a:t>
                </a:r>
                <a:r>
                  <a:rPr lang="cs-CZ" dirty="0" smtClean="0"/>
                  <a:t>pravidelného čtyřbokého jehlanu, jestliže </a:t>
                </a:r>
                <a:r>
                  <a:rPr lang="cs-CZ" dirty="0" smtClean="0"/>
                  <a:t>délka podstavy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4,6 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a </a:t>
                </a:r>
                <a:r>
                  <a:rPr lang="cs-CZ" dirty="0" smtClean="0"/>
                  <a:t>výška jehlanu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8,5 </m:t>
                    </m:r>
                    <m:r>
                      <a:rPr lang="cs-CZ" i="1" dirty="0">
                        <a:latin typeface="Cambria Math"/>
                      </a:rPr>
                      <m:t>𝑐</m:t>
                    </m:r>
                    <m:r>
                      <a:rPr lang="cs-CZ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642" y="3978898"/>
                <a:ext cx="8797944" cy="971993"/>
              </a:xfrm>
              <a:prstGeom prst="rect">
                <a:avLst/>
              </a:prstGeom>
              <a:blipFill rotWithShape="1">
                <a:blip r:embed="rId6"/>
                <a:stretch>
                  <a:fillRect l="-1039" t="-5031" r="-10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80413" y="4818613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𝟏𝟎𝟐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𝐜</m:t>
                          </m:r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𝐦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13" y="4818613"/>
                <a:ext cx="8764649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177266" y="5349079"/>
            <a:ext cx="8767797" cy="816087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44794" y="5349079"/>
                <a:ext cx="8800269" cy="97199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/>
                  <a:t>4) </a:t>
                </a:r>
                <a:r>
                  <a:rPr lang="cs-CZ" dirty="0" smtClean="0"/>
                  <a:t>Podstavou jehlanu je obdélník s rozměry </a:t>
                </a:r>
                <a14:m>
                  <m:oMath xmlns:m="http://schemas.openxmlformats.org/officeDocument/2006/math"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=18 </m:t>
                    </m:r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>
                    <a:latin typeface="Arial" pitchFamily="34" charset="0"/>
                    <a:cs typeface="Arial" pitchFamily="34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𝑏</m:t>
                    </m:r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=12 </m:t>
                    </m:r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i="1" spc="-100" dirty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dirty="0" smtClean="0"/>
                  <a:t> a výška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=12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 Vypočítejte povrch. </a:t>
                </a:r>
                <a:endParaRPr lang="cs-CZ" dirty="0"/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794" y="5349079"/>
                <a:ext cx="8800269" cy="971993"/>
              </a:xfrm>
              <a:prstGeom prst="rect">
                <a:avLst/>
              </a:prstGeom>
              <a:blipFill rotWithShape="1">
                <a:blip r:embed="rId8"/>
                <a:stretch>
                  <a:fillRect l="-1109" t="-5000" r="-11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01994" y="6165167"/>
                <a:ext cx="8743068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𝟔𝟑𝟕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𝐜𝐦</m:t>
                          </m:r>
                        </m:e>
                        <m:sup>
                          <m:r>
                            <a:rPr lang="cs-CZ" b="1" i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994" y="6165167"/>
                <a:ext cx="8743068" cy="50405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2" descr="C:\Users\spravce\AppData\Local\Microsoft\Windows\Temporary Internet Files\Content.IE5\0BASIBLT\MC900437791CA5PO8DQ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097" y="52176"/>
            <a:ext cx="1384051" cy="113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AUTOR NEUVEDEN. </a:t>
            </a:r>
            <a:r>
              <a:rPr lang="cs-CZ" sz="1100" i="1" dirty="0"/>
              <a:t>Wikipedie</a:t>
            </a:r>
            <a:r>
              <a:rPr lang="cs-CZ" sz="1100" dirty="0"/>
              <a:t> [online]. [cit. </a:t>
            </a:r>
            <a:r>
              <a:rPr lang="cs-CZ" sz="1100" dirty="0" smtClean="0"/>
              <a:t>7.2.2013</a:t>
            </a:r>
            <a:r>
              <a:rPr lang="cs-CZ" sz="1100" dirty="0"/>
              <a:t>]. Dostupný na WWW: http://cs.wikipedia.org/wiki/Soubor:Tetrahedron.gif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2405</TotalTime>
  <Words>1104</Words>
  <Application>Microsoft Office PowerPoint</Application>
  <PresentationFormat>Předvádění na obrazovce (4:3)</PresentationFormat>
  <Paragraphs>187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348</cp:revision>
  <dcterms:created xsi:type="dcterms:W3CDTF">2012-04-23T18:25:05Z</dcterms:created>
  <dcterms:modified xsi:type="dcterms:W3CDTF">2013-04-08T16:53:22Z</dcterms:modified>
</cp:coreProperties>
</file>