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75" r:id="rId2"/>
    <p:sldId id="269" r:id="rId3"/>
    <p:sldId id="338" r:id="rId4"/>
    <p:sldId id="357" r:id="rId5"/>
    <p:sldId id="358" r:id="rId6"/>
    <p:sldId id="359" r:id="rId7"/>
    <p:sldId id="360" r:id="rId8"/>
    <p:sldId id="361" r:id="rId9"/>
    <p:sldId id="347" r:id="rId10"/>
    <p:sldId id="334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D03447BB-5D67-496B-8E87-E561075AD55C}" styleName="Tmavý styl 1 – zvýraznění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Styl s motivem 2 – zvýraznění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47" autoAdjust="0"/>
    <p:restoredTop sz="93529" autoAdjust="0"/>
  </p:normalViewPr>
  <p:slideViewPr>
    <p:cSldViewPr>
      <p:cViewPr>
        <p:scale>
          <a:sx n="60" d="100"/>
          <a:sy n="60" d="100"/>
        </p:scale>
        <p:origin x="-1368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86F176-4BD9-4DAD-8BC5-5A5A5C9EA157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CE7E3B-81EB-4468-983C-AE29D8E370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6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098A5D7-21CD-4D10-A112-24F189150B45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4.wmf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5.wmf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18" Type="http://schemas.openxmlformats.org/officeDocument/2006/relationships/image" Target="../media/image54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12" Type="http://schemas.openxmlformats.org/officeDocument/2006/relationships/image" Target="../media/image52.png"/><Relationship Id="rId17" Type="http://schemas.openxmlformats.org/officeDocument/2006/relationships/image" Target="../media/image57.png"/><Relationship Id="rId2" Type="http://schemas.openxmlformats.org/officeDocument/2006/relationships/image" Target="../media/image42.png"/><Relationship Id="rId16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5" Type="http://schemas.openxmlformats.org/officeDocument/2006/relationships/image" Target="../media/image28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Relationship Id="rId1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70.pn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12" Type="http://schemas.openxmlformats.org/officeDocument/2006/relationships/image" Target="../media/image69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11" Type="http://schemas.openxmlformats.org/officeDocument/2006/relationships/image" Target="../media/image68.png"/><Relationship Id="rId5" Type="http://schemas.openxmlformats.org/officeDocument/2006/relationships/image" Target="../media/image62.png"/><Relationship Id="rId15" Type="http://schemas.openxmlformats.org/officeDocument/2006/relationships/image" Target="../media/image72.png"/><Relationship Id="rId10" Type="http://schemas.openxmlformats.org/officeDocument/2006/relationships/image" Target="../media/image67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Relationship Id="rId14" Type="http://schemas.openxmlformats.org/officeDocument/2006/relationships/image" Target="../media/image7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10" Type="http://schemas.openxmlformats.org/officeDocument/2006/relationships/image" Target="../media/image6.wmf"/><Relationship Id="rId4" Type="http://schemas.openxmlformats.org/officeDocument/2006/relationships/image" Target="../media/image75.png"/><Relationship Id="rId9" Type="http://schemas.openxmlformats.org/officeDocument/2006/relationships/image" Target="../media/image8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17689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405981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7314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/>
              <a:t>ČÍSLO PROJEKTU</a:t>
            </a:r>
            <a:r>
              <a:rPr lang="cs-CZ" sz="2800" dirty="0"/>
              <a:t>: </a:t>
            </a:r>
            <a:r>
              <a:rPr lang="cs-CZ" sz="2800" dirty="0" smtClean="0"/>
              <a:t>CZ.1.07/1.4.00/21.2364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69832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NÁZEV</a:t>
            </a:r>
            <a:r>
              <a:rPr lang="cs-CZ" sz="2800" dirty="0"/>
              <a:t>: </a:t>
            </a:r>
            <a:r>
              <a:rPr lang="cs-CZ" sz="2800" dirty="0" smtClean="0"/>
              <a:t>VY_32_INOVACE_08_14_M9_Hanak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4463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AUTOR</a:t>
            </a:r>
            <a:r>
              <a:rPr lang="cs-CZ" sz="2800" dirty="0"/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22044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 smtClean="0"/>
              <a:t>TÉMA</a:t>
            </a:r>
            <a:r>
              <a:rPr lang="cs-CZ" sz="2800" dirty="0"/>
              <a:t>: </a:t>
            </a:r>
            <a:r>
              <a:rPr lang="cs-CZ" sz="2800" dirty="0" smtClean="0"/>
              <a:t>Kužel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Základní škola Libina, příspěvková </a:t>
            </a:r>
            <a:r>
              <a:rPr lang="cs-CZ" sz="1600" dirty="0" smtClean="0">
                <a:solidFill>
                  <a:schemeClr val="tx1"/>
                </a:solidFill>
              </a:rPr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Název projektu: </a:t>
            </a:r>
            <a:r>
              <a:rPr lang="cs-CZ" sz="1600" dirty="0" smtClean="0">
                <a:solidFill>
                  <a:schemeClr val="tx1"/>
                </a:solidFill>
              </a:rPr>
              <a:t>Škola hrou</a:t>
            </a:r>
            <a:endParaRPr lang="cs-CZ" sz="16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Tento projekt je spolufinancován Evropským sociálním fondem </a:t>
            </a:r>
            <a:r>
              <a:rPr lang="cs-CZ" sz="1600" dirty="0" smtClean="0">
                <a:solidFill>
                  <a:schemeClr val="tx1"/>
                </a:solidFill>
              </a:rPr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44094" y="4072225"/>
            <a:ext cx="26148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OBSAH</a:t>
            </a:r>
            <a:r>
              <a:rPr lang="cs-CZ" sz="2800" dirty="0"/>
              <a:t>: </a:t>
            </a:r>
            <a:r>
              <a:rPr lang="cs-CZ" sz="2800" dirty="0" smtClean="0"/>
              <a:t>Objem</a:t>
            </a:r>
            <a:endParaRPr lang="cs-CZ" sz="2800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19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04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433910" y="188640"/>
            <a:ext cx="8209207" cy="816792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453727" y="1196752"/>
            <a:ext cx="8175868" cy="5472608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851920" y="9760"/>
            <a:ext cx="1889845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ANOTACE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467249" y="1384568"/>
            <a:ext cx="8054280" cy="19181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 smtClean="0"/>
              <a:t>V této hodině si </a:t>
            </a:r>
            <a:r>
              <a:rPr lang="cs-CZ" sz="1800" dirty="0"/>
              <a:t>u</a:t>
            </a:r>
            <a:r>
              <a:rPr lang="cs-CZ" sz="1800" dirty="0" smtClean="0"/>
              <a:t>kážeme kužel a naučíme se počítat jeho objem. </a:t>
            </a:r>
            <a:r>
              <a:rPr lang="cs-CZ" sz="1800" dirty="0"/>
              <a:t>Na závěr  jsou zde příklady na samostatné procvičení, ke kterým je uvedeno správné řešení. </a:t>
            </a:r>
            <a:endParaRPr lang="cs-CZ" sz="1800" dirty="0" smtClean="0"/>
          </a:p>
          <a:p>
            <a:pPr algn="just"/>
            <a:r>
              <a:rPr lang="cs-CZ" sz="1800" dirty="0" smtClean="0"/>
              <a:t>Inovativnost </a:t>
            </a:r>
            <a:r>
              <a:rPr lang="cs-CZ" sz="1800" dirty="0"/>
              <a:t>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/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/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aby mohla být odučena v multimediální učebně nebo v počítačové učebně, které mají připojení k internetu. </a:t>
            </a:r>
          </a:p>
          <a:p>
            <a:pPr marL="0" indent="0" algn="just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47195499"/>
      </p:ext>
    </p:extLst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315276" y="150264"/>
            <a:ext cx="8505195" cy="6477672"/>
          </a:xfrm>
          <a:prstGeom prst="roundRect">
            <a:avLst>
              <a:gd name="adj" fmla="val 21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24964" y="476672"/>
            <a:ext cx="7996459" cy="1727545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642479" y="548680"/>
            <a:ext cx="7771363" cy="144016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Objem V rotačního kužele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vypočítáme tak, že obsah podstavy vynásobíme výškou a výsledek dělíme třemi.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24964" y="4435696"/>
            <a:ext cx="7888879" cy="1239489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ástupný symbol pro obsah 2"/>
              <p:cNvSpPr>
                <a:spLocks noGrp="1"/>
              </p:cNvSpPr>
              <p:nvPr/>
            </p:nvSpPr>
            <p:spPr>
              <a:xfrm>
                <a:off x="784049" y="4549010"/>
                <a:ext cx="4097709" cy="60688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𝑣</m:t>
                    </m:r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 </m:t>
                    </m:r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 . . . . výška kužele 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4049" y="4549010"/>
                <a:ext cx="4097709" cy="606888"/>
              </a:xfrm>
              <a:prstGeom prst="rect">
                <a:avLst/>
              </a:prstGeom>
              <a:blipFill rotWithShape="1">
                <a:blip r:embed="rId2"/>
                <a:stretch>
                  <a:fillRect t="-10000" b="-13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Zaoblený obdélník 1"/>
              <p:cNvSpPr/>
              <p:nvPr/>
            </p:nvSpPr>
            <p:spPr>
              <a:xfrm>
                <a:off x="557880" y="2744687"/>
                <a:ext cx="2690479" cy="1095473"/>
              </a:xfrm>
              <a:prstGeom prst="roundRect">
                <a:avLst>
                  <a:gd name="adj" fmla="val 6887"/>
                </a:avLst>
              </a:prstGeom>
              <a:scene3d>
                <a:camera prst="orthographicFront">
                  <a:rot lat="0" lon="0" rev="0"/>
                </a:camera>
                <a:lightRig rig="balanced" dir="tr"/>
              </a:scene3d>
              <a:sp3d contourW="14605" prstMaterial="plastic">
                <a:bevelT w="95250" h="101600" prst="slope"/>
                <a:contourClr>
                  <a:schemeClr val="accent2">
                    <a:shade val="30000"/>
                    <a:satMod val="120000"/>
                  </a:schemeClr>
                </a:contourClr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𝑽</m:t>
                      </m:r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8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8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cs-CZ" sz="28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𝒑</m:t>
                              </m:r>
                            </m:sub>
                          </m:sSub>
                          <m:r>
                            <a:rPr lang="cs-CZ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·</m:t>
                          </m:r>
                          <m:r>
                            <a:rPr lang="cs-CZ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𝒗</m:t>
                          </m:r>
                          <m:r>
                            <m:rPr>
                              <m:nor/>
                            </m:rPr>
                            <a:rPr lang="cs-CZ" sz="2800" b="1" dirty="0">
                              <a:solidFill>
                                <a:schemeClr val="tx1"/>
                              </a:solidFill>
                            </a:rPr>
                            <m:t> </m:t>
                          </m:r>
                        </m:num>
                        <m:den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cs-CZ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" name="Zaoblený 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880" y="2744687"/>
                <a:ext cx="2690479" cy="1095473"/>
              </a:xfrm>
              <a:prstGeom prst="roundRect">
                <a:avLst>
                  <a:gd name="adj" fmla="val 6887"/>
                </a:avLst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spravce\AppData\Local\Microsoft\Windows\Temporary Internet Files\Content.IE5\BL96J1IA\MC900440428[1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602" y="2283540"/>
            <a:ext cx="1764177" cy="1857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aoblený obdélník 11"/>
              <p:cNvSpPr/>
              <p:nvPr/>
            </p:nvSpPr>
            <p:spPr>
              <a:xfrm>
                <a:off x="5723363" y="2744687"/>
                <a:ext cx="2690479" cy="1095473"/>
              </a:xfrm>
              <a:prstGeom prst="roundRect">
                <a:avLst>
                  <a:gd name="adj" fmla="val 6887"/>
                </a:avLst>
              </a:prstGeom>
              <a:scene3d>
                <a:camera prst="orthographicFront">
                  <a:rot lat="0" lon="0" rev="0"/>
                </a:camera>
                <a:lightRig rig="balanced" dir="tr"/>
              </a:scene3d>
              <a:sp3d contourW="14605" prstMaterial="plastic">
                <a:bevelT w="95250" h="101600" prst="slope"/>
                <a:contourClr>
                  <a:schemeClr val="accent2">
                    <a:shade val="30000"/>
                    <a:satMod val="120000"/>
                  </a:schemeClr>
                </a:contourClr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𝑽</m:t>
                      </m:r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𝝅</m:t>
                          </m:r>
                          <m:sSup>
                            <m:sSupPr>
                              <m:ctrlP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𝒓</m:t>
                              </m:r>
                            </m:e>
                            <m:sup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·</m:t>
                          </m:r>
                          <m:r>
                            <a:rPr lang="cs-CZ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𝒗</m:t>
                          </m:r>
                          <m:r>
                            <m:rPr>
                              <m:nor/>
                            </m:rPr>
                            <a:rPr lang="cs-CZ" sz="2800" b="1" dirty="0">
                              <a:solidFill>
                                <a:schemeClr val="tx1"/>
                              </a:solidFill>
                            </a:rPr>
                            <m:t> </m:t>
                          </m:r>
                        </m:num>
                        <m:den>
                          <m:r>
                            <a:rPr lang="cs-CZ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cs-CZ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2" name="Zaoblený 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3363" y="2744687"/>
                <a:ext cx="2690479" cy="1095473"/>
              </a:xfrm>
              <a:prstGeom prst="roundRect">
                <a:avLst>
                  <a:gd name="adj" fmla="val 6887"/>
                </a:avLst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Zástupný symbol pro obsah 2"/>
              <p:cNvSpPr>
                <a:spLocks noGrp="1"/>
              </p:cNvSpPr>
              <p:nvPr/>
            </p:nvSpPr>
            <p:spPr>
              <a:xfrm>
                <a:off x="756913" y="5039382"/>
                <a:ext cx="5479837" cy="60688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𝑟</m:t>
                    </m:r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  . . . . </a:t>
                </a:r>
                <a:r>
                  <a:rPr lang="cs-CZ" sz="2800" dirty="0">
                    <a:latin typeface="Arial" pitchFamily="34" charset="0"/>
                    <a:cs typeface="Arial" pitchFamily="34" charset="0"/>
                  </a:rPr>
                  <a:t>p</a:t>
                </a:r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oloměr podstavy kužele 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913" y="5039382"/>
                <a:ext cx="5479837" cy="606888"/>
              </a:xfrm>
              <a:prstGeom prst="rect">
                <a:avLst/>
              </a:prstGeom>
              <a:blipFill rotWithShape="1">
                <a:blip r:embed="rId6"/>
                <a:stretch>
                  <a:fillRect t="-10101" b="-141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47221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2" grpId="0" animBg="1"/>
      <p:bldP spid="12" grpId="0" animBg="1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02897" y="116632"/>
            <a:ext cx="8761591" cy="6637347"/>
          </a:xfrm>
          <a:prstGeom prst="roundRect">
            <a:avLst>
              <a:gd name="adj" fmla="val 21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87545" y="179030"/>
            <a:ext cx="8520328" cy="6408711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2514600" y="1314450"/>
            <a:ext cx="1314450" cy="4448175"/>
          </a:xfrm>
          <a:custGeom>
            <a:avLst/>
            <a:gdLst>
              <a:gd name="connsiteX0" fmla="*/ 19050 w 1314450"/>
              <a:gd name="connsiteY0" fmla="*/ 0 h 4448175"/>
              <a:gd name="connsiteX1" fmla="*/ 0 w 1314450"/>
              <a:gd name="connsiteY1" fmla="*/ 3876675 h 4448175"/>
              <a:gd name="connsiteX2" fmla="*/ 1314450 w 1314450"/>
              <a:gd name="connsiteY2" fmla="*/ 4448175 h 4448175"/>
              <a:gd name="connsiteX3" fmla="*/ 19050 w 1314450"/>
              <a:gd name="connsiteY3" fmla="*/ 0 h 4448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4450" h="4448175">
                <a:moveTo>
                  <a:pt x="19050" y="0"/>
                </a:moveTo>
                <a:lnTo>
                  <a:pt x="0" y="3876675"/>
                </a:lnTo>
                <a:lnTo>
                  <a:pt x="1314450" y="4448175"/>
                </a:lnTo>
                <a:lnTo>
                  <a:pt x="19050" y="0"/>
                </a:lnTo>
                <a:close/>
              </a:path>
            </a:pathLst>
          </a:cu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67544" y="5041378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4211960" y="4999377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B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387545" y="207492"/>
            <a:ext cx="8520328" cy="58947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Rotační kužel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710383" y="1128671"/>
            <a:ext cx="5117300" cy="1468054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38100" h="381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Zaoblený obdélník 8"/>
              <p:cNvSpPr/>
              <p:nvPr/>
            </p:nvSpPr>
            <p:spPr>
              <a:xfrm>
                <a:off x="5311743" y="4725341"/>
                <a:ext cx="3425345" cy="1153208"/>
              </a:xfrm>
              <a:prstGeom prst="roundRect">
                <a:avLst>
                  <a:gd name="adj" fmla="val 6887"/>
                </a:avLst>
              </a:prstGeom>
              <a:scene3d>
                <a:camera prst="orthographicFront">
                  <a:rot lat="0" lon="0" rev="0"/>
                </a:camera>
                <a:lightRig rig="balanced" dir="tr"/>
              </a:scene3d>
              <a:sp3d contourW="14605" prstMaterial="plastic">
                <a:bevelT w="95250" h="101600" prst="slope"/>
                <a:contourClr>
                  <a:schemeClr val="accent2">
                    <a:shade val="30000"/>
                    <a:satMod val="120000"/>
                  </a:schemeClr>
                </a:contourClr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>
                          <a:solidFill>
                            <a:schemeClr val="tx1"/>
                          </a:solidFill>
                          <a:latin typeface="Cambria Math"/>
                        </a:rPr>
                        <m:t>𝑽</m:t>
                      </m:r>
                      <m:r>
                        <a:rPr lang="cs-CZ" sz="2800" b="1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b="1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𝝅</m:t>
                          </m:r>
                          <m:sSup>
                            <m:sSupPr>
                              <m:ctrlPr>
                                <a:rPr lang="cs-CZ" sz="2800" b="1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800" b="1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𝒓</m:t>
                              </m:r>
                            </m:e>
                            <m:sup>
                              <m:r>
                                <a:rPr lang="cs-CZ" sz="2800" b="1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·</m:t>
                          </m:r>
                          <m:r>
                            <a:rPr lang="cs-CZ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𝒗</m:t>
                          </m:r>
                          <m:r>
                            <m:rPr>
                              <m:nor/>
                            </m:rPr>
                            <a:rPr lang="cs-CZ" sz="2800" b="1" dirty="0">
                              <a:solidFill>
                                <a:schemeClr val="tx1"/>
                              </a:solidFill>
                            </a:rPr>
                            <m:t> </m:t>
                          </m:r>
                        </m:num>
                        <m:den>
                          <m:r>
                            <a:rPr lang="cs-CZ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cs-CZ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" name="Zaoblený 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1743" y="4725341"/>
                <a:ext cx="3425345" cy="1153208"/>
              </a:xfrm>
              <a:prstGeom prst="roundRect">
                <a:avLst>
                  <a:gd name="adj" fmla="val 6887"/>
                </a:avLst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Zaoblený obdélník 9"/>
              <p:cNvSpPr/>
              <p:nvPr/>
            </p:nvSpPr>
            <p:spPr>
              <a:xfrm>
                <a:off x="5324216" y="3107155"/>
                <a:ext cx="3412872" cy="1153208"/>
              </a:xfrm>
              <a:prstGeom prst="roundRect">
                <a:avLst>
                  <a:gd name="adj" fmla="val 6887"/>
                </a:avLst>
              </a:prstGeom>
              <a:scene3d>
                <a:camera prst="orthographicFront">
                  <a:rot lat="0" lon="0" rev="0"/>
                </a:camera>
                <a:lightRig rig="balanced" dir="tr"/>
              </a:scene3d>
              <a:sp3d contourW="14605" prstMaterial="plastic">
                <a:bevelT w="95250" h="101600" prst="slope"/>
                <a:contourClr>
                  <a:schemeClr val="accent2">
                    <a:shade val="30000"/>
                    <a:satMod val="120000"/>
                  </a:schemeClr>
                </a:contourClr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>
                          <a:solidFill>
                            <a:schemeClr val="tx1"/>
                          </a:solidFill>
                          <a:latin typeface="Cambria Math"/>
                        </a:rPr>
                        <m:t>𝑽</m:t>
                      </m:r>
                      <m:r>
                        <a:rPr lang="cs-CZ" sz="2800" b="1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8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8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cs-CZ" sz="28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𝒑</m:t>
                              </m:r>
                            </m:sub>
                          </m:sSub>
                          <m:r>
                            <a:rPr lang="cs-CZ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·</m:t>
                          </m:r>
                          <m:r>
                            <a:rPr lang="cs-CZ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𝒗</m:t>
                          </m:r>
                          <m:r>
                            <m:rPr>
                              <m:nor/>
                            </m:rPr>
                            <a:rPr lang="cs-CZ" sz="2800" b="1" dirty="0">
                              <a:solidFill>
                                <a:schemeClr val="tx1"/>
                              </a:solidFill>
                            </a:rPr>
                            <m:t> </m:t>
                          </m:r>
                        </m:num>
                        <m:den>
                          <m:r>
                            <a:rPr lang="cs-CZ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cs-CZ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0" name="Zaoblený 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4216" y="3107155"/>
                <a:ext cx="3412872" cy="1153208"/>
              </a:xfrm>
              <a:prstGeom prst="roundRect">
                <a:avLst>
                  <a:gd name="adj" fmla="val 6887"/>
                </a:avLst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ástupný symbol pro obsah 2"/>
              <p:cNvSpPr>
                <a:spLocks noGrp="1"/>
              </p:cNvSpPr>
              <p:nvPr/>
            </p:nvSpPr>
            <p:spPr>
              <a:xfrm>
                <a:off x="3816307" y="1553089"/>
                <a:ext cx="5265216" cy="50405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𝑠</m:t>
                    </m:r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 . . . délka strany kužele 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6307" y="1553089"/>
                <a:ext cx="5265216" cy="504056"/>
              </a:xfrm>
              <a:prstGeom prst="rect">
                <a:avLst/>
              </a:prstGeom>
              <a:blipFill rotWithShape="1">
                <a:blip r:embed="rId4"/>
                <a:stretch>
                  <a:fillRect t="-12195" b="-378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ástupný symbol pro obsah 2"/>
              <p:cNvSpPr>
                <a:spLocks noGrp="1"/>
              </p:cNvSpPr>
              <p:nvPr/>
            </p:nvSpPr>
            <p:spPr>
              <a:xfrm>
                <a:off x="3816307" y="1986440"/>
                <a:ext cx="4097709" cy="40375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𝑣</m:t>
                    </m:r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 </m:t>
                    </m:r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.  . . výška kužele 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6307" y="1986440"/>
                <a:ext cx="4097709" cy="403750"/>
              </a:xfrm>
              <a:prstGeom prst="rect">
                <a:avLst/>
              </a:prstGeom>
              <a:blipFill rotWithShape="1">
                <a:blip r:embed="rId5"/>
                <a:stretch>
                  <a:fillRect t="-15152" b="-7121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Zástupný symbol pro obsah 2"/>
              <p:cNvSpPr>
                <a:spLocks noGrp="1"/>
              </p:cNvSpPr>
              <p:nvPr/>
            </p:nvSpPr>
            <p:spPr>
              <a:xfrm>
                <a:off x="3780337" y="1120473"/>
                <a:ext cx="5184151" cy="60688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𝑟</m:t>
                    </m:r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 . . . poloměr podstavy kužele 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0337" y="1120473"/>
                <a:ext cx="5184151" cy="606888"/>
              </a:xfrm>
              <a:prstGeom prst="rect">
                <a:avLst/>
              </a:prstGeom>
              <a:blipFill rotWithShape="1">
                <a:blip r:embed="rId6"/>
                <a:stretch>
                  <a:fillRect t="-10101" b="-141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blouk 13"/>
          <p:cNvSpPr/>
          <p:nvPr/>
        </p:nvSpPr>
        <p:spPr>
          <a:xfrm>
            <a:off x="900000" y="4427999"/>
            <a:ext cx="3204000" cy="1692000"/>
          </a:xfrm>
          <a:prstGeom prst="arc">
            <a:avLst>
              <a:gd name="adj1" fmla="val 10811885"/>
              <a:gd name="adj2" fmla="val 0"/>
            </a:avLst>
          </a:prstGeom>
          <a:noFill/>
          <a:ln w="317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louk 14"/>
          <p:cNvSpPr/>
          <p:nvPr/>
        </p:nvSpPr>
        <p:spPr>
          <a:xfrm rot="10800000">
            <a:off x="900000" y="4428000"/>
            <a:ext cx="3204000" cy="1692000"/>
          </a:xfrm>
          <a:prstGeom prst="arc">
            <a:avLst>
              <a:gd name="adj1" fmla="val 10811885"/>
              <a:gd name="adj2" fmla="val 0"/>
            </a:avLst>
          </a:prstGeom>
          <a:noFill/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nice 15"/>
          <p:cNvCxnSpPr/>
          <p:nvPr/>
        </p:nvCxnSpPr>
        <p:spPr>
          <a:xfrm flipV="1">
            <a:off x="926301" y="1285741"/>
            <a:ext cx="1602001" cy="3841151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H="1" flipV="1">
            <a:off x="2528302" y="1285741"/>
            <a:ext cx="1575700" cy="3904017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>
            <a:off x="926301" y="5189758"/>
            <a:ext cx="3177700" cy="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Zástupný symbol pro obsah 2"/>
          <p:cNvSpPr>
            <a:spLocks noGrp="1"/>
          </p:cNvSpPr>
          <p:nvPr/>
        </p:nvSpPr>
        <p:spPr>
          <a:xfrm>
            <a:off x="2003269" y="5068902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S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Zástupný symbol pro obsah 2"/>
          <p:cNvSpPr>
            <a:spLocks noGrp="1"/>
          </p:cNvSpPr>
          <p:nvPr/>
        </p:nvSpPr>
        <p:spPr>
          <a:xfrm>
            <a:off x="2311642" y="827725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V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ástupný symbol pro obsah 2"/>
              <p:cNvSpPr>
                <a:spLocks noGrp="1"/>
              </p:cNvSpPr>
              <p:nvPr/>
            </p:nvSpPr>
            <p:spPr>
              <a:xfrm>
                <a:off x="2120797" y="3332429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  <a:cs typeface="Arial" pitchFamily="34" charset="0"/>
                        </a:rPr>
                        <m:t>𝑣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0797" y="3332429"/>
                <a:ext cx="561590" cy="54924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2742296" y="5329303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𝑟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2296" y="5329303"/>
                <a:ext cx="561590" cy="549246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Zástupný symbol pro obsah 2"/>
              <p:cNvSpPr>
                <a:spLocks noGrp="1"/>
              </p:cNvSpPr>
              <p:nvPr/>
            </p:nvSpPr>
            <p:spPr>
              <a:xfrm>
                <a:off x="2873232" y="3737286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𝑠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3232" y="3737286"/>
                <a:ext cx="561590" cy="549246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Oblouk 24"/>
          <p:cNvSpPr/>
          <p:nvPr/>
        </p:nvSpPr>
        <p:spPr>
          <a:xfrm>
            <a:off x="2132258" y="4861527"/>
            <a:ext cx="792088" cy="824945"/>
          </a:xfrm>
          <a:prstGeom prst="arc">
            <a:avLst>
              <a:gd name="adj1" fmla="val 16200000"/>
              <a:gd name="adj2" fmla="val 88704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Zástupný symbol pro obsah 2"/>
          <p:cNvSpPr>
            <a:spLocks noGrp="1"/>
          </p:cNvSpPr>
          <p:nvPr/>
        </p:nvSpPr>
        <p:spPr>
          <a:xfrm>
            <a:off x="2511559" y="4780057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3600" b="1" dirty="0">
                <a:latin typeface="Aharoni" pitchFamily="2" charset="-79"/>
                <a:cs typeface="Aharoni" pitchFamily="2" charset="-79"/>
              </a:rPr>
              <a:t>·</a:t>
            </a:r>
          </a:p>
        </p:txBody>
      </p:sp>
      <p:sp>
        <p:nvSpPr>
          <p:cNvPr id="27" name="Zástupný symbol pro obsah 2"/>
          <p:cNvSpPr>
            <a:spLocks noGrp="1"/>
          </p:cNvSpPr>
          <p:nvPr/>
        </p:nvSpPr>
        <p:spPr>
          <a:xfrm>
            <a:off x="3778687" y="5626940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X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spravce\AppData\Local\Microsoft\Windows\Temporary Internet Files\Content.IE5\D1R1SU0N\MC900438002[4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71890"/>
            <a:ext cx="1816520" cy="1234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2706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 animBg="1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  <p:bldP spid="20" grpId="0"/>
      <p:bldP spid="21" grpId="0"/>
      <p:bldP spid="22" grpId="0"/>
      <p:bldP spid="23" grpId="0"/>
      <p:bldP spid="24" grpId="0"/>
      <p:bldP spid="25" grpId="0" animBg="1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02897" y="116632"/>
            <a:ext cx="8761591" cy="6637347"/>
          </a:xfrm>
          <a:prstGeom prst="roundRect">
            <a:avLst>
              <a:gd name="adj" fmla="val 21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87545" y="179030"/>
            <a:ext cx="8520328" cy="6408711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2514600" y="3076575"/>
            <a:ext cx="1314450" cy="2686050"/>
          </a:xfrm>
          <a:custGeom>
            <a:avLst/>
            <a:gdLst>
              <a:gd name="connsiteX0" fmla="*/ 9525 w 1314450"/>
              <a:gd name="connsiteY0" fmla="*/ 0 h 2686050"/>
              <a:gd name="connsiteX1" fmla="*/ 0 w 1314450"/>
              <a:gd name="connsiteY1" fmla="*/ 2114550 h 2686050"/>
              <a:gd name="connsiteX2" fmla="*/ 1314450 w 1314450"/>
              <a:gd name="connsiteY2" fmla="*/ 2686050 h 2686050"/>
              <a:gd name="connsiteX3" fmla="*/ 590550 w 1314450"/>
              <a:gd name="connsiteY3" fmla="*/ 209550 h 2686050"/>
              <a:gd name="connsiteX4" fmla="*/ 9525 w 1314450"/>
              <a:gd name="connsiteY4" fmla="*/ 0 h 2686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4450" h="2686050">
                <a:moveTo>
                  <a:pt x="9525" y="0"/>
                </a:moveTo>
                <a:lnTo>
                  <a:pt x="0" y="2114550"/>
                </a:lnTo>
                <a:lnTo>
                  <a:pt x="1314450" y="2686050"/>
                </a:lnTo>
                <a:lnTo>
                  <a:pt x="590550" y="209550"/>
                </a:lnTo>
                <a:lnTo>
                  <a:pt x="9525" y="0"/>
                </a:lnTo>
                <a:close/>
              </a:path>
            </a:pathLst>
          </a:custGeom>
          <a:solidFill>
            <a:srgbClr val="FFFF00"/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67544" y="5041378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4211960" y="4999377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B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387545" y="207492"/>
            <a:ext cx="8520328" cy="58947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Komolý kužel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710383" y="827725"/>
            <a:ext cx="5117300" cy="1769000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38100" h="381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Zaoblený obdélník 8"/>
              <p:cNvSpPr/>
              <p:nvPr/>
            </p:nvSpPr>
            <p:spPr>
              <a:xfrm>
                <a:off x="3923731" y="2806781"/>
                <a:ext cx="4903952" cy="1153208"/>
              </a:xfrm>
              <a:prstGeom prst="roundRect">
                <a:avLst>
                  <a:gd name="adj" fmla="val 6887"/>
                </a:avLst>
              </a:prstGeom>
              <a:scene3d>
                <a:camera prst="orthographicFront">
                  <a:rot lat="0" lon="0" rev="0"/>
                </a:camera>
                <a:lightRig rig="balanced" dir="tr"/>
              </a:scene3d>
              <a:sp3d contourW="14605" prstMaterial="plastic">
                <a:bevelT w="95250" h="101600" prst="slope"/>
                <a:contourClr>
                  <a:schemeClr val="accent2">
                    <a:shade val="30000"/>
                    <a:satMod val="120000"/>
                  </a:schemeClr>
                </a:contourClr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𝑽</m:t>
                      </m:r>
                      <m:r>
                        <a:rPr lang="cs-CZ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𝝅</m:t>
                          </m:r>
                          <m:r>
                            <a:rPr lang="cs-CZ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·</m:t>
                          </m:r>
                          <m:r>
                            <a:rPr lang="cs-CZ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𝒗</m:t>
                          </m:r>
                          <m:r>
                            <m:rPr>
                              <m:nor/>
                            </m:rPr>
                            <a:rPr lang="cs-CZ" sz="2800" b="1" dirty="0">
                              <a:solidFill>
                                <a:schemeClr val="tx1"/>
                              </a:solidFill>
                            </a:rPr>
                            <m:t> </m:t>
                          </m:r>
                        </m:num>
                        <m:den>
                          <m:r>
                            <a:rPr lang="cs-CZ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𝟑</m:t>
                          </m:r>
                        </m:den>
                      </m:f>
                      <m:d>
                        <m:dPr>
                          <m:ctrlP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cs-CZ" sz="28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sz="28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cs-CZ" sz="28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𝟏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𝒓</m:t>
                              </m:r>
                            </m:e>
                            <m:sub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𝒓</m:t>
                              </m:r>
                            </m:e>
                            <m:sub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b>
                          </m:sSub>
                          <m:r>
                            <a:rPr lang="cs-CZ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cs-CZ" sz="28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sz="28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cs-CZ" sz="28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𝟐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cs-CZ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" name="Zaoblený 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731" y="2806781"/>
                <a:ext cx="4903952" cy="1153208"/>
              </a:xfrm>
              <a:prstGeom prst="roundRect">
                <a:avLst>
                  <a:gd name="adj" fmla="val 6887"/>
                </a:avLst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Zástupný symbol pro obsah 2"/>
              <p:cNvSpPr>
                <a:spLocks noGrp="1"/>
              </p:cNvSpPr>
              <p:nvPr/>
            </p:nvSpPr>
            <p:spPr>
              <a:xfrm>
                <a:off x="3816307" y="1671304"/>
                <a:ext cx="5265216" cy="50405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𝑠</m:t>
                    </m:r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 . . . délka strany kužele 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6307" y="1671304"/>
                <a:ext cx="5265216" cy="504056"/>
              </a:xfrm>
              <a:prstGeom prst="rect">
                <a:avLst/>
              </a:prstGeom>
              <a:blipFill rotWithShape="1">
                <a:blip r:embed="rId3"/>
                <a:stretch>
                  <a:fillRect t="-12048" b="-361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ástupný symbol pro obsah 2"/>
              <p:cNvSpPr>
                <a:spLocks noGrp="1"/>
              </p:cNvSpPr>
              <p:nvPr/>
            </p:nvSpPr>
            <p:spPr>
              <a:xfrm>
                <a:off x="3783538" y="2089639"/>
                <a:ext cx="4097709" cy="40375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𝑣</m:t>
                    </m:r>
                    <m:r>
                      <a:rPr lang="cs-CZ" sz="2800" i="1" dirty="0" smtClean="0">
                        <a:latin typeface="Cambria Math"/>
                        <a:cs typeface="Arial" pitchFamily="34" charset="0"/>
                      </a:rPr>
                      <m:t> </m:t>
                    </m:r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.  . . výška kužele 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3538" y="2089639"/>
                <a:ext cx="4097709" cy="403750"/>
              </a:xfrm>
              <a:prstGeom prst="rect">
                <a:avLst/>
              </a:prstGeom>
              <a:blipFill rotWithShape="1">
                <a:blip r:embed="rId4"/>
                <a:stretch>
                  <a:fillRect t="-15152" b="-7121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ástupný symbol pro obsah 2"/>
              <p:cNvSpPr>
                <a:spLocks noGrp="1"/>
              </p:cNvSpPr>
              <p:nvPr/>
            </p:nvSpPr>
            <p:spPr>
              <a:xfrm>
                <a:off x="3755433" y="817029"/>
                <a:ext cx="5184151" cy="60688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 dirty="0" smtClean="0"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2800" b="0" i="1" dirty="0" smtClean="0">
                            <a:latin typeface="Cambria Math"/>
                            <a:cs typeface="Arial" pitchFamily="34" charset="0"/>
                          </a:rPr>
                          <m:t>𝑟</m:t>
                        </m:r>
                      </m:e>
                      <m:sub>
                        <m:r>
                          <a:rPr lang="cs-CZ" sz="2800" b="0" i="1" dirty="0" smtClean="0">
                            <a:latin typeface="Cambria Math"/>
                            <a:cs typeface="Arial" pitchFamily="3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 . . . poloměr podstavy kužele 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5433" y="817029"/>
                <a:ext cx="5184151" cy="606888"/>
              </a:xfrm>
              <a:prstGeom prst="rect">
                <a:avLst/>
              </a:prstGeom>
              <a:blipFill rotWithShape="1">
                <a:blip r:embed="rId5"/>
                <a:stretch>
                  <a:fillRect t="-10000" r="-706" b="-13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Oblouk 12"/>
          <p:cNvSpPr/>
          <p:nvPr/>
        </p:nvSpPr>
        <p:spPr>
          <a:xfrm>
            <a:off x="900000" y="4427999"/>
            <a:ext cx="3204000" cy="1692000"/>
          </a:xfrm>
          <a:prstGeom prst="arc">
            <a:avLst>
              <a:gd name="adj1" fmla="val 10811885"/>
              <a:gd name="adj2" fmla="val 0"/>
            </a:avLst>
          </a:prstGeom>
          <a:noFill/>
          <a:ln w="317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louk 13"/>
          <p:cNvSpPr/>
          <p:nvPr/>
        </p:nvSpPr>
        <p:spPr>
          <a:xfrm rot="10800000">
            <a:off x="900000" y="4428000"/>
            <a:ext cx="3204000" cy="1692000"/>
          </a:xfrm>
          <a:prstGeom prst="arc">
            <a:avLst>
              <a:gd name="adj1" fmla="val 10811885"/>
              <a:gd name="adj2" fmla="val 0"/>
            </a:avLst>
          </a:prstGeom>
          <a:noFill/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nice 14"/>
          <p:cNvCxnSpPr>
            <a:endCxn id="27" idx="0"/>
          </p:cNvCxnSpPr>
          <p:nvPr/>
        </p:nvCxnSpPr>
        <p:spPr>
          <a:xfrm flipV="1">
            <a:off x="926301" y="3067841"/>
            <a:ext cx="866603" cy="205905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>
            <a:endCxn id="27" idx="2"/>
          </p:cNvCxnSpPr>
          <p:nvPr/>
        </p:nvCxnSpPr>
        <p:spPr>
          <a:xfrm flipH="1" flipV="1">
            <a:off x="3237413" y="3070338"/>
            <a:ext cx="866589" cy="2119421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H="1">
            <a:off x="926301" y="5189758"/>
            <a:ext cx="3177700" cy="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V="1">
            <a:off x="2528302" y="1285742"/>
            <a:ext cx="0" cy="1780053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2282163" y="5106241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cs typeface="Arial" pitchFamily="34" charset="0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cs typeface="Arial" pitchFamily="34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2163" y="5106241"/>
                <a:ext cx="561590" cy="54924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Zástupný symbol pro obsah 2"/>
          <p:cNvSpPr>
            <a:spLocks noGrp="1"/>
          </p:cNvSpPr>
          <p:nvPr/>
        </p:nvSpPr>
        <p:spPr>
          <a:xfrm>
            <a:off x="2311642" y="827725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V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>
                <a:off x="2065110" y="3810088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  <a:cs typeface="Arial" pitchFamily="34" charset="0"/>
                        </a:rPr>
                        <m:t>𝑣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5110" y="3810088"/>
                <a:ext cx="561590" cy="54924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ástupný symbol pro obsah 2"/>
              <p:cNvSpPr>
                <a:spLocks noGrp="1"/>
              </p:cNvSpPr>
              <p:nvPr/>
            </p:nvSpPr>
            <p:spPr>
              <a:xfrm>
                <a:off x="2742296" y="5329303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b="0" i="1" dirty="0" smtClean="0"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cs typeface="Arial" pitchFamily="34" charset="0"/>
                            </a:rPr>
                            <m:t>𝑟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cs typeface="Arial" pitchFamily="34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2296" y="5329303"/>
                <a:ext cx="561590" cy="549246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2956618" y="3985740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𝑠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6618" y="3985740"/>
                <a:ext cx="561590" cy="549246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Oblouk 23"/>
          <p:cNvSpPr/>
          <p:nvPr/>
        </p:nvSpPr>
        <p:spPr>
          <a:xfrm>
            <a:off x="2132258" y="4861527"/>
            <a:ext cx="792088" cy="824945"/>
          </a:xfrm>
          <a:prstGeom prst="arc">
            <a:avLst>
              <a:gd name="adj1" fmla="val 16200000"/>
              <a:gd name="adj2" fmla="val 88704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Zástupný symbol pro obsah 2"/>
          <p:cNvSpPr>
            <a:spLocks noGrp="1"/>
          </p:cNvSpPr>
          <p:nvPr/>
        </p:nvSpPr>
        <p:spPr>
          <a:xfrm>
            <a:off x="2511559" y="4780057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3600" b="1" dirty="0">
                <a:latin typeface="Aharoni" pitchFamily="2" charset="-79"/>
                <a:cs typeface="Aharoni" pitchFamily="2" charset="-79"/>
              </a:rPr>
              <a:t>·</a:t>
            </a:r>
          </a:p>
        </p:txBody>
      </p:sp>
      <p:sp>
        <p:nvSpPr>
          <p:cNvPr id="26" name="Oblouk 25"/>
          <p:cNvSpPr>
            <a:spLocks noChangeAspect="1"/>
          </p:cNvSpPr>
          <p:nvPr/>
        </p:nvSpPr>
        <p:spPr>
          <a:xfrm rot="10800000">
            <a:off x="1779738" y="2688918"/>
            <a:ext cx="1444524" cy="762839"/>
          </a:xfrm>
          <a:prstGeom prst="arc">
            <a:avLst>
              <a:gd name="adj1" fmla="val 10811885"/>
              <a:gd name="adj2" fmla="val 0"/>
            </a:avLst>
          </a:prstGeom>
          <a:noFill/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louk 26"/>
          <p:cNvSpPr>
            <a:spLocks noChangeAspect="1"/>
          </p:cNvSpPr>
          <p:nvPr/>
        </p:nvSpPr>
        <p:spPr>
          <a:xfrm>
            <a:off x="1792889" y="2688918"/>
            <a:ext cx="1444524" cy="762839"/>
          </a:xfrm>
          <a:prstGeom prst="arc">
            <a:avLst>
              <a:gd name="adj1" fmla="val 10811885"/>
              <a:gd name="adj2" fmla="val 0"/>
            </a:avLst>
          </a:prstGeom>
          <a:noFill/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8" name="Přímá spojnice 27"/>
          <p:cNvCxnSpPr>
            <a:stCxn id="27" idx="2"/>
          </p:cNvCxnSpPr>
          <p:nvPr/>
        </p:nvCxnSpPr>
        <p:spPr>
          <a:xfrm flipH="1" flipV="1">
            <a:off x="1779737" y="3065795"/>
            <a:ext cx="1457676" cy="4543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Zástupný symbol pro obsah 2"/>
          <p:cNvSpPr>
            <a:spLocks noGrp="1"/>
          </p:cNvSpPr>
          <p:nvPr/>
        </p:nvSpPr>
        <p:spPr>
          <a:xfrm>
            <a:off x="1231299" y="2690537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C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Zástupný symbol pro obsah 2"/>
          <p:cNvSpPr>
            <a:spLocks noGrp="1"/>
          </p:cNvSpPr>
          <p:nvPr/>
        </p:nvSpPr>
        <p:spPr>
          <a:xfrm>
            <a:off x="3316152" y="2699329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D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1" name="Přímá spojnice 30"/>
          <p:cNvCxnSpPr/>
          <p:nvPr/>
        </p:nvCxnSpPr>
        <p:spPr>
          <a:xfrm flipV="1">
            <a:off x="1850762" y="1314450"/>
            <a:ext cx="682888" cy="1577774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 flipH="1" flipV="1">
            <a:off x="2533650" y="1314450"/>
            <a:ext cx="641941" cy="1550378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Zástupný symbol pro obsah 2"/>
              <p:cNvSpPr>
                <a:spLocks noGrp="1"/>
              </p:cNvSpPr>
              <p:nvPr/>
            </p:nvSpPr>
            <p:spPr>
              <a:xfrm>
                <a:off x="2461501" y="2992577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dirty="0" smtClean="0"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/>
                              <a:cs typeface="Arial" pitchFamily="34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1501" y="2992577"/>
                <a:ext cx="561590" cy="549246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Zástupný symbol pro obsah 2"/>
              <p:cNvSpPr>
                <a:spLocks noGrp="1"/>
              </p:cNvSpPr>
              <p:nvPr/>
            </p:nvSpPr>
            <p:spPr>
              <a:xfrm>
                <a:off x="3747475" y="1249645"/>
                <a:ext cx="5184151" cy="60688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 dirty="0" smtClean="0"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2800" b="0" i="1" dirty="0" smtClean="0">
                            <a:latin typeface="Cambria Math"/>
                            <a:cs typeface="Arial" pitchFamily="34" charset="0"/>
                          </a:rPr>
                          <m:t>𝑟</m:t>
                        </m:r>
                      </m:e>
                      <m:sub>
                        <m:r>
                          <a:rPr lang="cs-CZ" sz="2800" b="0" i="1" dirty="0" smtClean="0"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 . . . poloměr podstavy kužele </a:t>
                </a:r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7475" y="1249645"/>
                <a:ext cx="5184151" cy="606888"/>
              </a:xfrm>
              <a:prstGeom prst="rect">
                <a:avLst/>
              </a:prstGeom>
              <a:blipFill rotWithShape="1">
                <a:blip r:embed="rId11"/>
                <a:stretch>
                  <a:fillRect t="-10000" r="-824" b="-13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Zástupný symbol pro obsah 2"/>
              <p:cNvSpPr>
                <a:spLocks noGrp="1"/>
              </p:cNvSpPr>
              <p:nvPr/>
            </p:nvSpPr>
            <p:spPr>
              <a:xfrm>
                <a:off x="2058821" y="2973952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dirty="0" smtClean="0"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/>
                              <a:cs typeface="Arial" pitchFamily="34" charset="0"/>
                            </a:rPr>
                            <m:t>𝑆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8821" y="2973952"/>
                <a:ext cx="561590" cy="549246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spravce\AppData\Local\Microsoft\Windows\Temporary Internet Files\Content.IE5\D1R1SU0N\MC900440446[8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205" y="3961336"/>
            <a:ext cx="2201042" cy="2342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7" name="Zástupný symbol pro obsah 2"/>
              <p:cNvSpPr>
                <a:spLocks noGrp="1"/>
              </p:cNvSpPr>
              <p:nvPr/>
            </p:nvSpPr>
            <p:spPr>
              <a:xfrm>
                <a:off x="3803188" y="5589347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cs typeface="Arial" pitchFamily="34" charset="0"/>
                            </a:rPr>
                            <m:t>𝑋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cs typeface="Arial" pitchFamily="34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3188" y="5589347"/>
                <a:ext cx="561590" cy="549246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Zástupný symbol pro obsah 2"/>
              <p:cNvSpPr>
                <a:spLocks noGrp="1"/>
              </p:cNvSpPr>
              <p:nvPr/>
            </p:nvSpPr>
            <p:spPr>
              <a:xfrm>
                <a:off x="2755304" y="3383385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cs typeface="Arial" pitchFamily="34" charset="0"/>
                            </a:rPr>
                            <m:t>𝑋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5304" y="3383385"/>
                <a:ext cx="561590" cy="549246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17281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 animBg="1"/>
      <p:bldP spid="9" grpId="0" animBg="1"/>
      <p:bldP spid="10" grpId="0"/>
      <p:bldP spid="11" grpId="0"/>
      <p:bldP spid="12" grpId="0"/>
      <p:bldP spid="13" grpId="0" animBg="1"/>
      <p:bldP spid="14" grpId="0" animBg="1"/>
      <p:bldP spid="19" grpId="0"/>
      <p:bldP spid="20" grpId="0"/>
      <p:bldP spid="21" grpId="0"/>
      <p:bldP spid="22" grpId="0"/>
      <p:bldP spid="23" grpId="0"/>
      <p:bldP spid="24" grpId="0" animBg="1"/>
      <p:bldP spid="25" grpId="0"/>
      <p:bldP spid="26" grpId="0" animBg="1"/>
      <p:bldP spid="27" grpId="0" animBg="1"/>
      <p:bldP spid="29" grpId="0"/>
      <p:bldP spid="30" grpId="0"/>
      <p:bldP spid="33" grpId="0"/>
      <p:bldP spid="34" grpId="0"/>
      <p:bldP spid="35" grpId="0"/>
      <p:bldP spid="37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-14933" y="1289554"/>
            <a:ext cx="9158933" cy="5568446"/>
          </a:xfrm>
          <a:prstGeom prst="roundRect">
            <a:avLst>
              <a:gd name="adj" fmla="val 21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921215" y="1361944"/>
            <a:ext cx="4068960" cy="43541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242211" y="1431918"/>
            <a:ext cx="4546731" cy="4284173"/>
          </a:xfrm>
          <a:prstGeom prst="roundRect">
            <a:avLst>
              <a:gd name="adj" fmla="val 2756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38100" h="381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b="1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-1" y="0"/>
            <a:ext cx="9144001" cy="908720"/>
          </a:xfrm>
          <a:prstGeom prst="roundRect">
            <a:avLst>
              <a:gd name="adj" fmla="val 2932"/>
            </a:avLst>
          </a:prstGeom>
          <a:gradFill>
            <a:gsLst>
              <a:gs pos="0">
                <a:srgbClr val="E6DCAC"/>
              </a:gs>
              <a:gs pos="7000">
                <a:srgbClr val="E6D78A"/>
              </a:gs>
              <a:gs pos="1000">
                <a:srgbClr val="C7AC4C"/>
              </a:gs>
              <a:gs pos="97000">
                <a:srgbClr val="E6D78A"/>
              </a:gs>
              <a:gs pos="100000">
                <a:srgbClr val="C7AC4C"/>
              </a:gs>
              <a:gs pos="100000">
                <a:srgbClr val="E6DCAC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889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2"/>
              <p:cNvSpPr>
                <a:spLocks noGrp="1"/>
              </p:cNvSpPr>
              <p:nvPr/>
            </p:nvSpPr>
            <p:spPr>
              <a:xfrm>
                <a:off x="86273" y="18192"/>
                <a:ext cx="8862679" cy="81852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pc="-1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Př.1) Vypočítejte objem rotačního kužele, který má poloměr podstavy </a:t>
                </a:r>
                <a14:m>
                  <m:oMath xmlns:m="http://schemas.openxmlformats.org/officeDocument/2006/math">
                    <m:r>
                      <a:rPr lang="cs-CZ" b="0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𝑟</m:t>
                    </m:r>
                    <m:r>
                      <a:rPr lang="cs-CZ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=</m:t>
                    </m:r>
                    <m:r>
                      <a:rPr lang="cs-CZ" b="0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4,5</m:t>
                    </m:r>
                    <m:r>
                      <a:rPr lang="cs-CZ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r>
                      <a:rPr lang="cs-CZ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pc="-1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a výšku </a:t>
                </a:r>
                <a14:m>
                  <m:oMath xmlns:m="http://schemas.openxmlformats.org/officeDocument/2006/math">
                    <m:r>
                      <a:rPr lang="cs-CZ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𝑣</m:t>
                    </m:r>
                    <m:r>
                      <a:rPr lang="cs-CZ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=7,2 </m:t>
                    </m:r>
                    <m:r>
                      <a:rPr lang="cs-CZ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pc="-1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.</a:t>
                </a:r>
                <a:endParaRPr lang="cs-CZ" spc="-10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273" y="18192"/>
                <a:ext cx="8862679" cy="818520"/>
              </a:xfrm>
              <a:prstGeom prst="rect">
                <a:avLst/>
              </a:prstGeom>
              <a:blipFill rotWithShape="1">
                <a:blip r:embed="rId2"/>
                <a:stretch>
                  <a:fillRect l="-1032" t="-5224" r="-1100" b="-186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Zástupný symbol pro obsah 2"/>
          <p:cNvSpPr>
            <a:spLocks noGrp="1"/>
          </p:cNvSpPr>
          <p:nvPr/>
        </p:nvSpPr>
        <p:spPr>
          <a:xfrm>
            <a:off x="18723" y="896545"/>
            <a:ext cx="1368152" cy="452841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solidFill>
                  <a:srgbClr val="FFFF00"/>
                </a:solidFill>
              </a:rPr>
              <a:t>Řešení:</a:t>
            </a:r>
          </a:p>
        </p:txBody>
      </p:sp>
      <p:sp>
        <p:nvSpPr>
          <p:cNvPr id="46" name="Zaoblený obdélník 45"/>
          <p:cNvSpPr/>
          <p:nvPr/>
        </p:nvSpPr>
        <p:spPr>
          <a:xfrm>
            <a:off x="255630" y="5805264"/>
            <a:ext cx="8612078" cy="856778"/>
          </a:xfrm>
          <a:prstGeom prst="roundRect">
            <a:avLst>
              <a:gd name="adj" fmla="val 2756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38100" h="381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Zástupný symbol pro obsah 2"/>
              <p:cNvSpPr>
                <a:spLocks noGrp="1"/>
              </p:cNvSpPr>
              <p:nvPr/>
            </p:nvSpPr>
            <p:spPr>
              <a:xfrm>
                <a:off x="409682" y="1540255"/>
                <a:ext cx="3082577" cy="96798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>
                          <a:latin typeface="Cambria Math"/>
                        </a:rPr>
                        <m:t>𝑉</m:t>
                      </m:r>
                      <m:r>
                        <a:rPr lang="cs-CZ" sz="2800" b="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b="0" i="1">
                              <a:latin typeface="Cambria Math"/>
                              <a:ea typeface="Cambria Math"/>
                            </a:rPr>
                            <m:t>𝜋</m:t>
                          </m:r>
                          <m:sSup>
                            <m:sSupPr>
                              <m:ctrlPr>
                                <a:rPr lang="cs-CZ" sz="2800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800" b="0" i="1">
                                  <a:latin typeface="Cambria Math"/>
                                  <a:ea typeface="Cambria Math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sz="2800" b="0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800" b="0" i="1">
                              <a:latin typeface="Cambria Math"/>
                            </a:rPr>
                            <m:t>·</m:t>
                          </m:r>
                          <m:r>
                            <a:rPr lang="cs-CZ" sz="2800" b="0" i="1">
                              <a:latin typeface="Cambria Math"/>
                            </a:rPr>
                            <m:t>𝑣</m:t>
                          </m:r>
                          <m:r>
                            <m:rPr>
                              <m:nor/>
                            </m:rPr>
                            <a:rPr lang="cs-CZ" sz="2800" dirty="0"/>
                            <m:t> </m:t>
                          </m:r>
                        </m:num>
                        <m:den>
                          <m:r>
                            <a:rPr lang="cs-CZ" sz="2800" b="0" i="1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4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682" y="1540255"/>
                <a:ext cx="3082577" cy="96798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Zástupný symbol pro obsah 2"/>
          <p:cNvSpPr>
            <a:spLocks noGrp="1"/>
          </p:cNvSpPr>
          <p:nvPr/>
        </p:nvSpPr>
        <p:spPr>
          <a:xfrm>
            <a:off x="5296019" y="4775135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Zástupný symbol pro obsah 2"/>
          <p:cNvSpPr>
            <a:spLocks noGrp="1"/>
          </p:cNvSpPr>
          <p:nvPr/>
        </p:nvSpPr>
        <p:spPr>
          <a:xfrm>
            <a:off x="8306118" y="4751568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B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Zástupný symbol pro obsah 2"/>
          <p:cNvSpPr>
            <a:spLocks noGrp="1"/>
          </p:cNvSpPr>
          <p:nvPr/>
        </p:nvSpPr>
        <p:spPr>
          <a:xfrm>
            <a:off x="6733126" y="4736290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S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Zástupný symbol pro obsah 2"/>
          <p:cNvSpPr>
            <a:spLocks noGrp="1"/>
          </p:cNvSpPr>
          <p:nvPr/>
        </p:nvSpPr>
        <p:spPr>
          <a:xfrm>
            <a:off x="6934451" y="1799994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V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Zástupný symbol pro obsah 2"/>
              <p:cNvSpPr>
                <a:spLocks noGrp="1"/>
              </p:cNvSpPr>
              <p:nvPr/>
            </p:nvSpPr>
            <p:spPr>
              <a:xfrm>
                <a:off x="6674900" y="3560026"/>
                <a:ext cx="446171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  <a:cs typeface="Arial" pitchFamily="34" charset="0"/>
                        </a:rPr>
                        <m:t>𝑣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4900" y="3560026"/>
                <a:ext cx="446171" cy="54924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Zástupný symbol pro obsah 2"/>
              <p:cNvSpPr>
                <a:spLocks noGrp="1"/>
              </p:cNvSpPr>
              <p:nvPr/>
            </p:nvSpPr>
            <p:spPr>
              <a:xfrm>
                <a:off x="7278751" y="4932624"/>
                <a:ext cx="402678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𝑟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78751" y="4932624"/>
                <a:ext cx="402678" cy="54924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Zástupný symbol pro obsah 2"/>
              <p:cNvSpPr>
                <a:spLocks noGrp="1"/>
              </p:cNvSpPr>
              <p:nvPr/>
            </p:nvSpPr>
            <p:spPr>
              <a:xfrm>
                <a:off x="7019830" y="4225562"/>
                <a:ext cx="56159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cs typeface="Arial" pitchFamily="34" charset="0"/>
                        </a:rPr>
                        <m:t>𝑠</m:t>
                      </m:r>
                    </m:oMath>
                  </m:oMathPara>
                </a14:m>
                <a:endParaRPr lang="cs-CZ" sz="28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9830" y="4225562"/>
                <a:ext cx="561590" cy="54924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6" name="Skupina 75"/>
          <p:cNvGrpSpPr/>
          <p:nvPr/>
        </p:nvGrpSpPr>
        <p:grpSpPr>
          <a:xfrm>
            <a:off x="5762058" y="2245874"/>
            <a:ext cx="2535034" cy="3235997"/>
            <a:chOff x="5327393" y="1714131"/>
            <a:chExt cx="3204002" cy="4834259"/>
          </a:xfrm>
        </p:grpSpPr>
        <p:grpSp>
          <p:nvGrpSpPr>
            <p:cNvPr id="74" name="Skupina 73"/>
            <p:cNvGrpSpPr/>
            <p:nvPr/>
          </p:nvGrpSpPr>
          <p:grpSpPr>
            <a:xfrm>
              <a:off x="5327393" y="1714131"/>
              <a:ext cx="3204002" cy="4834259"/>
              <a:chOff x="5327393" y="1714131"/>
              <a:chExt cx="3204002" cy="4834259"/>
            </a:xfrm>
          </p:grpSpPr>
          <p:grpSp>
            <p:nvGrpSpPr>
              <p:cNvPr id="72" name="Skupina 71"/>
              <p:cNvGrpSpPr/>
              <p:nvPr/>
            </p:nvGrpSpPr>
            <p:grpSpPr>
              <a:xfrm>
                <a:off x="5327393" y="1714131"/>
                <a:ext cx="3204002" cy="4834259"/>
                <a:chOff x="5327393" y="1714131"/>
                <a:chExt cx="3204002" cy="4834259"/>
              </a:xfrm>
            </p:grpSpPr>
            <p:sp>
              <p:nvSpPr>
                <p:cNvPr id="55" name="Oblouk 54"/>
                <p:cNvSpPr/>
                <p:nvPr/>
              </p:nvSpPr>
              <p:spPr>
                <a:xfrm rot="10800000">
                  <a:off x="5327393" y="4856390"/>
                  <a:ext cx="3204000" cy="1692000"/>
                </a:xfrm>
                <a:prstGeom prst="arc">
                  <a:avLst>
                    <a:gd name="adj1" fmla="val 10811885"/>
                    <a:gd name="adj2" fmla="val 0"/>
                  </a:avLst>
                </a:prstGeom>
                <a:noFill/>
                <a:ln w="31750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grpSp>
              <p:nvGrpSpPr>
                <p:cNvPr id="71" name="Skupina 70"/>
                <p:cNvGrpSpPr/>
                <p:nvPr/>
              </p:nvGrpSpPr>
              <p:grpSpPr>
                <a:xfrm>
                  <a:off x="5327393" y="1714131"/>
                  <a:ext cx="3204002" cy="4834258"/>
                  <a:chOff x="5327393" y="1714131"/>
                  <a:chExt cx="3204002" cy="4834258"/>
                </a:xfrm>
              </p:grpSpPr>
              <p:sp>
                <p:nvSpPr>
                  <p:cNvPr id="54" name="Oblouk 53"/>
                  <p:cNvSpPr/>
                  <p:nvPr/>
                </p:nvSpPr>
                <p:spPr>
                  <a:xfrm>
                    <a:off x="5327393" y="4856389"/>
                    <a:ext cx="3204000" cy="1692000"/>
                  </a:xfrm>
                  <a:prstGeom prst="arc">
                    <a:avLst>
                      <a:gd name="adj1" fmla="val 10811885"/>
                      <a:gd name="adj2" fmla="val 0"/>
                    </a:avLst>
                  </a:prstGeom>
                  <a:noFill/>
                  <a:ln w="31750">
                    <a:solidFill>
                      <a:schemeClr val="tx1"/>
                    </a:solidFill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cxnSp>
                <p:nvCxnSpPr>
                  <p:cNvPr id="56" name="Přímá spojnice 55"/>
                  <p:cNvCxnSpPr/>
                  <p:nvPr/>
                </p:nvCxnSpPr>
                <p:spPr>
                  <a:xfrm flipV="1">
                    <a:off x="5353694" y="1714131"/>
                    <a:ext cx="1602001" cy="3841151"/>
                  </a:xfrm>
                  <a:prstGeom prst="line">
                    <a:avLst/>
                  </a:prstGeom>
                  <a:ln w="317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7" name="Přímá spojnice 56"/>
                  <p:cNvCxnSpPr/>
                  <p:nvPr/>
                </p:nvCxnSpPr>
                <p:spPr>
                  <a:xfrm flipH="1" flipV="1">
                    <a:off x="6955695" y="1714131"/>
                    <a:ext cx="1575700" cy="3904017"/>
                  </a:xfrm>
                  <a:prstGeom prst="line">
                    <a:avLst/>
                  </a:prstGeom>
                  <a:ln w="317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73" name="Skupina 72"/>
              <p:cNvGrpSpPr/>
              <p:nvPr/>
            </p:nvGrpSpPr>
            <p:grpSpPr>
              <a:xfrm>
                <a:off x="5353694" y="1742840"/>
                <a:ext cx="3177700" cy="4448175"/>
                <a:chOff x="5353694" y="1742840"/>
                <a:chExt cx="3177700" cy="4448175"/>
              </a:xfrm>
            </p:grpSpPr>
            <p:sp>
              <p:nvSpPr>
                <p:cNvPr id="51" name="Volný tvar 50"/>
                <p:cNvSpPr/>
                <p:nvPr/>
              </p:nvSpPr>
              <p:spPr>
                <a:xfrm>
                  <a:off x="6941993" y="1742840"/>
                  <a:ext cx="1314450" cy="4448175"/>
                </a:xfrm>
                <a:custGeom>
                  <a:avLst/>
                  <a:gdLst>
                    <a:gd name="connsiteX0" fmla="*/ 19050 w 1314450"/>
                    <a:gd name="connsiteY0" fmla="*/ 0 h 4448175"/>
                    <a:gd name="connsiteX1" fmla="*/ 0 w 1314450"/>
                    <a:gd name="connsiteY1" fmla="*/ 3876675 h 4448175"/>
                    <a:gd name="connsiteX2" fmla="*/ 1314450 w 1314450"/>
                    <a:gd name="connsiteY2" fmla="*/ 4448175 h 4448175"/>
                    <a:gd name="connsiteX3" fmla="*/ 19050 w 1314450"/>
                    <a:gd name="connsiteY3" fmla="*/ 0 h 44481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14450" h="4448175">
                      <a:moveTo>
                        <a:pt x="19050" y="0"/>
                      </a:moveTo>
                      <a:lnTo>
                        <a:pt x="0" y="3876675"/>
                      </a:lnTo>
                      <a:lnTo>
                        <a:pt x="1314450" y="4448175"/>
                      </a:lnTo>
                      <a:lnTo>
                        <a:pt x="19050" y="0"/>
                      </a:lnTo>
                      <a:close/>
                    </a:path>
                  </a:pathLst>
                </a:custGeom>
                <a:solidFill>
                  <a:srgbClr val="FFFF00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cxnSp>
              <p:nvCxnSpPr>
                <p:cNvPr id="58" name="Přímá spojnice 57"/>
                <p:cNvCxnSpPr/>
                <p:nvPr/>
              </p:nvCxnSpPr>
              <p:spPr>
                <a:xfrm flipH="1">
                  <a:off x="5353694" y="5618148"/>
                  <a:ext cx="3177700" cy="0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65" name="Oblouk 64"/>
            <p:cNvSpPr/>
            <p:nvPr/>
          </p:nvSpPr>
          <p:spPr>
            <a:xfrm>
              <a:off x="6559651" y="5289917"/>
              <a:ext cx="792088" cy="824945"/>
            </a:xfrm>
            <a:prstGeom prst="arc">
              <a:avLst>
                <a:gd name="adj1" fmla="val 16200000"/>
                <a:gd name="adj2" fmla="val 887047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66" name="Zástupný symbol pro obsah 2"/>
          <p:cNvSpPr>
            <a:spLocks noGrp="1"/>
          </p:cNvSpPr>
          <p:nvPr/>
        </p:nvSpPr>
        <p:spPr>
          <a:xfrm>
            <a:off x="6997956" y="4488622"/>
            <a:ext cx="561590" cy="5492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3600" b="1" dirty="0">
                <a:latin typeface="Aharoni" pitchFamily="2" charset="-79"/>
                <a:cs typeface="Aharoni" pitchFamily="2" charset="-79"/>
              </a:rPr>
              <a:t>·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Zástupný symbol pro obsah 2"/>
              <p:cNvSpPr>
                <a:spLocks noGrp="1"/>
              </p:cNvSpPr>
              <p:nvPr/>
            </p:nvSpPr>
            <p:spPr>
              <a:xfrm>
                <a:off x="4993244" y="1475003"/>
                <a:ext cx="172873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𝑟</m:t>
                      </m:r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=4,5 </m:t>
                      </m:r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𝑐𝑚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3244" y="1475003"/>
                <a:ext cx="1728730" cy="54924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Zástupný symbol pro obsah 2"/>
              <p:cNvSpPr>
                <a:spLocks noGrp="1"/>
              </p:cNvSpPr>
              <p:nvPr/>
            </p:nvSpPr>
            <p:spPr>
              <a:xfrm>
                <a:off x="4971664" y="1868554"/>
                <a:ext cx="172873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𝑣</m:t>
                      </m:r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=7,2 </m:t>
                      </m:r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𝑐𝑚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1664" y="1868554"/>
                <a:ext cx="1728730" cy="549246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Zástupný symbol pro obsah 2"/>
              <p:cNvSpPr>
                <a:spLocks noGrp="1"/>
              </p:cNvSpPr>
              <p:nvPr/>
            </p:nvSpPr>
            <p:spPr>
              <a:xfrm>
                <a:off x="379966" y="2619956"/>
                <a:ext cx="3889318" cy="96798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𝑉</m:t>
                      </m:r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latin typeface="Cambria Math"/>
                              <a:ea typeface="Cambria Math"/>
                            </a:rPr>
                            <m:t>3,14·</m:t>
                          </m:r>
                          <m:sSup>
                            <m:sSupPr>
                              <m:ctrlPr>
                                <a:rPr lang="cs-CZ" sz="2800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800" b="0" i="1" smtClean="0">
                                  <a:latin typeface="Cambria Math"/>
                                  <a:ea typeface="Cambria Math"/>
                                </a:rPr>
                                <m:t>4,5</m:t>
                              </m:r>
                            </m:e>
                            <m:sup>
                              <m:r>
                                <a:rPr lang="cs-CZ" sz="2800" b="0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800" b="0" i="1">
                              <a:latin typeface="Cambria Math"/>
                            </a:rPr>
                            <m:t>·</m:t>
                          </m:r>
                          <m:r>
                            <a:rPr lang="cs-CZ" sz="2800" b="0" i="1" smtClean="0">
                              <a:latin typeface="Cambria Math"/>
                            </a:rPr>
                            <m:t>7,2</m:t>
                          </m:r>
                          <m:r>
                            <m:rPr>
                              <m:nor/>
                            </m:rPr>
                            <a:rPr lang="cs-CZ" sz="2800" dirty="0"/>
                            <m:t> </m:t>
                          </m:r>
                        </m:num>
                        <m:den>
                          <m:r>
                            <a:rPr lang="cs-CZ" sz="2800" b="0" i="1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7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966" y="2619956"/>
                <a:ext cx="3889318" cy="96798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Zástupný symbol pro obsah 2"/>
              <p:cNvSpPr>
                <a:spLocks noGrp="1"/>
              </p:cNvSpPr>
              <p:nvPr/>
            </p:nvSpPr>
            <p:spPr>
              <a:xfrm>
                <a:off x="409682" y="3671477"/>
                <a:ext cx="3889318" cy="96798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𝑉</m:t>
                      </m:r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latin typeface="Cambria Math"/>
                              <a:ea typeface="Cambria Math"/>
                            </a:rPr>
                            <m:t>3,14·</m:t>
                          </m:r>
                          <m:r>
                            <a:rPr lang="cs-CZ" sz="280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  <m:r>
                            <a:rPr lang="cs-CZ" sz="2800" b="0" i="1" smtClean="0">
                              <a:latin typeface="Cambria Math"/>
                              <a:ea typeface="Cambria Math"/>
                            </a:rPr>
                            <m:t>0,25</m:t>
                          </m:r>
                          <m:r>
                            <a:rPr lang="cs-CZ" sz="2800" b="0" i="1">
                              <a:latin typeface="Cambria Math"/>
                            </a:rPr>
                            <m:t>·</m:t>
                          </m:r>
                          <m:r>
                            <a:rPr lang="cs-CZ" sz="2800" b="0" i="1" smtClean="0">
                              <a:latin typeface="Cambria Math"/>
                            </a:rPr>
                            <m:t>7,2</m:t>
                          </m:r>
                          <m:r>
                            <m:rPr>
                              <m:nor/>
                            </m:rPr>
                            <a:rPr lang="cs-CZ" sz="2800" dirty="0"/>
                            <m:t> </m:t>
                          </m:r>
                        </m:num>
                        <m:den>
                          <m:r>
                            <a:rPr lang="cs-CZ" sz="2800" b="0" i="1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8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682" y="3671477"/>
                <a:ext cx="3889318" cy="96798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Zástupný symbol pro obsah 2"/>
              <p:cNvSpPr>
                <a:spLocks noGrp="1"/>
              </p:cNvSpPr>
              <p:nvPr/>
            </p:nvSpPr>
            <p:spPr>
              <a:xfrm>
                <a:off x="409682" y="4713741"/>
                <a:ext cx="3889318" cy="62489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𝑉</m:t>
                      </m:r>
                      <m:r>
                        <a:rPr lang="cs-CZ" sz="2800" b="0" i="1" smtClean="0">
                          <a:latin typeface="Cambria Math"/>
                        </a:rPr>
                        <m:t>=152,604 </m:t>
                      </m:r>
                      <m:sSup>
                        <m:sSupPr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28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8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682" y="4713741"/>
                <a:ext cx="3889318" cy="624899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Zástupný symbol pro obsah 2"/>
              <p:cNvSpPr>
                <a:spLocks noGrp="1"/>
              </p:cNvSpPr>
              <p:nvPr/>
            </p:nvSpPr>
            <p:spPr>
              <a:xfrm>
                <a:off x="409682" y="5921203"/>
                <a:ext cx="8539270" cy="62489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:r>
                  <a:rPr lang="cs-CZ" sz="2800" b="0" i="0" dirty="0" smtClean="0">
                    <a:latin typeface="+mj-lt"/>
                  </a:rPr>
                  <a:t>Objem daného kužele je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152,604 </m:t>
                    </m:r>
                    <m:sSup>
                      <m:sSup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</a:rPr>
                      <m:t>.</m:t>
                    </m:r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8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682" y="5921203"/>
                <a:ext cx="8539270" cy="624899"/>
              </a:xfrm>
              <a:prstGeom prst="rect">
                <a:avLst/>
              </a:prstGeom>
              <a:blipFill rotWithShape="1">
                <a:blip r:embed="rId12"/>
                <a:stretch>
                  <a:fillRect l="-1428" t="-8738" b="-106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76514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47" grpId="0"/>
      <p:bldP spid="52" grpId="0"/>
      <p:bldP spid="53" grpId="0"/>
      <p:bldP spid="60" grpId="0"/>
      <p:bldP spid="61" grpId="0"/>
      <p:bldP spid="62" grpId="0"/>
      <p:bldP spid="63" grpId="0"/>
      <p:bldP spid="64" grpId="0"/>
      <p:bldP spid="6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-14933" y="1289554"/>
            <a:ext cx="9158933" cy="5568446"/>
          </a:xfrm>
          <a:prstGeom prst="roundRect">
            <a:avLst>
              <a:gd name="adj" fmla="val 21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367547" y="1382952"/>
            <a:ext cx="2668949" cy="43541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18723" y="1431918"/>
            <a:ext cx="6281469" cy="4284173"/>
          </a:xfrm>
          <a:prstGeom prst="roundRect">
            <a:avLst>
              <a:gd name="adj" fmla="val 2756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38100" h="381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-1" y="0"/>
            <a:ext cx="9144001" cy="908720"/>
          </a:xfrm>
          <a:prstGeom prst="roundRect">
            <a:avLst>
              <a:gd name="adj" fmla="val 2932"/>
            </a:avLst>
          </a:prstGeom>
          <a:gradFill>
            <a:gsLst>
              <a:gs pos="0">
                <a:srgbClr val="E6DCAC"/>
              </a:gs>
              <a:gs pos="7000">
                <a:srgbClr val="E6D78A"/>
              </a:gs>
              <a:gs pos="1000">
                <a:srgbClr val="C7AC4C"/>
              </a:gs>
              <a:gs pos="97000">
                <a:srgbClr val="E6D78A"/>
              </a:gs>
              <a:gs pos="100000">
                <a:srgbClr val="C7AC4C"/>
              </a:gs>
              <a:gs pos="100000">
                <a:srgbClr val="E6DCAC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889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Zástupný symbol pro obsah 2"/>
              <p:cNvSpPr>
                <a:spLocks noGrp="1"/>
              </p:cNvSpPr>
              <p:nvPr/>
            </p:nvSpPr>
            <p:spPr>
              <a:xfrm>
                <a:off x="86273" y="18192"/>
                <a:ext cx="8862679" cy="81852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pc="-1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Př.2)  Strana rotačního kužele, který výšku </a:t>
                </a:r>
                <a14:m>
                  <m:oMath xmlns:m="http://schemas.openxmlformats.org/officeDocument/2006/math">
                    <m:r>
                      <a:rPr lang="cs-CZ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𝑣</m:t>
                    </m:r>
                    <m:r>
                      <a:rPr lang="cs-CZ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=12,6 </m:t>
                    </m:r>
                    <m:r>
                      <a:rPr lang="cs-CZ" i="1" spc="-100" dirty="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pc="-1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, svírá s rovinou podstavy úhel </a:t>
                </a:r>
                <a14:m>
                  <m:oMath xmlns:m="http://schemas.openxmlformats.org/officeDocument/2006/math">
                    <m:r>
                      <a:rPr lang="cs-CZ" i="1" spc="-10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𝜑</m:t>
                    </m:r>
                    <m:r>
                      <a:rPr lang="cs-CZ" b="0" i="1" spc="-10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=32°</m:t>
                    </m:r>
                  </m:oMath>
                </a14:m>
                <a:r>
                  <a:rPr lang="cs-CZ" spc="-1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. Vypočítejte objem kužele.</a:t>
                </a:r>
                <a:endParaRPr lang="cs-CZ" spc="-10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273" y="18192"/>
                <a:ext cx="8862679" cy="818520"/>
              </a:xfrm>
              <a:prstGeom prst="rect">
                <a:avLst/>
              </a:prstGeom>
              <a:blipFill rotWithShape="1">
                <a:blip r:embed="rId2"/>
                <a:stretch>
                  <a:fillRect l="-1032" t="-5224" r="-1100" b="-186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Zástupný symbol pro obsah 2"/>
          <p:cNvSpPr>
            <a:spLocks noGrp="1"/>
          </p:cNvSpPr>
          <p:nvPr/>
        </p:nvSpPr>
        <p:spPr>
          <a:xfrm>
            <a:off x="18723" y="896545"/>
            <a:ext cx="1368152" cy="452841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solidFill>
                  <a:srgbClr val="FFFF00"/>
                </a:solidFill>
              </a:rPr>
              <a:t>Řešení: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86273" y="5805264"/>
            <a:ext cx="8950223" cy="856778"/>
          </a:xfrm>
          <a:prstGeom prst="roundRect">
            <a:avLst>
              <a:gd name="adj" fmla="val 2756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38100" h="381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2647643" y="1530063"/>
                <a:ext cx="2578142" cy="96798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>
                          <a:latin typeface="Cambria Math"/>
                        </a:rPr>
                        <m:t>𝑉</m:t>
                      </m:r>
                      <m:r>
                        <a:rPr lang="cs-CZ" b="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>
                              <a:latin typeface="Cambria Math"/>
                              <a:ea typeface="Cambria Math"/>
                            </a:rPr>
                            <m:t>𝜋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>
                                  <a:latin typeface="Cambria Math"/>
                                  <a:ea typeface="Cambria Math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>
                              <a:latin typeface="Cambria Math"/>
                            </a:rPr>
                            <m:t>·</m:t>
                          </m:r>
                          <m:r>
                            <a:rPr lang="cs-CZ" b="0" i="1">
                              <a:latin typeface="Cambria Math"/>
                            </a:rPr>
                            <m:t>𝑣</m:t>
                          </m:r>
                          <m:r>
                            <m:rPr>
                              <m:nor/>
                            </m:rPr>
                            <a:rPr lang="cs-CZ" dirty="0"/>
                            <m:t> </m:t>
                          </m:r>
                        </m:num>
                        <m:den>
                          <m:r>
                            <a:rPr lang="cs-CZ" b="0" i="1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7643" y="1530063"/>
                <a:ext cx="2578142" cy="96798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Zástupný symbol pro obsah 2"/>
          <p:cNvSpPr>
            <a:spLocks noGrp="1"/>
          </p:cNvSpPr>
          <p:nvPr/>
        </p:nvSpPr>
        <p:spPr>
          <a:xfrm>
            <a:off x="6367547" y="4849734"/>
            <a:ext cx="423497" cy="4364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8737203" y="4892846"/>
            <a:ext cx="423497" cy="4364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B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Zástupný symbol pro obsah 2"/>
          <p:cNvSpPr>
            <a:spLocks noGrp="1"/>
          </p:cNvSpPr>
          <p:nvPr/>
        </p:nvSpPr>
        <p:spPr>
          <a:xfrm>
            <a:off x="7553714" y="4724958"/>
            <a:ext cx="423497" cy="4364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7781192" y="2183542"/>
            <a:ext cx="423497" cy="4364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V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ástupný symbol pro obsah 2"/>
              <p:cNvSpPr>
                <a:spLocks noGrp="1"/>
              </p:cNvSpPr>
              <p:nvPr/>
            </p:nvSpPr>
            <p:spPr>
              <a:xfrm>
                <a:off x="7446865" y="3682446"/>
                <a:ext cx="336459" cy="4364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/>
                          <a:cs typeface="Arial" pitchFamily="34" charset="0"/>
                        </a:rPr>
                        <m:t>𝑣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46865" y="3682446"/>
                <a:ext cx="336459" cy="43641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2"/>
              <p:cNvSpPr>
                <a:spLocks noGrp="1"/>
              </p:cNvSpPr>
              <p:nvPr/>
            </p:nvSpPr>
            <p:spPr>
              <a:xfrm>
                <a:off x="7887794" y="4807983"/>
                <a:ext cx="303661" cy="4364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𝑟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87794" y="4807983"/>
                <a:ext cx="303661" cy="436414"/>
              </a:xfrm>
              <a:prstGeom prst="rect">
                <a:avLst/>
              </a:prstGeom>
              <a:blipFill rotWithShape="1">
                <a:blip r:embed="rId5"/>
                <a:stretch>
                  <a:fillRect r="-2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7" name="Skupina 16"/>
          <p:cNvGrpSpPr/>
          <p:nvPr/>
        </p:nvGrpSpPr>
        <p:grpSpPr>
          <a:xfrm>
            <a:off x="6677581" y="2504412"/>
            <a:ext cx="2175767" cy="2824849"/>
            <a:chOff x="5327393" y="1714131"/>
            <a:chExt cx="3204002" cy="4834259"/>
          </a:xfrm>
        </p:grpSpPr>
        <p:grpSp>
          <p:nvGrpSpPr>
            <p:cNvPr id="20" name="Skupina 19"/>
            <p:cNvGrpSpPr/>
            <p:nvPr/>
          </p:nvGrpSpPr>
          <p:grpSpPr>
            <a:xfrm>
              <a:off x="5327393" y="1714131"/>
              <a:ext cx="3204002" cy="4834259"/>
              <a:chOff x="5327393" y="1714131"/>
              <a:chExt cx="3204002" cy="4834259"/>
            </a:xfrm>
          </p:grpSpPr>
          <p:grpSp>
            <p:nvGrpSpPr>
              <p:cNvPr id="22" name="Skupina 21"/>
              <p:cNvGrpSpPr/>
              <p:nvPr/>
            </p:nvGrpSpPr>
            <p:grpSpPr>
              <a:xfrm>
                <a:off x="5327393" y="1714131"/>
                <a:ext cx="3204002" cy="4834259"/>
                <a:chOff x="5327393" y="1714131"/>
                <a:chExt cx="3204002" cy="4834259"/>
              </a:xfrm>
            </p:grpSpPr>
            <p:sp>
              <p:nvSpPr>
                <p:cNvPr id="26" name="Oblouk 25"/>
                <p:cNvSpPr/>
                <p:nvPr/>
              </p:nvSpPr>
              <p:spPr>
                <a:xfrm rot="10800000">
                  <a:off x="5327393" y="4856390"/>
                  <a:ext cx="3204000" cy="1692000"/>
                </a:xfrm>
                <a:prstGeom prst="arc">
                  <a:avLst>
                    <a:gd name="adj1" fmla="val 10811885"/>
                    <a:gd name="adj2" fmla="val 0"/>
                  </a:avLst>
                </a:prstGeom>
                <a:noFill/>
                <a:ln w="31750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cs-CZ" sz="2400"/>
                </a:p>
              </p:txBody>
            </p:sp>
            <p:grpSp>
              <p:nvGrpSpPr>
                <p:cNvPr id="27" name="Skupina 26"/>
                <p:cNvGrpSpPr/>
                <p:nvPr/>
              </p:nvGrpSpPr>
              <p:grpSpPr>
                <a:xfrm>
                  <a:off x="5327393" y="1714131"/>
                  <a:ext cx="3204002" cy="4834258"/>
                  <a:chOff x="5327393" y="1714131"/>
                  <a:chExt cx="3204002" cy="4834258"/>
                </a:xfrm>
              </p:grpSpPr>
              <p:sp>
                <p:nvSpPr>
                  <p:cNvPr id="28" name="Oblouk 27"/>
                  <p:cNvSpPr/>
                  <p:nvPr/>
                </p:nvSpPr>
                <p:spPr>
                  <a:xfrm>
                    <a:off x="5327393" y="4856389"/>
                    <a:ext cx="3204000" cy="1692000"/>
                  </a:xfrm>
                  <a:prstGeom prst="arc">
                    <a:avLst>
                      <a:gd name="adj1" fmla="val 10811885"/>
                      <a:gd name="adj2" fmla="val 0"/>
                    </a:avLst>
                  </a:prstGeom>
                  <a:noFill/>
                  <a:ln w="31750">
                    <a:solidFill>
                      <a:schemeClr val="tx1"/>
                    </a:solidFill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 sz="2400"/>
                  </a:p>
                </p:txBody>
              </p:sp>
              <p:cxnSp>
                <p:nvCxnSpPr>
                  <p:cNvPr id="29" name="Přímá spojnice 28"/>
                  <p:cNvCxnSpPr/>
                  <p:nvPr/>
                </p:nvCxnSpPr>
                <p:spPr>
                  <a:xfrm flipV="1">
                    <a:off x="5353694" y="1714131"/>
                    <a:ext cx="1602001" cy="3841151"/>
                  </a:xfrm>
                  <a:prstGeom prst="line">
                    <a:avLst/>
                  </a:prstGeom>
                  <a:ln w="317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" name="Přímá spojnice 29"/>
                  <p:cNvCxnSpPr/>
                  <p:nvPr/>
                </p:nvCxnSpPr>
                <p:spPr>
                  <a:xfrm flipH="1" flipV="1">
                    <a:off x="6955695" y="1714131"/>
                    <a:ext cx="1575700" cy="3904017"/>
                  </a:xfrm>
                  <a:prstGeom prst="line">
                    <a:avLst/>
                  </a:prstGeom>
                  <a:ln w="317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23" name="Skupina 22"/>
              <p:cNvGrpSpPr/>
              <p:nvPr/>
            </p:nvGrpSpPr>
            <p:grpSpPr>
              <a:xfrm>
                <a:off x="5353694" y="1742840"/>
                <a:ext cx="3177700" cy="4448175"/>
                <a:chOff x="5353694" y="1742840"/>
                <a:chExt cx="3177700" cy="4448175"/>
              </a:xfrm>
            </p:grpSpPr>
            <p:sp>
              <p:nvSpPr>
                <p:cNvPr id="24" name="Volný tvar 23"/>
                <p:cNvSpPr/>
                <p:nvPr/>
              </p:nvSpPr>
              <p:spPr>
                <a:xfrm>
                  <a:off x="6941993" y="1742840"/>
                  <a:ext cx="1314450" cy="4448175"/>
                </a:xfrm>
                <a:custGeom>
                  <a:avLst/>
                  <a:gdLst>
                    <a:gd name="connsiteX0" fmla="*/ 19050 w 1314450"/>
                    <a:gd name="connsiteY0" fmla="*/ 0 h 4448175"/>
                    <a:gd name="connsiteX1" fmla="*/ 0 w 1314450"/>
                    <a:gd name="connsiteY1" fmla="*/ 3876675 h 4448175"/>
                    <a:gd name="connsiteX2" fmla="*/ 1314450 w 1314450"/>
                    <a:gd name="connsiteY2" fmla="*/ 4448175 h 4448175"/>
                    <a:gd name="connsiteX3" fmla="*/ 19050 w 1314450"/>
                    <a:gd name="connsiteY3" fmla="*/ 0 h 44481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14450" h="4448175">
                      <a:moveTo>
                        <a:pt x="19050" y="0"/>
                      </a:moveTo>
                      <a:lnTo>
                        <a:pt x="0" y="3876675"/>
                      </a:lnTo>
                      <a:lnTo>
                        <a:pt x="1314450" y="4448175"/>
                      </a:lnTo>
                      <a:lnTo>
                        <a:pt x="19050" y="0"/>
                      </a:lnTo>
                      <a:close/>
                    </a:path>
                  </a:pathLst>
                </a:custGeom>
                <a:solidFill>
                  <a:srgbClr val="FFFF00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 sz="2400"/>
                </a:p>
              </p:txBody>
            </p:sp>
            <p:cxnSp>
              <p:nvCxnSpPr>
                <p:cNvPr id="25" name="Přímá spojnice 24"/>
                <p:cNvCxnSpPr/>
                <p:nvPr/>
              </p:nvCxnSpPr>
              <p:spPr>
                <a:xfrm flipH="1">
                  <a:off x="5353694" y="5618148"/>
                  <a:ext cx="3177700" cy="0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9" name="Oblouk 18"/>
            <p:cNvSpPr/>
            <p:nvPr/>
          </p:nvSpPr>
          <p:spPr>
            <a:xfrm>
              <a:off x="6559651" y="5289917"/>
              <a:ext cx="792088" cy="824945"/>
            </a:xfrm>
            <a:prstGeom prst="arc">
              <a:avLst>
                <a:gd name="adj1" fmla="val 16200000"/>
                <a:gd name="adj2" fmla="val 887047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 sz="2400"/>
            </a:p>
          </p:txBody>
        </p:sp>
      </p:grpSp>
      <p:sp>
        <p:nvSpPr>
          <p:cNvPr id="31" name="Zástupný symbol pro obsah 2"/>
          <p:cNvSpPr>
            <a:spLocks noGrp="1"/>
          </p:cNvSpPr>
          <p:nvPr/>
        </p:nvSpPr>
        <p:spPr>
          <a:xfrm>
            <a:off x="7757402" y="4495534"/>
            <a:ext cx="423497" cy="4364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>
                <a:latin typeface="Aharoni" pitchFamily="2" charset="-79"/>
                <a:cs typeface="Aharoni" pitchFamily="2" charset="-79"/>
              </a:rPr>
              <a:t>·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Zástupný symbol pro obsah 2"/>
              <p:cNvSpPr>
                <a:spLocks noGrp="1"/>
              </p:cNvSpPr>
              <p:nvPr/>
            </p:nvSpPr>
            <p:spPr>
              <a:xfrm>
                <a:off x="6501103" y="1749796"/>
                <a:ext cx="1728730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ea typeface="Cambria Math"/>
                          <a:cs typeface="Arial" pitchFamily="34" charset="0"/>
                        </a:rPr>
                        <m:t>𝜑</m:t>
                      </m:r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=32°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1103" y="1749796"/>
                <a:ext cx="1728730" cy="549246"/>
              </a:xfrm>
              <a:prstGeom prst="rect">
                <a:avLst/>
              </a:prstGeom>
              <a:blipFill rotWithShape="1">
                <a:blip r:embed="rId6"/>
                <a:stretch>
                  <a:fillRect l="-7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Zástupný symbol pro obsah 2"/>
              <p:cNvSpPr>
                <a:spLocks noGrp="1"/>
              </p:cNvSpPr>
              <p:nvPr/>
            </p:nvSpPr>
            <p:spPr>
              <a:xfrm>
                <a:off x="6501103" y="1418803"/>
                <a:ext cx="2016762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𝑣</m:t>
                      </m:r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=12,6 </m:t>
                      </m:r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𝑐𝑚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1103" y="1418803"/>
                <a:ext cx="2016762" cy="54924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Zástupný symbol pro obsah 2"/>
              <p:cNvSpPr>
                <a:spLocks noGrp="1"/>
              </p:cNvSpPr>
              <p:nvPr/>
            </p:nvSpPr>
            <p:spPr>
              <a:xfrm>
                <a:off x="2617925" y="2609764"/>
                <a:ext cx="3394099" cy="96798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𝑉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3,14·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20,2</m:t>
                              </m:r>
                            </m:e>
                            <m:sup>
                              <m:r>
                                <a:rPr lang="cs-CZ" b="0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>
                              <a:latin typeface="Cambria Math"/>
                            </a:rPr>
                            <m:t>·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12,6</m:t>
                          </m:r>
                          <m:r>
                            <m:rPr>
                              <m:nor/>
                            </m:rPr>
                            <a:rPr lang="cs-CZ" dirty="0"/>
                            <m:t> </m:t>
                          </m:r>
                        </m:num>
                        <m:den>
                          <m:r>
                            <a:rPr lang="cs-CZ" b="0" i="1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7925" y="2609764"/>
                <a:ext cx="3394099" cy="96798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Zástupný symbol pro obsah 2"/>
              <p:cNvSpPr>
                <a:spLocks noGrp="1"/>
              </p:cNvSpPr>
              <p:nvPr/>
            </p:nvSpPr>
            <p:spPr>
              <a:xfrm>
                <a:off x="2647642" y="3661285"/>
                <a:ext cx="3364382" cy="96798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𝑉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3,14·</m:t>
                          </m:r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08,04</m:t>
                          </m:r>
                          <m:r>
                            <a:rPr lang="cs-CZ" b="0" i="1">
                              <a:latin typeface="Cambria Math"/>
                            </a:rPr>
                            <m:t>·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12,6</m:t>
                          </m:r>
                        </m:num>
                        <m:den>
                          <m:r>
                            <a:rPr lang="cs-CZ" b="0" i="1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7642" y="3661285"/>
                <a:ext cx="3364382" cy="96798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Zástupný symbol pro obsah 2"/>
              <p:cNvSpPr>
                <a:spLocks noGrp="1"/>
              </p:cNvSpPr>
              <p:nvPr/>
            </p:nvSpPr>
            <p:spPr>
              <a:xfrm>
                <a:off x="2647642" y="4703549"/>
                <a:ext cx="2866174" cy="62489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𝑉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≐</m:t>
                      </m:r>
                      <m:r>
                        <a:rPr lang="cs-CZ" i="1" smtClean="0">
                          <a:latin typeface="Cambria Math"/>
                        </a:rPr>
                        <m:t>5</m:t>
                      </m:r>
                      <m:r>
                        <a:rPr lang="cs-CZ" b="0" i="1" smtClean="0">
                          <a:latin typeface="Cambria Math"/>
                        </a:rPr>
                        <m:t> 381,23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7642" y="4703549"/>
                <a:ext cx="2866174" cy="624899"/>
              </a:xfrm>
              <a:prstGeom prst="rect">
                <a:avLst/>
              </a:prstGeom>
              <a:blipFill rotWithShape="1">
                <a:blip r:embed="rId10"/>
                <a:stretch>
                  <a:fillRect l="-4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Zástupný symbol pro obsah 2"/>
              <p:cNvSpPr>
                <a:spLocks noGrp="1"/>
              </p:cNvSpPr>
              <p:nvPr/>
            </p:nvSpPr>
            <p:spPr>
              <a:xfrm>
                <a:off x="409682" y="5921203"/>
                <a:ext cx="8539270" cy="62489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:r>
                  <a:rPr lang="cs-CZ" sz="2800" b="0" i="0" dirty="0" smtClean="0">
                    <a:latin typeface="+mj-lt"/>
                  </a:rPr>
                  <a:t>Objem daného kužele je </a:t>
                </a:r>
                <a14:m>
                  <m:oMath xmlns:m="http://schemas.openxmlformats.org/officeDocument/2006/math">
                    <m:r>
                      <a:rPr lang="cs-CZ" sz="2800" b="0" i="0" smtClean="0">
                        <a:latin typeface="Cambria Math"/>
                      </a:rPr>
                      <m:t>5 381,23</m:t>
                    </m:r>
                    <m:r>
                      <a:rPr lang="cs-CZ" sz="2800" b="0" i="1" smtClean="0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</a:rPr>
                      <m:t>.</m:t>
                    </m:r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3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682" y="5921203"/>
                <a:ext cx="8539270" cy="624899"/>
              </a:xfrm>
              <a:prstGeom prst="rect">
                <a:avLst/>
              </a:prstGeom>
              <a:blipFill rotWithShape="1">
                <a:blip r:embed="rId11"/>
                <a:stretch>
                  <a:fillRect l="-1428" t="-8738" b="-106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ástupný symbol pro obsah 2"/>
              <p:cNvSpPr>
                <a:spLocks noGrp="1"/>
              </p:cNvSpPr>
              <p:nvPr/>
            </p:nvSpPr>
            <p:spPr>
              <a:xfrm>
                <a:off x="7979708" y="3828038"/>
                <a:ext cx="423497" cy="4364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𝑠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79708" y="3828038"/>
                <a:ext cx="423497" cy="436414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Přímá spojnice 38"/>
          <p:cNvCxnSpPr/>
          <p:nvPr/>
        </p:nvCxnSpPr>
        <p:spPr>
          <a:xfrm>
            <a:off x="2555776" y="1553406"/>
            <a:ext cx="0" cy="403773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blouk 39"/>
          <p:cNvSpPr/>
          <p:nvPr/>
        </p:nvSpPr>
        <p:spPr>
          <a:xfrm>
            <a:off x="8165562" y="4702805"/>
            <a:ext cx="720080" cy="719061"/>
          </a:xfrm>
          <a:prstGeom prst="arc">
            <a:avLst>
              <a:gd name="adj1" fmla="val 11824078"/>
              <a:gd name="adj2" fmla="val 16101529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Zástupný symbol pro obsah 2"/>
              <p:cNvSpPr>
                <a:spLocks noGrp="1"/>
              </p:cNvSpPr>
              <p:nvPr/>
            </p:nvSpPr>
            <p:spPr>
              <a:xfrm>
                <a:off x="8251374" y="4608000"/>
                <a:ext cx="303661" cy="4364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ea typeface="Cambria Math"/>
                          <a:cs typeface="Arial" pitchFamily="34" charset="0"/>
                        </a:rPr>
                        <m:t>𝜑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4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51374" y="4608000"/>
                <a:ext cx="303661" cy="436414"/>
              </a:xfrm>
              <a:prstGeom prst="rect">
                <a:avLst/>
              </a:prstGeom>
              <a:blipFill rotWithShape="1">
                <a:blip r:embed="rId13"/>
                <a:stretch>
                  <a:fillRect l="-6122" r="-36735" b="-197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>
                <a:spLocks noGrp="1"/>
              </p:cNvSpPr>
              <p:nvPr/>
            </p:nvSpPr>
            <p:spPr>
              <a:xfrm>
                <a:off x="111177" y="1630543"/>
                <a:ext cx="1508495" cy="87386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𝑡𝑔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𝜑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𝑟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177" y="1630543"/>
                <a:ext cx="1508495" cy="873869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Zástupný symbol pro obsah 2"/>
              <p:cNvSpPr>
                <a:spLocks noGrp="1"/>
              </p:cNvSpPr>
              <p:nvPr/>
            </p:nvSpPr>
            <p:spPr>
              <a:xfrm>
                <a:off x="138897" y="2521188"/>
                <a:ext cx="1624094" cy="87386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𝑡𝑔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 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𝜑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897" y="2521188"/>
                <a:ext cx="1624094" cy="873869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Přímá spojnice 43"/>
          <p:cNvCxnSpPr/>
          <p:nvPr/>
        </p:nvCxnSpPr>
        <p:spPr>
          <a:xfrm flipH="1" flipV="1">
            <a:off x="111178" y="2498050"/>
            <a:ext cx="2183926" cy="63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Zástupný symbol pro obsah 2"/>
              <p:cNvSpPr>
                <a:spLocks noGrp="1"/>
              </p:cNvSpPr>
              <p:nvPr/>
            </p:nvSpPr>
            <p:spPr>
              <a:xfrm>
                <a:off x="137341" y="3365553"/>
                <a:ext cx="1624094" cy="87386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12,6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𝑡𝑔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 32°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341" y="3365553"/>
                <a:ext cx="1624094" cy="873869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Zástupný symbol pro obsah 2"/>
              <p:cNvSpPr>
                <a:spLocks noGrp="1"/>
              </p:cNvSpPr>
              <p:nvPr/>
            </p:nvSpPr>
            <p:spPr>
              <a:xfrm>
                <a:off x="138897" y="4205403"/>
                <a:ext cx="2636500" cy="87386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≐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12,6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0,62486935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897" y="4205403"/>
                <a:ext cx="2636500" cy="873869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Zástupný symbol pro obsah 2"/>
              <p:cNvSpPr>
                <a:spLocks noGrp="1"/>
              </p:cNvSpPr>
              <p:nvPr/>
            </p:nvSpPr>
            <p:spPr>
              <a:xfrm>
                <a:off x="196429" y="5120433"/>
                <a:ext cx="2012114" cy="478701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≐20,2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𝑐𝑚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429" y="5120433"/>
                <a:ext cx="2012114" cy="478701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5581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16" grpId="0"/>
      <p:bldP spid="40" grpId="0" animBg="1"/>
      <p:bldP spid="41" grpId="0"/>
      <p:bldP spid="42" grpId="0"/>
      <p:bldP spid="43" grpId="0"/>
      <p:bldP spid="46" grpId="0"/>
      <p:bldP spid="47" grpId="0"/>
      <p:bldP spid="4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-14933" y="1289554"/>
            <a:ext cx="9158933" cy="5568446"/>
          </a:xfrm>
          <a:prstGeom prst="roundRect">
            <a:avLst>
              <a:gd name="adj" fmla="val 21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084169" y="1382952"/>
            <a:ext cx="2952328" cy="43541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139127" y="1349386"/>
            <a:ext cx="5801025" cy="4388073"/>
          </a:xfrm>
          <a:prstGeom prst="roundRect">
            <a:avLst>
              <a:gd name="adj" fmla="val 2756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38100" h="381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-1" y="0"/>
            <a:ext cx="9144001" cy="908720"/>
          </a:xfrm>
          <a:prstGeom prst="roundRect">
            <a:avLst>
              <a:gd name="adj" fmla="val 2932"/>
            </a:avLst>
          </a:prstGeom>
          <a:gradFill>
            <a:gsLst>
              <a:gs pos="0">
                <a:srgbClr val="E6DCAC"/>
              </a:gs>
              <a:gs pos="7000">
                <a:srgbClr val="E6D78A"/>
              </a:gs>
              <a:gs pos="1000">
                <a:srgbClr val="C7AC4C"/>
              </a:gs>
              <a:gs pos="97000">
                <a:srgbClr val="E6D78A"/>
              </a:gs>
              <a:gs pos="100000">
                <a:srgbClr val="C7AC4C"/>
              </a:gs>
              <a:gs pos="100000">
                <a:srgbClr val="E6DCAC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889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86273" y="18192"/>
            <a:ext cx="8862679" cy="818520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pc="-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Př.3)  Kuželovitá nálevka má objem 0,5 litrů a výšku 9 cm. Vypočítejte poloměr nálevky</a:t>
            </a:r>
            <a:endParaRPr lang="cs-CZ" spc="-1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18723" y="896545"/>
            <a:ext cx="1368152" cy="452841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solidFill>
                  <a:srgbClr val="FFFF00"/>
                </a:solidFill>
              </a:rPr>
              <a:t>Řešení: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86273" y="5805264"/>
            <a:ext cx="8950223" cy="856778"/>
          </a:xfrm>
          <a:prstGeom prst="roundRect">
            <a:avLst>
              <a:gd name="adj" fmla="val 2756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38100" h="381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544932" y="2310659"/>
                <a:ext cx="3102391" cy="8404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500</m:t>
                      </m:r>
                      <m:r>
                        <a:rPr lang="cs-CZ" b="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3,14·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>
                                  <a:latin typeface="Cambria Math"/>
                                  <a:ea typeface="Cambria Math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>
                              <a:latin typeface="Cambria Math"/>
                            </a:rPr>
                            <m:t>·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  <m:r>
                            <m:rPr>
                              <m:nor/>
                            </m:rPr>
                            <a:rPr lang="cs-CZ" dirty="0"/>
                            <m:t> </m:t>
                          </m:r>
                        </m:num>
                        <m:den>
                          <m:r>
                            <a:rPr lang="cs-CZ" b="0" i="1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932" y="2310659"/>
                <a:ext cx="3102391" cy="84044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Zástupný symbol pro obsah 2"/>
          <p:cNvSpPr>
            <a:spLocks noGrp="1"/>
          </p:cNvSpPr>
          <p:nvPr/>
        </p:nvSpPr>
        <p:spPr>
          <a:xfrm>
            <a:off x="8512159" y="2418506"/>
            <a:ext cx="524337" cy="51858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B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Zástupný symbol pro obsah 2"/>
          <p:cNvSpPr>
            <a:spLocks noGrp="1"/>
          </p:cNvSpPr>
          <p:nvPr/>
        </p:nvSpPr>
        <p:spPr>
          <a:xfrm>
            <a:off x="7348585" y="2563056"/>
            <a:ext cx="423497" cy="4364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7385232" y="5215395"/>
            <a:ext cx="423497" cy="4364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V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ástupný symbol pro obsah 2"/>
              <p:cNvSpPr>
                <a:spLocks noGrp="1"/>
              </p:cNvSpPr>
              <p:nvPr/>
            </p:nvSpPr>
            <p:spPr>
              <a:xfrm>
                <a:off x="7542471" y="3732980"/>
                <a:ext cx="336459" cy="4364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/>
                          <a:cs typeface="Arial" pitchFamily="34" charset="0"/>
                        </a:rPr>
                        <m:t>𝑣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2471" y="3732980"/>
                <a:ext cx="336459" cy="436414"/>
              </a:xfrm>
              <a:prstGeom prst="rect">
                <a:avLst/>
              </a:prstGeom>
              <a:blipFill rotWithShape="1">
                <a:blip r:embed="rId3"/>
                <a:stretch>
                  <a:fillRect r="-18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2"/>
              <p:cNvSpPr>
                <a:spLocks noGrp="1"/>
              </p:cNvSpPr>
              <p:nvPr/>
            </p:nvSpPr>
            <p:spPr>
              <a:xfrm>
                <a:off x="7054627" y="2429642"/>
                <a:ext cx="303661" cy="4364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𝑟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4627" y="2429642"/>
                <a:ext cx="303661" cy="436414"/>
              </a:xfrm>
              <a:prstGeom prst="rect">
                <a:avLst/>
              </a:prstGeom>
              <a:blipFill rotWithShape="1">
                <a:blip r:embed="rId4"/>
                <a:stretch>
                  <a:fillRect r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Zástupný symbol pro obsah 2"/>
              <p:cNvSpPr>
                <a:spLocks noGrp="1"/>
              </p:cNvSpPr>
              <p:nvPr/>
            </p:nvSpPr>
            <p:spPr>
              <a:xfrm>
                <a:off x="6134819" y="1723276"/>
                <a:ext cx="1412157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ea typeface="Cambria Math"/>
                          <a:cs typeface="Arial" pitchFamily="34" charset="0"/>
                        </a:rPr>
                        <m:t>𝑉</m:t>
                      </m:r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=0,5 </m:t>
                      </m:r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𝑙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4819" y="1723276"/>
                <a:ext cx="1412157" cy="549246"/>
              </a:xfrm>
              <a:prstGeom prst="rect">
                <a:avLst/>
              </a:prstGeom>
              <a:blipFill rotWithShape="1">
                <a:blip r:embed="rId5"/>
                <a:stretch>
                  <a:fillRect l="-8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Zástupný symbol pro obsah 2"/>
              <p:cNvSpPr>
                <a:spLocks noGrp="1"/>
              </p:cNvSpPr>
              <p:nvPr/>
            </p:nvSpPr>
            <p:spPr>
              <a:xfrm>
                <a:off x="6142206" y="1374483"/>
                <a:ext cx="1512168" cy="5492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𝑣</m:t>
                      </m:r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=9 </m:t>
                      </m:r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𝑐𝑚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2206" y="1374483"/>
                <a:ext cx="1512168" cy="54924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Zástupný symbol pro obsah 2"/>
              <p:cNvSpPr>
                <a:spLocks noGrp="1"/>
              </p:cNvSpPr>
              <p:nvPr/>
            </p:nvSpPr>
            <p:spPr>
              <a:xfrm>
                <a:off x="409682" y="5921203"/>
                <a:ext cx="8539270" cy="62489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:r>
                  <a:rPr lang="cs-CZ" sz="2800" b="0" i="0" dirty="0" smtClean="0">
                    <a:latin typeface="+mj-lt"/>
                  </a:rPr>
                  <a:t>Poloměr nálevky je asi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7,3 </m:t>
                    </m:r>
                    <m:r>
                      <a:rPr lang="cs-CZ" sz="2800" b="0" i="1" smtClean="0">
                        <a:latin typeface="Cambria Math"/>
                      </a:rPr>
                      <m:t>𝑐𝑚</m:t>
                    </m:r>
                    <m:r>
                      <a:rPr lang="cs-CZ" sz="2800" b="0" i="1" smtClean="0">
                        <a:latin typeface="Cambria Math"/>
                      </a:rPr>
                      <m:t>.</m:t>
                    </m:r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3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682" y="5921203"/>
                <a:ext cx="8539270" cy="624899"/>
              </a:xfrm>
              <a:prstGeom prst="rect">
                <a:avLst/>
              </a:prstGeom>
              <a:blipFill rotWithShape="1">
                <a:blip r:embed="rId7"/>
                <a:stretch>
                  <a:fillRect l="-1428" t="-8738" b="-106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9" name="Skupina 48"/>
          <p:cNvGrpSpPr/>
          <p:nvPr/>
        </p:nvGrpSpPr>
        <p:grpSpPr>
          <a:xfrm>
            <a:off x="6472449" y="2442737"/>
            <a:ext cx="2175767" cy="2824849"/>
            <a:chOff x="6472449" y="2442737"/>
            <a:chExt cx="2175767" cy="2824849"/>
          </a:xfrm>
        </p:grpSpPr>
        <p:sp>
          <p:nvSpPr>
            <p:cNvPr id="25" name="Oblouk 24"/>
            <p:cNvSpPr/>
            <p:nvPr/>
          </p:nvSpPr>
          <p:spPr>
            <a:xfrm>
              <a:off x="6472450" y="2442737"/>
              <a:ext cx="2175766" cy="988703"/>
            </a:xfrm>
            <a:prstGeom prst="arc">
              <a:avLst>
                <a:gd name="adj1" fmla="val 10811885"/>
                <a:gd name="adj2" fmla="val 0"/>
              </a:avLst>
            </a:prstGeom>
            <a:noFill/>
            <a:ln w="317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 sz="2400"/>
            </a:p>
          </p:txBody>
        </p:sp>
        <p:grpSp>
          <p:nvGrpSpPr>
            <p:cNvPr id="48" name="Skupina 47"/>
            <p:cNvGrpSpPr/>
            <p:nvPr/>
          </p:nvGrpSpPr>
          <p:grpSpPr>
            <a:xfrm>
              <a:off x="6472450" y="2651565"/>
              <a:ext cx="2157906" cy="2599245"/>
              <a:chOff x="6472450" y="2651565"/>
              <a:chExt cx="2157906" cy="2599245"/>
            </a:xfrm>
          </p:grpSpPr>
          <p:sp>
            <p:nvSpPr>
              <p:cNvPr id="23" name="Volný tvar 22"/>
              <p:cNvSpPr/>
              <p:nvPr/>
            </p:nvSpPr>
            <p:spPr>
              <a:xfrm rot="10800000">
                <a:off x="6659163" y="2651565"/>
                <a:ext cx="892614" cy="2599245"/>
              </a:xfrm>
              <a:custGeom>
                <a:avLst/>
                <a:gdLst>
                  <a:gd name="connsiteX0" fmla="*/ 19050 w 1314450"/>
                  <a:gd name="connsiteY0" fmla="*/ 0 h 4448175"/>
                  <a:gd name="connsiteX1" fmla="*/ 0 w 1314450"/>
                  <a:gd name="connsiteY1" fmla="*/ 3876675 h 4448175"/>
                  <a:gd name="connsiteX2" fmla="*/ 1314450 w 1314450"/>
                  <a:gd name="connsiteY2" fmla="*/ 4448175 h 4448175"/>
                  <a:gd name="connsiteX3" fmla="*/ 19050 w 1314450"/>
                  <a:gd name="connsiteY3" fmla="*/ 0 h 44481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14450" h="4448175">
                    <a:moveTo>
                      <a:pt x="19050" y="0"/>
                    </a:moveTo>
                    <a:lnTo>
                      <a:pt x="0" y="3876675"/>
                    </a:lnTo>
                    <a:lnTo>
                      <a:pt x="1314450" y="4448175"/>
                    </a:lnTo>
                    <a:lnTo>
                      <a:pt x="19050" y="0"/>
                    </a:lnTo>
                    <a:close/>
                  </a:path>
                </a:pathLst>
              </a:custGeom>
              <a:solidFill>
                <a:srgbClr val="FFFF00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2400"/>
              </a:p>
            </p:txBody>
          </p:sp>
          <p:cxnSp>
            <p:nvCxnSpPr>
              <p:cNvPr id="24" name="Přímá spojnice 23"/>
              <p:cNvCxnSpPr/>
              <p:nvPr/>
            </p:nvCxnSpPr>
            <p:spPr>
              <a:xfrm rot="10800000" flipH="1">
                <a:off x="6472450" y="2986314"/>
                <a:ext cx="2157906" cy="0"/>
              </a:xfrm>
              <a:prstGeom prst="line">
                <a:avLst/>
              </a:prstGeom>
              <a:ln w="2540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" name="Oblouk 17"/>
            <p:cNvSpPr/>
            <p:nvPr/>
          </p:nvSpPr>
          <p:spPr>
            <a:xfrm rot="10800000">
              <a:off x="7273527" y="2696065"/>
              <a:ext cx="537889" cy="482048"/>
            </a:xfrm>
            <a:prstGeom prst="arc">
              <a:avLst>
                <a:gd name="adj1" fmla="val 16200000"/>
                <a:gd name="adj2" fmla="val 887047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 sz="2400"/>
            </a:p>
          </p:txBody>
        </p:sp>
        <p:grpSp>
          <p:nvGrpSpPr>
            <p:cNvPr id="47" name="Skupina 46"/>
            <p:cNvGrpSpPr/>
            <p:nvPr/>
          </p:nvGrpSpPr>
          <p:grpSpPr>
            <a:xfrm>
              <a:off x="6472449" y="2442738"/>
              <a:ext cx="2175767" cy="2824848"/>
              <a:chOff x="6472449" y="2442738"/>
              <a:chExt cx="2175767" cy="2824848"/>
            </a:xfrm>
          </p:grpSpPr>
          <p:cxnSp>
            <p:nvCxnSpPr>
              <p:cNvPr id="28" name="Přímá spojnice 27"/>
              <p:cNvCxnSpPr/>
              <p:nvPr/>
            </p:nvCxnSpPr>
            <p:spPr>
              <a:xfrm rot="10800000" flipV="1">
                <a:off x="7542472" y="3023050"/>
                <a:ext cx="1087884" cy="2244536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 rot="10800000" flipH="1" flipV="1">
                <a:off x="6472449" y="2986315"/>
                <a:ext cx="1070023" cy="2281271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" name="Oblouk 26"/>
              <p:cNvSpPr/>
              <p:nvPr/>
            </p:nvSpPr>
            <p:spPr>
              <a:xfrm rot="10800000">
                <a:off x="6472450" y="2442738"/>
                <a:ext cx="2175766" cy="988702"/>
              </a:xfrm>
              <a:prstGeom prst="arc">
                <a:avLst>
                  <a:gd name="adj1" fmla="val 10811885"/>
                  <a:gd name="adj2" fmla="val 0"/>
                </a:avLst>
              </a:prstGeom>
              <a:noFill/>
              <a:ln w="31750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 sz="2400"/>
              </a:p>
            </p:txBody>
          </p:sp>
        </p:grpSp>
      </p:grpSp>
      <p:sp>
        <p:nvSpPr>
          <p:cNvPr id="30" name="Zástupný symbol pro obsah 2"/>
          <p:cNvSpPr>
            <a:spLocks noGrp="1"/>
          </p:cNvSpPr>
          <p:nvPr/>
        </p:nvSpPr>
        <p:spPr>
          <a:xfrm>
            <a:off x="7273527" y="2792590"/>
            <a:ext cx="423497" cy="4364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>
                <a:latin typeface="Aharoni" pitchFamily="2" charset="-79"/>
                <a:cs typeface="Aharoni" pitchFamily="2" charset="-79"/>
              </a:rPr>
              <a:t>·</a:t>
            </a:r>
          </a:p>
        </p:txBody>
      </p:sp>
      <p:sp>
        <p:nvSpPr>
          <p:cNvPr id="50" name="Zástupný symbol pro obsah 2"/>
          <p:cNvSpPr>
            <a:spLocks noGrp="1"/>
          </p:cNvSpPr>
          <p:nvPr/>
        </p:nvSpPr>
        <p:spPr>
          <a:xfrm>
            <a:off x="6210279" y="2388558"/>
            <a:ext cx="524337" cy="51858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Zástupný symbol pro obsah 2"/>
              <p:cNvSpPr>
                <a:spLocks noGrp="1"/>
              </p:cNvSpPr>
              <p:nvPr/>
            </p:nvSpPr>
            <p:spPr>
              <a:xfrm>
                <a:off x="6994708" y="3576750"/>
                <a:ext cx="423497" cy="4364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/>
                          <a:cs typeface="Arial" pitchFamily="34" charset="0"/>
                        </a:rPr>
                        <m:t>𝑠</m:t>
                      </m:r>
                    </m:oMath>
                  </m:oMathPara>
                </a14:m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4708" y="3576750"/>
                <a:ext cx="423497" cy="436414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Zástupný symbol pro obsah 2"/>
              <p:cNvSpPr>
                <a:spLocks noGrp="1"/>
              </p:cNvSpPr>
              <p:nvPr/>
            </p:nvSpPr>
            <p:spPr>
              <a:xfrm>
                <a:off x="807057" y="1439736"/>
                <a:ext cx="2578142" cy="96798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>
                          <a:latin typeface="Cambria Math"/>
                        </a:rPr>
                        <m:t>𝑉</m:t>
                      </m:r>
                      <m:r>
                        <a:rPr lang="cs-CZ" b="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>
                              <a:latin typeface="Cambria Math"/>
                              <a:ea typeface="Cambria Math"/>
                            </a:rPr>
                            <m:t>𝜋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>
                                  <a:latin typeface="Cambria Math"/>
                                  <a:ea typeface="Cambria Math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>
                              <a:latin typeface="Cambria Math"/>
                            </a:rPr>
                            <m:t>·</m:t>
                          </m:r>
                          <m:r>
                            <a:rPr lang="cs-CZ" b="0" i="1">
                              <a:latin typeface="Cambria Math"/>
                            </a:rPr>
                            <m:t>𝑣</m:t>
                          </m:r>
                          <m:r>
                            <m:rPr>
                              <m:nor/>
                            </m:rPr>
                            <a:rPr lang="cs-CZ" dirty="0"/>
                            <m:t> </m:t>
                          </m:r>
                        </m:num>
                        <m:den>
                          <m:r>
                            <a:rPr lang="cs-CZ" b="0" i="1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7057" y="1439736"/>
                <a:ext cx="2578142" cy="96798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Zástupný symbol pro obsah 2"/>
              <p:cNvSpPr>
                <a:spLocks noGrp="1"/>
              </p:cNvSpPr>
              <p:nvPr/>
            </p:nvSpPr>
            <p:spPr>
              <a:xfrm>
                <a:off x="598307" y="3106693"/>
                <a:ext cx="2624601" cy="51030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500</m:t>
                      </m:r>
                      <m:r>
                        <a:rPr lang="cs-CZ" b="0" i="1">
                          <a:latin typeface="Cambria Math"/>
                        </a:rPr>
                        <m:t>=</m:t>
                      </m:r>
                      <m:r>
                        <a:rPr lang="cs-CZ" i="1" smtClean="0">
                          <a:latin typeface="Cambria Math"/>
                        </a:rPr>
                        <m:t>9</m:t>
                      </m:r>
                      <m:r>
                        <a:rPr lang="cs-CZ" b="0" i="1" smtClean="0">
                          <a:latin typeface="Cambria Math"/>
                        </a:rPr>
                        <m:t>,42·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307" y="3106693"/>
                <a:ext cx="2624601" cy="510309"/>
              </a:xfrm>
              <a:prstGeom prst="rect">
                <a:avLst/>
              </a:prstGeom>
              <a:blipFill rotWithShape="1">
                <a:blip r:embed="rId10"/>
                <a:stretch>
                  <a:fillRect l="-69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Zástupný symbol pro obsah 2"/>
              <p:cNvSpPr>
                <a:spLocks noGrp="1"/>
              </p:cNvSpPr>
              <p:nvPr/>
            </p:nvSpPr>
            <p:spPr>
              <a:xfrm>
                <a:off x="3425874" y="3047590"/>
                <a:ext cx="1576788" cy="40014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:r>
                  <a:rPr lang="cs-CZ" dirty="0" smtClean="0"/>
                  <a:t>/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</a:rPr>
                      <m:t>:9,42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5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5874" y="3047590"/>
                <a:ext cx="1576788" cy="400142"/>
              </a:xfrm>
              <a:prstGeom prst="rect">
                <a:avLst/>
              </a:prstGeom>
              <a:blipFill rotWithShape="1">
                <a:blip r:embed="rId11"/>
                <a:stretch>
                  <a:fillRect l="-6178" t="-12121" b="-484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Zástupný symbol pro obsah 2"/>
              <p:cNvSpPr>
                <a:spLocks noGrp="1"/>
              </p:cNvSpPr>
              <p:nvPr/>
            </p:nvSpPr>
            <p:spPr>
              <a:xfrm>
                <a:off x="316522" y="3669004"/>
                <a:ext cx="2724524" cy="58907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53,08</m:t>
                      </m:r>
                      <m:r>
                        <a:rPr lang="cs-CZ" b="0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522" y="3669004"/>
                <a:ext cx="2724524" cy="589074"/>
              </a:xfrm>
              <a:prstGeom prst="rect">
                <a:avLst/>
              </a:prstGeom>
              <a:blipFill rotWithShape="1">
                <a:blip r:embed="rId12"/>
                <a:stretch>
                  <a:fillRect l="-8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Zástupný symbol pro obsah 2"/>
              <p:cNvSpPr>
                <a:spLocks noGrp="1"/>
              </p:cNvSpPr>
              <p:nvPr/>
            </p:nvSpPr>
            <p:spPr>
              <a:xfrm>
                <a:off x="702799" y="4173188"/>
                <a:ext cx="2364102" cy="48399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=53,08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2799" y="4173188"/>
                <a:ext cx="2364102" cy="483994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Zástupný symbol pro obsah 2"/>
              <p:cNvSpPr>
                <a:spLocks noGrp="1"/>
              </p:cNvSpPr>
              <p:nvPr/>
            </p:nvSpPr>
            <p:spPr>
              <a:xfrm>
                <a:off x="890978" y="4584679"/>
                <a:ext cx="2364102" cy="48399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</a:rPr>
                            <m:t>53,08</m:t>
                          </m:r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0978" y="4584679"/>
                <a:ext cx="2364102" cy="483994"/>
              </a:xfrm>
              <a:prstGeom prst="rect">
                <a:avLst/>
              </a:prstGeom>
              <a:blipFill rotWithShape="1">
                <a:blip r:embed="rId14"/>
                <a:stretch>
                  <a:fillRect b="-25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Zástupný symbol pro obsah 2"/>
              <p:cNvSpPr>
                <a:spLocks noGrp="1"/>
              </p:cNvSpPr>
              <p:nvPr/>
            </p:nvSpPr>
            <p:spPr>
              <a:xfrm>
                <a:off x="858806" y="5191605"/>
                <a:ext cx="2180833" cy="48399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≐7,3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𝑐𝑚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8806" y="5191605"/>
                <a:ext cx="2180833" cy="483994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89253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/>
      <p:bldP spid="11" grpId="0"/>
      <p:bldP spid="12" grpId="0"/>
      <p:bldP spid="13" grpId="0"/>
      <p:bldP spid="14" grpId="0"/>
      <p:bldP spid="15" grpId="0"/>
      <p:bldP spid="31" grpId="0"/>
      <p:bldP spid="32" grpId="0"/>
      <p:bldP spid="36" grpId="0"/>
      <p:bldP spid="30" grpId="0"/>
      <p:bldP spid="50" grpId="0"/>
      <p:bldP spid="37" grpId="0"/>
      <p:bldP spid="51" grpId="0"/>
      <p:bldP spid="52" grpId="0"/>
      <p:bldP spid="53" grpId="0"/>
      <p:bldP spid="54" grpId="0"/>
      <p:bldP spid="55" grpId="0"/>
      <p:bldP spid="56" grpId="0"/>
      <p:bldP spid="5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-18852" y="52176"/>
            <a:ext cx="9144000" cy="6803048"/>
          </a:xfrm>
          <a:prstGeom prst="roundRect">
            <a:avLst>
              <a:gd name="adj" fmla="val 957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73738" y="1210128"/>
            <a:ext cx="8871325" cy="811052"/>
          </a:xfrm>
          <a:prstGeom prst="roundRect">
            <a:avLst>
              <a:gd name="adj" fmla="val 0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4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68799" y="1209012"/>
                <a:ext cx="8876264" cy="81105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b="1" dirty="0" smtClean="0">
                    <a:solidFill>
                      <a:schemeClr val="tx1"/>
                    </a:solidFill>
                  </a:rPr>
                  <a:t>1) </a:t>
                </a:r>
                <a:r>
                  <a:rPr lang="cs-CZ" dirty="0" smtClean="0"/>
                  <a:t>Rotační kužel má průměr podstavy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</a:rPr>
                      <m:t>𝑑</m:t>
                    </m:r>
                    <m:r>
                      <a:rPr lang="cs-CZ" i="1" dirty="0" smtClean="0">
                        <a:latin typeface="Cambria Math"/>
                      </a:rPr>
                      <m:t>=2,4 </m:t>
                    </m:r>
                    <m:r>
                      <a:rPr lang="cs-CZ" i="1" dirty="0" smtClean="0">
                        <a:latin typeface="Cambria Math"/>
                      </a:rPr>
                      <m:t>𝑑𝑚</m:t>
                    </m:r>
                    <m:r>
                      <a:rPr lang="cs-CZ" i="1" dirty="0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dirty="0" smtClean="0"/>
                  <a:t>a výšku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</a:rPr>
                      <m:t>𝑣</m:t>
                    </m:r>
                    <m:r>
                      <a:rPr lang="cs-CZ" i="1" dirty="0" smtClean="0">
                        <a:latin typeface="Cambria Math"/>
                      </a:rPr>
                      <m:t> = 36 </m:t>
                    </m:r>
                    <m:r>
                      <a:rPr lang="cs-CZ" i="1" dirty="0" smtClean="0">
                        <a:latin typeface="Cambria Math"/>
                      </a:rPr>
                      <m:t>𝑐𝑚</m:t>
                    </m:r>
                  </m:oMath>
                </a14:m>
                <a:r>
                  <a:rPr lang="cs-CZ" dirty="0" smtClean="0"/>
                  <a:t>. Vypočítejte objem kužele.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99" y="1209012"/>
                <a:ext cx="8876264" cy="811052"/>
              </a:xfrm>
              <a:prstGeom prst="rect">
                <a:avLst/>
              </a:prstGeom>
              <a:blipFill rotWithShape="1">
                <a:blip r:embed="rId2"/>
                <a:stretch>
                  <a:fillRect l="-1030" t="-6015" r="-1099" b="-187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2"/>
              <p:cNvSpPr>
                <a:spLocks noGrp="1"/>
              </p:cNvSpPr>
              <p:nvPr/>
            </p:nvSpPr>
            <p:spPr>
              <a:xfrm>
                <a:off x="68800" y="2531650"/>
                <a:ext cx="8876262" cy="909478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b="1" dirty="0" smtClean="0">
                    <a:solidFill>
                      <a:schemeClr val="tx1"/>
                    </a:solidFill>
                  </a:rPr>
                  <a:t>2) 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Objem rotačního kužele je 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</a:rPr>
                      <m:t>307,72 </m:t>
                    </m:r>
                    <m:sSup>
                      <m:sSupPr>
                        <m:ctrlPr>
                          <a:rPr lang="cs-CZ" i="1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b="0" i="1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, průměr podstavy je 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</a:rPr>
                      <m:t>𝑟</m:t>
                    </m:r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</a:rPr>
                      <m:t>=14 </m:t>
                    </m:r>
                    <m:r>
                      <a:rPr lang="cs-CZ" i="1" dirty="0" smtClean="0">
                        <a:solidFill>
                          <a:schemeClr val="tx1"/>
                        </a:solidFill>
                        <a:latin typeface="Cambria Math"/>
                      </a:rPr>
                      <m:t>𝑐𝑚</m:t>
                    </m:r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. Vypočítejte výšku tohoto kužele. 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00" y="2531650"/>
                <a:ext cx="8876262" cy="909478"/>
              </a:xfrm>
              <a:prstGeom prst="rect">
                <a:avLst/>
              </a:prstGeom>
              <a:blipFill rotWithShape="1">
                <a:blip r:embed="rId3"/>
                <a:stretch>
                  <a:fillRect t="-1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Zaoblený obdélník 5"/>
          <p:cNvSpPr/>
          <p:nvPr/>
        </p:nvSpPr>
        <p:spPr>
          <a:xfrm>
            <a:off x="73738" y="188640"/>
            <a:ext cx="7429722" cy="77840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253068" y="188640"/>
            <a:ext cx="6773303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b="1" dirty="0" smtClean="0"/>
              <a:t>Příklady na samostatné procvičení:</a:t>
            </a:r>
            <a:endParaRPr lang="cs-CZ" dirty="0" smtClean="0"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2"/>
              <p:cNvSpPr>
                <a:spLocks noGrp="1"/>
              </p:cNvSpPr>
              <p:nvPr/>
            </p:nvSpPr>
            <p:spPr>
              <a:xfrm>
                <a:off x="169938" y="2029174"/>
                <a:ext cx="8775124" cy="426976"/>
              </a:xfrm>
              <a:prstGeom prst="rect">
                <a:avLst/>
              </a:prstGeom>
            </p:spPr>
            <p:style>
              <a:lnRef idx="0">
                <a:schemeClr val="dk1"/>
              </a:lnRef>
              <a:fillRef idx="3">
                <a:schemeClr val="dk1"/>
              </a:fillRef>
              <a:effectRef idx="3">
                <a:schemeClr val="dk1"/>
              </a:effectRef>
              <a:fontRef idx="minor">
                <a:schemeClr val="lt1"/>
              </a:fontRef>
            </p:style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𝐕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𝟓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,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𝒅</m:t>
                          </m:r>
                          <m:r>
                            <a:rPr lang="cs-CZ" b="1" i="0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𝐦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𝟑</m:t>
                          </m:r>
                        </m:sup>
                      </m:sSup>
                    </m:oMath>
                  </m:oMathPara>
                </a14:m>
                <a:endParaRPr lang="cs-CZ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938" y="2029174"/>
                <a:ext cx="8775124" cy="42697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145041" y="3441128"/>
                <a:ext cx="8800021" cy="496023"/>
              </a:xfrm>
              <a:prstGeom prst="rect">
                <a:avLst/>
              </a:prstGeom>
            </p:spPr>
            <p:style>
              <a:lnRef idx="0">
                <a:schemeClr val="dk1"/>
              </a:lnRef>
              <a:fillRef idx="3">
                <a:schemeClr val="dk1"/>
              </a:fillRef>
              <a:effectRef idx="3">
                <a:schemeClr val="dk1"/>
              </a:effectRef>
              <a:fontRef idx="minor">
                <a:schemeClr val="lt1"/>
              </a:fontRef>
            </p:style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𝐯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𝟔</m:t>
                      </m:r>
                      <m:r>
                        <a:rPr lang="cs-CZ" b="1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𝒄𝒎</m:t>
                      </m:r>
                    </m:oMath>
                  </m:oMathPara>
                </a14:m>
                <a:endParaRPr lang="cs-CZ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041" y="3441128"/>
                <a:ext cx="8800021" cy="496023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Zaoblený obdélník 9"/>
          <p:cNvSpPr/>
          <p:nvPr/>
        </p:nvSpPr>
        <p:spPr>
          <a:xfrm>
            <a:off x="155687" y="4002525"/>
            <a:ext cx="8789376" cy="816087"/>
          </a:xfrm>
          <a:prstGeom prst="roundRect">
            <a:avLst>
              <a:gd name="adj" fmla="val 0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4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ástupný symbol pro obsah 2"/>
              <p:cNvSpPr>
                <a:spLocks noGrp="1"/>
              </p:cNvSpPr>
              <p:nvPr/>
            </p:nvSpPr>
            <p:spPr>
              <a:xfrm>
                <a:off x="136642" y="3978898"/>
                <a:ext cx="8797944" cy="83971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b="1" dirty="0" smtClean="0"/>
                  <a:t>3) </a:t>
                </a:r>
                <a:r>
                  <a:rPr lang="cs-CZ" dirty="0" smtClean="0"/>
                  <a:t>Objem rotačního kužele je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</a:rPr>
                      <m:t>113,04</m:t>
                    </m:r>
                    <m:r>
                      <a:rPr lang="cs-CZ" b="0" i="1" dirty="0" smtClean="0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cs-CZ" b="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/>
                          </a:rPr>
                          <m:t>𝑑𝑚</m:t>
                        </m:r>
                      </m:e>
                      <m:sup>
                        <m:r>
                          <a:rPr lang="cs-CZ" b="0" i="1" dirty="0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dirty="0" smtClean="0"/>
                  <a:t>, výška je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</a:rPr>
                      <m:t>𝑣</m:t>
                    </m:r>
                    <m:r>
                      <a:rPr lang="cs-CZ" i="1" dirty="0" smtClean="0">
                        <a:latin typeface="Cambria Math"/>
                      </a:rPr>
                      <m:t>=12 </m:t>
                    </m:r>
                    <m:r>
                      <a:rPr lang="cs-CZ" i="1" dirty="0" smtClean="0">
                        <a:latin typeface="Cambria Math"/>
                      </a:rPr>
                      <m:t>𝑑𝑚</m:t>
                    </m:r>
                  </m:oMath>
                </a14:m>
                <a:r>
                  <a:rPr lang="cs-CZ" dirty="0" smtClean="0"/>
                  <a:t>. Vypočítejte průměr podstavy.</a:t>
                </a:r>
                <a:endParaRPr lang="cs-CZ" dirty="0"/>
              </a:p>
            </p:txBody>
          </p:sp>
        </mc:Choice>
        <mc:Fallback xmlns="">
          <p:sp>
            <p:nvSpPr>
              <p:cNvPr id="1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642" y="3978898"/>
                <a:ext cx="8797944" cy="839715"/>
              </a:xfrm>
              <a:prstGeom prst="rect">
                <a:avLst/>
              </a:prstGeom>
              <a:blipFill rotWithShape="1">
                <a:blip r:embed="rId6"/>
                <a:stretch>
                  <a:fillRect l="-1039" t="-5839" r="-1039" b="-153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ástupný symbol pro obsah 2"/>
              <p:cNvSpPr>
                <a:spLocks noGrp="1"/>
              </p:cNvSpPr>
              <p:nvPr/>
            </p:nvSpPr>
            <p:spPr>
              <a:xfrm>
                <a:off x="180413" y="4818613"/>
                <a:ext cx="8764649" cy="504056"/>
              </a:xfrm>
              <a:prstGeom prst="rect">
                <a:avLst/>
              </a:prstGeom>
            </p:spPr>
            <p:style>
              <a:lnRef idx="0">
                <a:schemeClr val="dk1"/>
              </a:lnRef>
              <a:fillRef idx="3">
                <a:schemeClr val="dk1"/>
              </a:fillRef>
              <a:effectRef idx="3">
                <a:schemeClr val="dk1"/>
              </a:effectRef>
              <a:fontRef idx="minor">
                <a:schemeClr val="lt1"/>
              </a:fontRef>
            </p:style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𝒓</m:t>
                      </m:r>
                      <m:r>
                        <a:rPr lang="cs-CZ" b="1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𝟏𝟕</m:t>
                      </m:r>
                      <m:r>
                        <a:rPr lang="cs-CZ" b="1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𝒄𝒎</m:t>
                      </m:r>
                    </m:oMath>
                  </m:oMathPara>
                </a14:m>
                <a:endParaRPr lang="cs-CZ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1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413" y="4818613"/>
                <a:ext cx="8764649" cy="50405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Zaoblený obdélník 12"/>
          <p:cNvSpPr/>
          <p:nvPr/>
        </p:nvSpPr>
        <p:spPr>
          <a:xfrm>
            <a:off x="177266" y="5349079"/>
            <a:ext cx="8767797" cy="816087"/>
          </a:xfrm>
          <a:prstGeom prst="roundRect">
            <a:avLst>
              <a:gd name="adj" fmla="val 0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4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ástupný symbol pro obsah 2"/>
              <p:cNvSpPr>
                <a:spLocks noGrp="1"/>
              </p:cNvSpPr>
              <p:nvPr/>
            </p:nvSpPr>
            <p:spPr>
              <a:xfrm>
                <a:off x="144794" y="5349079"/>
                <a:ext cx="8800269" cy="97199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b="1" dirty="0" smtClean="0"/>
                  <a:t>4) </a:t>
                </a:r>
                <a:r>
                  <a:rPr lang="cs-CZ" dirty="0" smtClean="0"/>
                  <a:t>Vypočítejte objem rotačního kužele, jestliže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</a:rPr>
                      <m:t>𝑣</m:t>
                    </m:r>
                    <m:r>
                      <a:rPr lang="cs-CZ" i="1" dirty="0" smtClean="0">
                        <a:latin typeface="Cambria Math"/>
                      </a:rPr>
                      <m:t>=12 </m:t>
                    </m:r>
                    <m:r>
                      <a:rPr lang="cs-CZ" i="1" dirty="0" smtClean="0">
                        <a:latin typeface="Cambria Math"/>
                      </a:rPr>
                      <m:t>𝑑𝑚</m:t>
                    </m:r>
                  </m:oMath>
                </a14:m>
                <a:r>
                  <a:rPr lang="cs-CZ" dirty="0" smtClean="0"/>
                  <a:t>,délka boční strany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</a:rPr>
                      <m:t>𝑠</m:t>
                    </m:r>
                    <m:r>
                      <a:rPr lang="cs-CZ" i="1" dirty="0" smtClean="0">
                        <a:latin typeface="Cambria Math"/>
                      </a:rPr>
                      <m:t>=15 </m:t>
                    </m:r>
                    <m:r>
                      <a:rPr lang="cs-CZ" i="1" dirty="0" smtClean="0">
                        <a:latin typeface="Cambria Math"/>
                      </a:rPr>
                      <m:t>𝑑𝑚</m:t>
                    </m:r>
                    <m:r>
                      <a:rPr lang="cs-CZ" i="1" dirty="0" smtClean="0">
                        <a:latin typeface="Cambria Math"/>
                      </a:rPr>
                      <m:t>.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794" y="5349079"/>
                <a:ext cx="8800269" cy="971993"/>
              </a:xfrm>
              <a:prstGeom prst="rect">
                <a:avLst/>
              </a:prstGeom>
              <a:blipFill rotWithShape="1">
                <a:blip r:embed="rId8"/>
                <a:stretch>
                  <a:fillRect l="-1109" t="-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2"/>
              <p:cNvSpPr>
                <a:spLocks noGrp="1"/>
              </p:cNvSpPr>
              <p:nvPr/>
            </p:nvSpPr>
            <p:spPr>
              <a:xfrm>
                <a:off x="201994" y="6165167"/>
                <a:ext cx="8743068" cy="504056"/>
              </a:xfrm>
              <a:prstGeom prst="rect">
                <a:avLst/>
              </a:prstGeom>
            </p:spPr>
            <p:style>
              <a:lnRef idx="0">
                <a:schemeClr val="dk1"/>
              </a:lnRef>
              <a:fillRef idx="3">
                <a:schemeClr val="dk1"/>
              </a:fillRef>
              <a:effectRef idx="3">
                <a:schemeClr val="dk1"/>
              </a:effectRef>
              <a:fontRef idx="minor">
                <a:schemeClr val="lt1"/>
              </a:fontRef>
            </p:style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𝐕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𝟏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𝟎𝟏𝟕</m:t>
                      </m:r>
                      <m:r>
                        <a:rPr lang="cs-CZ" b="1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0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𝐝𝐦</m:t>
                          </m:r>
                        </m:e>
                        <m:sup>
                          <m:r>
                            <a:rPr lang="cs-CZ" b="1" i="0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𝟑</m:t>
                          </m:r>
                        </m:sup>
                      </m:sSup>
                    </m:oMath>
                  </m:oMathPara>
                </a14:m>
                <a:endParaRPr lang="cs-CZ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994" y="6165167"/>
                <a:ext cx="8743068" cy="504056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2" descr="C:\Users\spravce\AppData\Local\Microsoft\Windows\Temporary Internet Files\Content.IE5\0BASIBLT\MC900437791CA5PO8DQ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097" y="52176"/>
            <a:ext cx="1384051" cy="1134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0465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332098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ZŠ Dobřichovice – pracovní listy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4149080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Matematické hry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B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427794" y="5013176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5350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088" y="1412776"/>
            <a:ext cx="9025408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MOLNÁR, Josef; LEPÍK, Libor; LIŠKOVÁ, Hana a kol. </a:t>
            </a:r>
            <a:r>
              <a:rPr lang="cs-CZ" sz="1100" i="1" dirty="0"/>
              <a:t>Matematika 9</a:t>
            </a:r>
            <a:r>
              <a:rPr lang="cs-CZ" sz="1100" dirty="0"/>
              <a:t>. Olomouc: </a:t>
            </a:r>
            <a:r>
              <a:rPr lang="cs-CZ" sz="1100" dirty="0" err="1"/>
              <a:t>Prodos</a:t>
            </a:r>
            <a:r>
              <a:rPr lang="cs-CZ" sz="1100" dirty="0"/>
              <a:t>, 2001, ISBN 80-7230-109-8.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MULLEROVÁ, Jana; BRANT, Jiří; HORÁČEK, Rudolf a kol. </a:t>
            </a:r>
            <a:r>
              <a:rPr lang="cs-CZ" sz="1100" i="1" dirty="0"/>
              <a:t>Matematika pro 9. ročník Algebra</a:t>
            </a:r>
            <a:r>
              <a:rPr lang="cs-CZ" sz="1100" dirty="0"/>
              <a:t>. Praha: Kvarta, 2000, ISBN 80-86326-10-1.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DYTRYCH, Martin; DOBIASOVÁ, Irena; LIVŇANSKÁ, Libuše. Sbírka úloh z matematiky –početní úlohy. Pohořelice: Fortuna, 2001, ISBN 80-7168-766-9</a:t>
            </a:r>
            <a:r>
              <a:rPr lang="cs-CZ" sz="1100" dirty="0" smtClean="0"/>
              <a:t>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TOUSSAINT, </a:t>
            </a:r>
            <a:r>
              <a:rPr lang="cs-CZ" sz="1100" dirty="0" err="1"/>
              <a:t>Dominique</a:t>
            </a:r>
            <a:r>
              <a:rPr lang="cs-CZ" sz="1100" dirty="0"/>
              <a:t>. </a:t>
            </a:r>
            <a:r>
              <a:rPr lang="cs-CZ" sz="1100" i="1" dirty="0"/>
              <a:t>Wikipedie</a:t>
            </a:r>
            <a:r>
              <a:rPr lang="cs-CZ" sz="1100" dirty="0"/>
              <a:t> [online]. [cit. 15.4.2013]. Dostupný na WWW: http://</a:t>
            </a:r>
            <a:r>
              <a:rPr lang="cs-CZ" sz="1100" dirty="0" smtClean="0"/>
              <a:t>cs.wikipedia.org/wiki/Soubor:Cone_3d.png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/>
              <a:t>Galerie </a:t>
            </a:r>
            <a:r>
              <a:rPr lang="cs-CZ" sz="1100" dirty="0"/>
              <a:t>klipart MS Office 2010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Vlastní tvorba</a:t>
            </a:r>
          </a:p>
          <a:p>
            <a:pPr marL="285750" indent="-285750">
              <a:buFont typeface="Wingdings" pitchFamily="2" charset="2"/>
              <a:buChar char="v"/>
            </a:pPr>
            <a:endParaRPr lang="cs-CZ" sz="1100" dirty="0"/>
          </a:p>
          <a:p>
            <a:endParaRPr lang="cs-CZ" sz="11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Použité zdroje:</a:t>
            </a:r>
            <a:endParaRPr lang="cs-CZ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985371"/>
      </p:ext>
    </p:extLst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2638</TotalTime>
  <Words>875</Words>
  <Application>Microsoft Office PowerPoint</Application>
  <PresentationFormat>Předvádění na obrazovce (4:3)</PresentationFormat>
  <Paragraphs>139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372</cp:revision>
  <dcterms:created xsi:type="dcterms:W3CDTF">2012-04-23T18:25:05Z</dcterms:created>
  <dcterms:modified xsi:type="dcterms:W3CDTF">2013-04-17T15:49:51Z</dcterms:modified>
</cp:coreProperties>
</file>