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75" r:id="rId2"/>
    <p:sldId id="269" r:id="rId3"/>
    <p:sldId id="338" r:id="rId4"/>
    <p:sldId id="357" r:id="rId5"/>
    <p:sldId id="358" r:id="rId6"/>
    <p:sldId id="359" r:id="rId7"/>
    <p:sldId id="360" r:id="rId8"/>
    <p:sldId id="361" r:id="rId9"/>
    <p:sldId id="347" r:id="rId10"/>
    <p:sldId id="334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835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wmf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openxmlformats.org/officeDocument/2006/relationships/image" Target="../media/image38.wmf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5" Type="http://schemas.openxmlformats.org/officeDocument/2006/relationships/image" Target="../media/image40.png"/><Relationship Id="rId10" Type="http://schemas.openxmlformats.org/officeDocument/2006/relationships/image" Target="../media/image35.png"/><Relationship Id="rId4" Type="http://schemas.openxmlformats.org/officeDocument/2006/relationships/image" Target="../media/image29.png"/><Relationship Id="rId9" Type="http://schemas.openxmlformats.org/officeDocument/2006/relationships/image" Target="../media/image34.png"/><Relationship Id="rId14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18" Type="http://schemas.openxmlformats.org/officeDocument/2006/relationships/image" Target="../media/image5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56.png"/><Relationship Id="rId2" Type="http://schemas.openxmlformats.org/officeDocument/2006/relationships/image" Target="../media/image41.png"/><Relationship Id="rId16" Type="http://schemas.openxmlformats.org/officeDocument/2006/relationships/image" Target="../media/image5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10" Type="http://schemas.openxmlformats.org/officeDocument/2006/relationships/image" Target="../media/image49.png"/><Relationship Id="rId19" Type="http://schemas.openxmlformats.org/officeDocument/2006/relationships/image" Target="../media/image58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18" Type="http://schemas.openxmlformats.org/officeDocument/2006/relationships/image" Target="../media/image75.png"/><Relationship Id="rId3" Type="http://schemas.openxmlformats.org/officeDocument/2006/relationships/image" Target="../media/image60.png"/><Relationship Id="rId21" Type="http://schemas.openxmlformats.org/officeDocument/2006/relationships/image" Target="../media/image78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17" Type="http://schemas.openxmlformats.org/officeDocument/2006/relationships/image" Target="../media/image74.png"/><Relationship Id="rId2" Type="http://schemas.openxmlformats.org/officeDocument/2006/relationships/image" Target="../media/image59.png"/><Relationship Id="rId16" Type="http://schemas.openxmlformats.org/officeDocument/2006/relationships/image" Target="../media/image73.png"/><Relationship Id="rId20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23" Type="http://schemas.openxmlformats.org/officeDocument/2006/relationships/image" Target="../media/image80.png"/><Relationship Id="rId10" Type="http://schemas.openxmlformats.org/officeDocument/2006/relationships/image" Target="../media/image67.png"/><Relationship Id="rId19" Type="http://schemas.openxmlformats.org/officeDocument/2006/relationships/image" Target="../media/image76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Relationship Id="rId22" Type="http://schemas.openxmlformats.org/officeDocument/2006/relationships/image" Target="../media/image7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13" Type="http://schemas.openxmlformats.org/officeDocument/2006/relationships/image" Target="../media/image92.png"/><Relationship Id="rId18" Type="http://schemas.openxmlformats.org/officeDocument/2006/relationships/image" Target="../media/image97.png"/><Relationship Id="rId3" Type="http://schemas.openxmlformats.org/officeDocument/2006/relationships/image" Target="../media/image82.png"/><Relationship Id="rId21" Type="http://schemas.openxmlformats.org/officeDocument/2006/relationships/image" Target="../media/image100.png"/><Relationship Id="rId7" Type="http://schemas.openxmlformats.org/officeDocument/2006/relationships/image" Target="../media/image86.png"/><Relationship Id="rId12" Type="http://schemas.openxmlformats.org/officeDocument/2006/relationships/image" Target="../media/image91.png"/><Relationship Id="rId17" Type="http://schemas.openxmlformats.org/officeDocument/2006/relationships/image" Target="../media/image96.png"/><Relationship Id="rId25" Type="http://schemas.openxmlformats.org/officeDocument/2006/relationships/image" Target="../media/image104.png"/><Relationship Id="rId2" Type="http://schemas.openxmlformats.org/officeDocument/2006/relationships/image" Target="../media/image81.png"/><Relationship Id="rId16" Type="http://schemas.openxmlformats.org/officeDocument/2006/relationships/image" Target="../media/image95.png"/><Relationship Id="rId20" Type="http://schemas.openxmlformats.org/officeDocument/2006/relationships/image" Target="../media/image9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5.png"/><Relationship Id="rId11" Type="http://schemas.openxmlformats.org/officeDocument/2006/relationships/image" Target="../media/image90.png"/><Relationship Id="rId24" Type="http://schemas.openxmlformats.org/officeDocument/2006/relationships/image" Target="../media/image103.png"/><Relationship Id="rId5" Type="http://schemas.openxmlformats.org/officeDocument/2006/relationships/image" Target="../media/image84.png"/><Relationship Id="rId15" Type="http://schemas.openxmlformats.org/officeDocument/2006/relationships/image" Target="../media/image94.png"/><Relationship Id="rId23" Type="http://schemas.openxmlformats.org/officeDocument/2006/relationships/image" Target="../media/image102.png"/><Relationship Id="rId10" Type="http://schemas.openxmlformats.org/officeDocument/2006/relationships/image" Target="../media/image89.png"/><Relationship Id="rId19" Type="http://schemas.openxmlformats.org/officeDocument/2006/relationships/image" Target="../media/image98.png"/><Relationship Id="rId4" Type="http://schemas.openxmlformats.org/officeDocument/2006/relationships/image" Target="../media/image83.png"/><Relationship Id="rId9" Type="http://schemas.openxmlformats.org/officeDocument/2006/relationships/image" Target="../media/image88.png"/><Relationship Id="rId14" Type="http://schemas.openxmlformats.org/officeDocument/2006/relationships/image" Target="../media/image93.png"/><Relationship Id="rId22" Type="http://schemas.openxmlformats.org/officeDocument/2006/relationships/image" Target="../media/image10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7" Type="http://schemas.openxmlformats.org/officeDocument/2006/relationships/image" Target="../media/image110.wmf"/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9.png"/><Relationship Id="rId5" Type="http://schemas.openxmlformats.org/officeDocument/2006/relationships/image" Target="../media/image108.png"/><Relationship Id="rId4" Type="http://schemas.openxmlformats.org/officeDocument/2006/relationships/image" Target="../media/image10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VY_32_INOVACE_08_15_M9_Hanak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044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Kužel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6123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Povrch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851920" y="9760"/>
            <a:ext cx="1889845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</a:t>
            </a:r>
            <a:r>
              <a:rPr lang="cs-CZ" sz="1800" dirty="0"/>
              <a:t>u</a:t>
            </a:r>
            <a:r>
              <a:rPr lang="cs-CZ" sz="1800" dirty="0" smtClean="0"/>
              <a:t>kážeme kužel a naučíme se počítat jeho </a:t>
            </a:r>
            <a:r>
              <a:rPr lang="cs-CZ" sz="1800" dirty="0" smtClean="0"/>
              <a:t>povrch. </a:t>
            </a:r>
            <a:r>
              <a:rPr lang="cs-CZ" sz="1800" dirty="0"/>
              <a:t>Na 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15276" y="150264"/>
            <a:ext cx="8505195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4964" y="476673"/>
            <a:ext cx="7996459" cy="129614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42479" y="548680"/>
            <a:ext cx="7771363" cy="1440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Povrch S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rotačního kužele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 rovná součtu obsahů podstavy a pláště.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4964" y="3846547"/>
            <a:ext cx="7888879" cy="273004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20412" y="4866971"/>
                <a:ext cx="4097709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𝑣</m:t>
                    </m:r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. .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výška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0412" y="4866971"/>
                <a:ext cx="4097709" cy="606888"/>
              </a:xfrm>
              <a:prstGeom prst="rect">
                <a:avLst/>
              </a:prstGeom>
              <a:blipFill rotWithShape="1">
                <a:blip r:embed="rId2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" name="Zaoblený obdélník 1"/>
              <p:cNvSpPr/>
              <p:nvPr/>
            </p:nvSpPr>
            <p:spPr>
              <a:xfrm>
                <a:off x="595786" y="2363569"/>
                <a:ext cx="2690479" cy="1095473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</m:t>
                          </m:r>
                        </m:sub>
                      </m:sSub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𝑺</m:t>
                          </m:r>
                        </m:e>
                        <m:sub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𝒑𝒍</m:t>
                          </m:r>
                        </m:sub>
                      </m:sSub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aoblený 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5786" y="2363569"/>
                <a:ext cx="2690479" cy="1095473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7"/>
            <a:ext cx="1764177" cy="185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aoblený obdélník 11"/>
              <p:cNvSpPr/>
              <p:nvPr/>
            </p:nvSpPr>
            <p:spPr>
              <a:xfrm>
                <a:off x="5460748" y="2363569"/>
                <a:ext cx="2953093" cy="1095473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𝒓𝒔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2" name="Zaoblený 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60748" y="2363569"/>
                <a:ext cx="2953093" cy="1095473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823165" y="5352415"/>
                <a:ext cx="6055573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𝑟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. .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p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oloměr podstavy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165" y="5352415"/>
                <a:ext cx="6055573" cy="606888"/>
              </a:xfrm>
              <a:prstGeom prst="rect">
                <a:avLst/>
              </a:prstGeom>
              <a:blipFill rotWithShape="1">
                <a:blip r:embed="rId6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820412" y="5839967"/>
                <a:ext cx="5479837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latin typeface="Cambria Math"/>
                        <a:cs typeface="Arial" pitchFamily="34" charset="0"/>
                      </a:rPr>
                      <m:t>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. . .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d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élka strany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0412" y="5839967"/>
                <a:ext cx="5479837" cy="606888"/>
              </a:xfrm>
              <a:prstGeom prst="rect">
                <a:avLst/>
              </a:prstGeom>
              <a:blipFill rotWithShape="1">
                <a:blip r:embed="rId7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748675" y="3922771"/>
                <a:ext cx="4097709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𝑝</m:t>
                        </m:r>
                      </m:sub>
                    </m:sSub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. . .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obsah podstavy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675" y="3922771"/>
                <a:ext cx="4097709" cy="606888"/>
              </a:xfrm>
              <a:prstGeom prst="rect">
                <a:avLst/>
              </a:prstGeom>
              <a:blipFill rotWithShape="1">
                <a:blip r:embed="rId8"/>
                <a:stretch>
                  <a:fillRect t="-10000" r="-2232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745313" y="4405349"/>
                <a:ext cx="4097709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𝑆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𝑝𝑙</m:t>
                        </m:r>
                      </m:sub>
                    </m:sSub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.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obsah pláště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313" y="4405349"/>
                <a:ext cx="4097709" cy="606888"/>
              </a:xfrm>
              <a:prstGeom prst="rect">
                <a:avLst/>
              </a:prstGeom>
              <a:blipFill rotWithShape="1">
                <a:blip r:embed="rId9"/>
                <a:stretch>
                  <a:fillRect t="-11111" b="-131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2" grpId="0" animBg="1"/>
      <p:bldP spid="12" grpId="0" animBg="1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116632"/>
            <a:ext cx="8964488" cy="6637347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79030"/>
            <a:ext cx="8728361" cy="6408711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79512" y="207492"/>
            <a:ext cx="8728361" cy="589473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Rotační kužel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710383" y="901781"/>
            <a:ext cx="5117300" cy="1159067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5338383" y="4271261"/>
                <a:ext cx="3425345" cy="1153208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·(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𝒓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8383" y="4271261"/>
                <a:ext cx="3425345" cy="1153208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aoblený obdélník 9"/>
              <p:cNvSpPr/>
              <p:nvPr/>
            </p:nvSpPr>
            <p:spPr>
              <a:xfrm>
                <a:off x="5311743" y="2663076"/>
                <a:ext cx="3412872" cy="1153208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𝒓𝒔</m:t>
                      </m:r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0" name="Zaoblený 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1743" y="2663076"/>
                <a:ext cx="3412872" cy="1153208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816307" y="1326199"/>
                <a:ext cx="526521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strany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16307" y="1326199"/>
                <a:ext cx="5265216" cy="504056"/>
              </a:xfrm>
              <a:prstGeom prst="rect">
                <a:avLst/>
              </a:prstGeom>
              <a:blipFill rotWithShape="1">
                <a:blip r:embed="rId4"/>
                <a:stretch>
                  <a:fillRect t="-12195" b="-378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780337" y="893583"/>
                <a:ext cx="5184151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𝑟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poloměr podstavy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0337" y="893583"/>
                <a:ext cx="5184151" cy="606888"/>
              </a:xfrm>
              <a:prstGeom prst="rect">
                <a:avLst/>
              </a:prstGeom>
              <a:blipFill rotWithShape="1">
                <a:blip r:embed="rId5"/>
                <a:stretch>
                  <a:fillRect t="-10101" b="-141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214153" y="882501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𝑉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4153" y="882501"/>
                <a:ext cx="561590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61870" y="2200760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870" y="2200760"/>
                <a:ext cx="561590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38002[4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26110"/>
            <a:ext cx="1816520" cy="1234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1562040" y="4314078"/>
            <a:ext cx="1835654" cy="1835654"/>
          </a:xfrm>
          <a:prstGeom prst="ellipse">
            <a:avLst/>
          </a:prstGeom>
          <a:solidFill>
            <a:srgbClr val="FFFF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seč 28"/>
          <p:cNvSpPr/>
          <p:nvPr/>
        </p:nvSpPr>
        <p:spPr>
          <a:xfrm>
            <a:off x="-249150" y="-1482709"/>
            <a:ext cx="5458034" cy="5783675"/>
          </a:xfrm>
          <a:prstGeom prst="pie">
            <a:avLst>
              <a:gd name="adj1" fmla="val 2496600"/>
              <a:gd name="adj2" fmla="val 8251132"/>
            </a:avLst>
          </a:prstGeom>
          <a:solidFill>
            <a:srgbClr val="FFFF00"/>
          </a:solidFill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2479867" y="1441638"/>
            <a:ext cx="0" cy="4708094"/>
          </a:xfrm>
          <a:prstGeom prst="line">
            <a:avLst/>
          </a:prstGeom>
          <a:ln w="95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2479867" y="5254907"/>
            <a:ext cx="811070" cy="45456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072776" y="506283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60140" y="324607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140" y="3246078"/>
                <a:ext cx="561590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462786" y="382233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𝐵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2786" y="3822339"/>
                <a:ext cx="561590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538449" y="2891057"/>
                <a:ext cx="103639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pl</m:t>
                      </m:r>
                      <m:r>
                        <a:rPr lang="cs-CZ" sz="2800" b="0" i="0" dirty="0" smtClean="0">
                          <a:latin typeface="Cambria Math"/>
                          <a:cs typeface="Arial" pitchFamily="34" charset="0"/>
                        </a:rPr>
                        <m:t>ášť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8449" y="2891057"/>
                <a:ext cx="1036392" cy="5492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 flipH="1">
                <a:off x="2661364" y="5003298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2661364" y="5003298"/>
                <a:ext cx="474802" cy="549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831874" y="2300396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1874" y="2300396"/>
                <a:ext cx="561590" cy="5492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 rot="1058698">
                <a:off x="1274452" y="372944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2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𝜋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rot="1058698">
                <a:off x="1274452" y="3729449"/>
                <a:ext cx="561590" cy="549246"/>
              </a:xfrm>
              <a:prstGeom prst="rect">
                <a:avLst/>
              </a:prstGeom>
              <a:blipFill rotWithShape="1">
                <a:blip r:embed="rId14"/>
                <a:stretch>
                  <a:fillRect r="-68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4393464" y="318951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3464" y="3189518"/>
                <a:ext cx="561590" cy="5492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259623" y="6095222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𝐴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9623" y="6095222"/>
                <a:ext cx="561590" cy="54924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1862373" y="4538092"/>
                <a:ext cx="103639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dirty="0" smtClean="0">
                          <a:solidFill>
                            <a:schemeClr val="tx1"/>
                          </a:solidFill>
                          <a:latin typeface="Cambria Math"/>
                          <a:cs typeface="Arial" pitchFamily="34" charset="0"/>
                        </a:rPr>
                        <m:t>podstava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2373" y="4538092"/>
                <a:ext cx="1036392" cy="549246"/>
              </a:xfrm>
              <a:prstGeom prst="rect">
                <a:avLst/>
              </a:prstGeom>
              <a:blipFill rotWithShape="1">
                <a:blip r:embed="rId17"/>
                <a:stretch>
                  <a:fillRect l="-5294" r="-3647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270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/>
      <p:bldP spid="13" grpId="0"/>
      <p:bldP spid="21" grpId="0"/>
      <p:bldP spid="24" grpId="0"/>
      <p:bldP spid="19" grpId="0" animBg="1"/>
      <p:bldP spid="29" grpId="0" animBg="1"/>
      <p:bldP spid="20" grpId="0"/>
      <p:bldP spid="5" grpId="0"/>
      <p:bldP spid="6" grpId="0"/>
      <p:bldP spid="22" grpId="0"/>
      <p:bldP spid="23" grpId="0"/>
      <p:bldP spid="41" grpId="0"/>
      <p:bldP spid="43" grpId="0"/>
      <p:bldP spid="44" grpId="0"/>
      <p:bldP spid="45" grpId="0"/>
      <p:bldP spid="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3999" cy="6858000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179030"/>
            <a:ext cx="8806250" cy="6562338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olný tvar 3"/>
          <p:cNvSpPr/>
          <p:nvPr/>
        </p:nvSpPr>
        <p:spPr>
          <a:xfrm>
            <a:off x="2388853" y="3523583"/>
            <a:ext cx="1314450" cy="2686050"/>
          </a:xfrm>
          <a:custGeom>
            <a:avLst/>
            <a:gdLst>
              <a:gd name="connsiteX0" fmla="*/ 9525 w 1314450"/>
              <a:gd name="connsiteY0" fmla="*/ 0 h 2686050"/>
              <a:gd name="connsiteX1" fmla="*/ 0 w 1314450"/>
              <a:gd name="connsiteY1" fmla="*/ 2114550 h 2686050"/>
              <a:gd name="connsiteX2" fmla="*/ 1314450 w 1314450"/>
              <a:gd name="connsiteY2" fmla="*/ 2686050 h 2686050"/>
              <a:gd name="connsiteX3" fmla="*/ 590550 w 1314450"/>
              <a:gd name="connsiteY3" fmla="*/ 209550 h 2686050"/>
              <a:gd name="connsiteX4" fmla="*/ 9525 w 1314450"/>
              <a:gd name="connsiteY4" fmla="*/ 0 h 2686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14450" h="2686050">
                <a:moveTo>
                  <a:pt x="9525" y="0"/>
                </a:moveTo>
                <a:lnTo>
                  <a:pt x="0" y="2114550"/>
                </a:lnTo>
                <a:lnTo>
                  <a:pt x="1314450" y="2686050"/>
                </a:lnTo>
                <a:lnTo>
                  <a:pt x="590550" y="209550"/>
                </a:lnTo>
                <a:lnTo>
                  <a:pt x="9525" y="0"/>
                </a:lnTo>
                <a:close/>
              </a:path>
            </a:pathLst>
          </a:custGeom>
          <a:solidFill>
            <a:srgbClr val="FFFF00"/>
          </a:solidFill>
          <a:ln w="317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41797" y="548838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086213" y="544638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51520" y="0"/>
            <a:ext cx="8826591" cy="60056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Komolý kužel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48910" y="1743446"/>
            <a:ext cx="5117300" cy="1769000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Zaoblený obdélník 8"/>
              <p:cNvSpPr/>
              <p:nvPr/>
            </p:nvSpPr>
            <p:spPr>
              <a:xfrm>
                <a:off x="251520" y="635183"/>
                <a:ext cx="8806250" cy="766296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𝛑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𝛑</m:t>
                      </m:r>
                      <m:sSup>
                        <m:sSupPr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sSub>
                            <m:sSubPr>
                              <m:ctrlPr>
                                <a:rPr lang="cs-CZ" sz="28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e>
                        <m:sup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d>
                        <m:d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𝒓</m:t>
                              </m:r>
                            </m:e>
                            <m:sub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e>
                      </m:d>
                      <m:rad>
                        <m:radPr>
                          <m:degHide m:val="on"/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𝒗</m:t>
                              </m:r>
                            </m:e>
                            <m:sup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cs-CZ" sz="2800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𝒓</m:t>
                                      </m:r>
                                    </m:e>
                                    <m:sub>
                                      <m:r>
                                        <a:rPr lang="cs-CZ" sz="2800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𝟏</m:t>
                                      </m:r>
                                    </m:sub>
                                  </m:sSub>
                                  <m:r>
                                    <a:rPr lang="cs-CZ" sz="2800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cs-CZ" sz="2800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2800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𝒓</m:t>
                                      </m:r>
                                    </m:e>
                                    <m:sub>
                                      <m:r>
                                        <a:rPr lang="cs-CZ" sz="2800" b="1" i="1" smtClean="0">
                                          <a:solidFill>
                                            <a:schemeClr val="tx1"/>
                                          </a:solidFill>
                                          <a:latin typeface="Cambria Math"/>
                                          <a:ea typeface="Cambria Math"/>
                                        </a:rPr>
                                        <m:t>𝟐</m:t>
                                      </m:r>
                                    </m:sub>
                                  </m:sSub>
                                </m:e>
                              </m:d>
                            </m:e>
                            <m:sup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9" name="Zaoblený 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635183"/>
                <a:ext cx="8806250" cy="766296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954834" y="2587025"/>
                <a:ext cx="5265216" cy="5040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délka strany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4834" y="2587025"/>
                <a:ext cx="5265216" cy="504056"/>
              </a:xfrm>
              <a:prstGeom prst="rect">
                <a:avLst/>
              </a:prstGeom>
              <a:blipFill rotWithShape="1">
                <a:blip r:embed="rId3"/>
                <a:stretch>
                  <a:fillRect t="-12048" b="-36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3922065" y="3005360"/>
                <a:ext cx="4097709" cy="40375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𝑣</m:t>
                    </m:r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  . . výška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2065" y="3005360"/>
                <a:ext cx="4097709" cy="403750"/>
              </a:xfrm>
              <a:prstGeom prst="rect">
                <a:avLst/>
              </a:prstGeom>
              <a:blipFill rotWithShape="1">
                <a:blip r:embed="rId4"/>
                <a:stretch>
                  <a:fillRect t="-15152" b="-712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893960" y="1732750"/>
                <a:ext cx="5184151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poloměr podstavy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3960" y="1732750"/>
                <a:ext cx="5184151" cy="606888"/>
              </a:xfrm>
              <a:prstGeom prst="rect">
                <a:avLst/>
              </a:prstGeom>
              <a:blipFill rotWithShape="1">
                <a:blip r:embed="rId5"/>
                <a:stretch>
                  <a:fillRect t="-10000" r="-588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louk 12"/>
          <p:cNvSpPr/>
          <p:nvPr/>
        </p:nvSpPr>
        <p:spPr>
          <a:xfrm>
            <a:off x="774253" y="4875007"/>
            <a:ext cx="3204000" cy="1692000"/>
          </a:xfrm>
          <a:prstGeom prst="arc">
            <a:avLst>
              <a:gd name="adj1" fmla="val 10811885"/>
              <a:gd name="adj2" fmla="val 0"/>
            </a:avLst>
          </a:prstGeom>
          <a:noFill/>
          <a:ln w="317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0800000">
            <a:off x="774253" y="4875008"/>
            <a:ext cx="3204000" cy="1692000"/>
          </a:xfrm>
          <a:prstGeom prst="arc">
            <a:avLst>
              <a:gd name="adj1" fmla="val 10811885"/>
              <a:gd name="adj2" fmla="val 0"/>
            </a:avLst>
          </a:prstGeom>
          <a:noFill/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endCxn id="27" idx="0"/>
          </p:cNvCxnSpPr>
          <p:nvPr/>
        </p:nvCxnSpPr>
        <p:spPr>
          <a:xfrm flipV="1">
            <a:off x="800554" y="3514849"/>
            <a:ext cx="866603" cy="205905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27" idx="2"/>
          </p:cNvCxnSpPr>
          <p:nvPr/>
        </p:nvCxnSpPr>
        <p:spPr>
          <a:xfrm flipH="1" flipV="1">
            <a:off x="3111666" y="3517346"/>
            <a:ext cx="866589" cy="2119421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800554" y="5636766"/>
            <a:ext cx="3177700" cy="0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2402555" y="1732750"/>
            <a:ext cx="0" cy="1780053"/>
          </a:xfrm>
          <a:prstGeom prst="line">
            <a:avLst/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156416" y="5553249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6416" y="5553249"/>
                <a:ext cx="561590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ástupný symbol pro obsah 2"/>
          <p:cNvSpPr>
            <a:spLocks noGrp="1"/>
          </p:cNvSpPr>
          <p:nvPr/>
        </p:nvSpPr>
        <p:spPr>
          <a:xfrm>
            <a:off x="2127108" y="1401479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1939363" y="4257096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9363" y="4257096"/>
                <a:ext cx="561590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616549" y="5776311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16549" y="5776311"/>
                <a:ext cx="561590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830871" y="443274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0871" y="4432748"/>
                <a:ext cx="561590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louk 23"/>
          <p:cNvSpPr/>
          <p:nvPr/>
        </p:nvSpPr>
        <p:spPr>
          <a:xfrm>
            <a:off x="2006511" y="5308535"/>
            <a:ext cx="792088" cy="824945"/>
          </a:xfrm>
          <a:prstGeom prst="arc">
            <a:avLst>
              <a:gd name="adj1" fmla="val 16200000"/>
              <a:gd name="adj2" fmla="val 887047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2385812" y="522706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p:sp>
        <p:nvSpPr>
          <p:cNvPr id="26" name="Oblouk 25"/>
          <p:cNvSpPr>
            <a:spLocks noChangeAspect="1"/>
          </p:cNvSpPr>
          <p:nvPr/>
        </p:nvSpPr>
        <p:spPr>
          <a:xfrm rot="10800000">
            <a:off x="1653991" y="3135926"/>
            <a:ext cx="1444524" cy="762839"/>
          </a:xfrm>
          <a:prstGeom prst="arc">
            <a:avLst>
              <a:gd name="adj1" fmla="val 10811885"/>
              <a:gd name="adj2" fmla="val 0"/>
            </a:avLst>
          </a:prstGeom>
          <a:noFill/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louk 26"/>
          <p:cNvSpPr>
            <a:spLocks noChangeAspect="1"/>
          </p:cNvSpPr>
          <p:nvPr/>
        </p:nvSpPr>
        <p:spPr>
          <a:xfrm>
            <a:off x="1667142" y="3135926"/>
            <a:ext cx="1444524" cy="762839"/>
          </a:xfrm>
          <a:prstGeom prst="arc">
            <a:avLst>
              <a:gd name="adj1" fmla="val 10811885"/>
              <a:gd name="adj2" fmla="val 0"/>
            </a:avLst>
          </a:prstGeom>
          <a:noFill/>
          <a:ln w="317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7" idx="2"/>
          </p:cNvCxnSpPr>
          <p:nvPr/>
        </p:nvCxnSpPr>
        <p:spPr>
          <a:xfrm flipH="1" flipV="1">
            <a:off x="1653990" y="3512803"/>
            <a:ext cx="1457676" cy="4543"/>
          </a:xfrm>
          <a:prstGeom prst="line">
            <a:avLst/>
          </a:prstGeom>
          <a:ln w="2540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1105552" y="3137545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C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3190405" y="3146337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1725015" y="1761458"/>
            <a:ext cx="682888" cy="1577774"/>
          </a:xfrm>
          <a:prstGeom prst="line">
            <a:avLst/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 flipV="1">
            <a:off x="2407903" y="1761458"/>
            <a:ext cx="641941" cy="1550378"/>
          </a:xfrm>
          <a:prstGeom prst="line">
            <a:avLst/>
          </a:prstGeom>
          <a:ln w="952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335754" y="343958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𝑟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5754" y="3439585"/>
                <a:ext cx="561590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3886002" y="2165366"/>
                <a:ext cx="5184151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dirty="0" smtClean="0"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𝑟</m:t>
                        </m:r>
                      </m:e>
                      <m:sub>
                        <m:r>
                          <a:rPr lang="cs-CZ" sz="2800" b="0" i="1" dirty="0" smtClean="0"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. . . poloměr podstavy kužele 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6002" y="2165366"/>
                <a:ext cx="5184151" cy="606888"/>
              </a:xfrm>
              <a:prstGeom prst="rect">
                <a:avLst/>
              </a:prstGeom>
              <a:blipFill rotWithShape="1">
                <a:blip r:embed="rId11"/>
                <a:stretch>
                  <a:fillRect t="-10000" r="-823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1933074" y="3420960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3074" y="3420960"/>
                <a:ext cx="561590" cy="5492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D1R1SU0N\MC900440446[8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134" y="3893546"/>
            <a:ext cx="2201042" cy="2342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3677441" y="6036355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𝑋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77441" y="6036355"/>
                <a:ext cx="561590" cy="54924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629557" y="3830393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dirty="0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𝑋</m:t>
                          </m:r>
                        </m:e>
                        <m:sub>
                          <m:r>
                            <a:rPr lang="cs-CZ" sz="2800" b="0" i="1" dirty="0" smtClean="0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9557" y="3830393"/>
                <a:ext cx="561590" cy="5492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7281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 animBg="1"/>
      <p:bldP spid="9" grpId="0" animBg="1"/>
      <p:bldP spid="10" grpId="0"/>
      <p:bldP spid="11" grpId="0"/>
      <p:bldP spid="12" grpId="0"/>
      <p:bldP spid="13" grpId="0" animBg="1"/>
      <p:bldP spid="14" grpId="0" animBg="1"/>
      <p:bldP spid="19" grpId="0"/>
      <p:bldP spid="20" grpId="0"/>
      <p:bldP spid="21" grpId="0"/>
      <p:bldP spid="22" grpId="0"/>
      <p:bldP spid="23" grpId="0"/>
      <p:bldP spid="24" grpId="0" animBg="1"/>
      <p:bldP spid="25" grpId="0"/>
      <p:bldP spid="26" grpId="0" animBg="1"/>
      <p:bldP spid="27" grpId="0" animBg="1"/>
      <p:bldP spid="29" grpId="0"/>
      <p:bldP spid="30" grpId="0"/>
      <p:bldP spid="33" grpId="0"/>
      <p:bldP spid="34" grpId="0"/>
      <p:bldP spid="35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289554"/>
            <a:ext cx="9158933" cy="5568446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921215" y="1361944"/>
            <a:ext cx="4068960" cy="458733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42211" y="1431918"/>
            <a:ext cx="4546731" cy="451736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-1" y="0"/>
            <a:ext cx="9144001" cy="90872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Př.1) Vypočítejte povrch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rotačního kužele, který má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průměr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podstavy </a:t>
                </a:r>
                <a14:m>
                  <m:oMath xmlns:m="http://schemas.openxmlformats.org/officeDocument/2006/math">
                    <m:r>
                      <a:rPr lang="cs-CZ" b="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𝑑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</m:t>
                    </m:r>
                    <m:r>
                      <a:rPr lang="cs-CZ" b="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9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a výšku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𝑣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=7,2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032" t="-5224" r="-1100" b="-186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18723" y="89654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46" name="Zaoblený obdélník 45"/>
          <p:cNvSpPr/>
          <p:nvPr/>
        </p:nvSpPr>
        <p:spPr>
          <a:xfrm>
            <a:off x="255630" y="6093296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409682" y="3941630"/>
                <a:ext cx="2866174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·(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3941630"/>
                <a:ext cx="2866174" cy="53436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Zástupný symbol pro obsah 2"/>
          <p:cNvSpPr>
            <a:spLocks noGrp="1"/>
          </p:cNvSpPr>
          <p:nvPr/>
        </p:nvSpPr>
        <p:spPr>
          <a:xfrm>
            <a:off x="5147503" y="5126451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8157602" y="5102884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B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6584610" y="508760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6653632" y="215131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6526384" y="3911342"/>
                <a:ext cx="446171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6384" y="3911342"/>
                <a:ext cx="446171" cy="5492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7130235" y="5283940"/>
                <a:ext cx="402678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30235" y="5283940"/>
                <a:ext cx="402678" cy="5492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6871314" y="457687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71314" y="4576878"/>
                <a:ext cx="561590" cy="5492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6" name="Skupina 75"/>
          <p:cNvGrpSpPr/>
          <p:nvPr/>
        </p:nvGrpSpPr>
        <p:grpSpPr>
          <a:xfrm>
            <a:off x="5613542" y="2597190"/>
            <a:ext cx="2535034" cy="3235997"/>
            <a:chOff x="5327393" y="1714131"/>
            <a:chExt cx="3204002" cy="4834259"/>
          </a:xfrm>
        </p:grpSpPr>
        <p:grpSp>
          <p:nvGrpSpPr>
            <p:cNvPr id="74" name="Skupina 73"/>
            <p:cNvGrpSpPr/>
            <p:nvPr/>
          </p:nvGrpSpPr>
          <p:grpSpPr>
            <a:xfrm>
              <a:off x="5327393" y="1714131"/>
              <a:ext cx="3204002" cy="4834259"/>
              <a:chOff x="5327393" y="1714131"/>
              <a:chExt cx="3204002" cy="4834259"/>
            </a:xfrm>
          </p:grpSpPr>
          <p:grpSp>
            <p:nvGrpSpPr>
              <p:cNvPr id="72" name="Skupina 71"/>
              <p:cNvGrpSpPr/>
              <p:nvPr/>
            </p:nvGrpSpPr>
            <p:grpSpPr>
              <a:xfrm>
                <a:off x="5327393" y="1714131"/>
                <a:ext cx="3204002" cy="4834259"/>
                <a:chOff x="5327393" y="1714131"/>
                <a:chExt cx="3204002" cy="4834259"/>
              </a:xfrm>
            </p:grpSpPr>
            <p:sp>
              <p:nvSpPr>
                <p:cNvPr id="55" name="Oblouk 54"/>
                <p:cNvSpPr/>
                <p:nvPr/>
              </p:nvSpPr>
              <p:spPr>
                <a:xfrm rot="10800000">
                  <a:off x="5327393" y="4856390"/>
                  <a:ext cx="3204000" cy="1692000"/>
                </a:xfrm>
                <a:prstGeom prst="arc">
                  <a:avLst>
                    <a:gd name="adj1" fmla="val 10811885"/>
                    <a:gd name="adj2" fmla="val 0"/>
                  </a:avLst>
                </a:prstGeom>
                <a:noFill/>
                <a:ln w="31750">
                  <a:solidFill>
                    <a:schemeClr val="tx1"/>
                  </a:solidFill>
                  <a:prstDash val="soli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71" name="Skupina 70"/>
                <p:cNvGrpSpPr/>
                <p:nvPr/>
              </p:nvGrpSpPr>
              <p:grpSpPr>
                <a:xfrm>
                  <a:off x="5327393" y="1714131"/>
                  <a:ext cx="3204002" cy="4834258"/>
                  <a:chOff x="5327393" y="1714131"/>
                  <a:chExt cx="3204002" cy="4834258"/>
                </a:xfrm>
              </p:grpSpPr>
              <p:sp>
                <p:nvSpPr>
                  <p:cNvPr id="54" name="Oblouk 53"/>
                  <p:cNvSpPr/>
                  <p:nvPr/>
                </p:nvSpPr>
                <p:spPr>
                  <a:xfrm>
                    <a:off x="5327393" y="4856389"/>
                    <a:ext cx="3204000" cy="1692000"/>
                  </a:xfrm>
                  <a:prstGeom prst="arc">
                    <a:avLst>
                      <a:gd name="adj1" fmla="val 10811885"/>
                      <a:gd name="adj2" fmla="val 0"/>
                    </a:avLst>
                  </a:prstGeom>
                  <a:noFill/>
                  <a:ln w="31750"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cxnSp>
                <p:nvCxnSpPr>
                  <p:cNvPr id="56" name="Přímá spojnice 55"/>
                  <p:cNvCxnSpPr/>
                  <p:nvPr/>
                </p:nvCxnSpPr>
                <p:spPr>
                  <a:xfrm flipV="1">
                    <a:off x="5353694" y="1714131"/>
                    <a:ext cx="1602001" cy="3841151"/>
                  </a:xfrm>
                  <a:prstGeom prst="line">
                    <a:avLst/>
                  </a:prstGeom>
                  <a:ln w="317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57" name="Přímá spojnice 56"/>
                  <p:cNvCxnSpPr/>
                  <p:nvPr/>
                </p:nvCxnSpPr>
                <p:spPr>
                  <a:xfrm flipH="1" flipV="1">
                    <a:off x="6955695" y="1714131"/>
                    <a:ext cx="1575700" cy="3904017"/>
                  </a:xfrm>
                  <a:prstGeom prst="line">
                    <a:avLst/>
                  </a:prstGeom>
                  <a:ln w="317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73" name="Skupina 72"/>
              <p:cNvGrpSpPr/>
              <p:nvPr/>
            </p:nvGrpSpPr>
            <p:grpSpPr>
              <a:xfrm>
                <a:off x="5353694" y="1742840"/>
                <a:ext cx="3177700" cy="4448175"/>
                <a:chOff x="5353694" y="1742840"/>
                <a:chExt cx="3177700" cy="4448175"/>
              </a:xfrm>
            </p:grpSpPr>
            <p:sp>
              <p:nvSpPr>
                <p:cNvPr id="51" name="Volný tvar 50"/>
                <p:cNvSpPr/>
                <p:nvPr/>
              </p:nvSpPr>
              <p:spPr>
                <a:xfrm>
                  <a:off x="6941993" y="1742840"/>
                  <a:ext cx="1314450" cy="4448175"/>
                </a:xfrm>
                <a:custGeom>
                  <a:avLst/>
                  <a:gdLst>
                    <a:gd name="connsiteX0" fmla="*/ 19050 w 1314450"/>
                    <a:gd name="connsiteY0" fmla="*/ 0 h 4448175"/>
                    <a:gd name="connsiteX1" fmla="*/ 0 w 1314450"/>
                    <a:gd name="connsiteY1" fmla="*/ 3876675 h 4448175"/>
                    <a:gd name="connsiteX2" fmla="*/ 1314450 w 1314450"/>
                    <a:gd name="connsiteY2" fmla="*/ 4448175 h 4448175"/>
                    <a:gd name="connsiteX3" fmla="*/ 19050 w 1314450"/>
                    <a:gd name="connsiteY3" fmla="*/ 0 h 44481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314450" h="4448175">
                      <a:moveTo>
                        <a:pt x="19050" y="0"/>
                      </a:moveTo>
                      <a:lnTo>
                        <a:pt x="0" y="3876675"/>
                      </a:lnTo>
                      <a:lnTo>
                        <a:pt x="1314450" y="4448175"/>
                      </a:lnTo>
                      <a:lnTo>
                        <a:pt x="19050" y="0"/>
                      </a:lnTo>
                      <a:close/>
                    </a:path>
                  </a:pathLst>
                </a:custGeom>
                <a:solidFill>
                  <a:srgbClr val="FFFF00"/>
                </a:solidFill>
                <a:ln w="254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58" name="Přímá spojnice 57"/>
                <p:cNvCxnSpPr/>
                <p:nvPr/>
              </p:nvCxnSpPr>
              <p:spPr>
                <a:xfrm flipH="1">
                  <a:off x="5353694" y="5618148"/>
                  <a:ext cx="3177700" cy="0"/>
                </a:xfrm>
                <a:prstGeom prst="line">
                  <a:avLst/>
                </a:prstGeom>
                <a:ln w="25400">
                  <a:solidFill>
                    <a:schemeClr val="tx1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65" name="Oblouk 64"/>
            <p:cNvSpPr/>
            <p:nvPr/>
          </p:nvSpPr>
          <p:spPr>
            <a:xfrm>
              <a:off x="6559651" y="5289917"/>
              <a:ext cx="792088" cy="824945"/>
            </a:xfrm>
            <a:prstGeom prst="arc">
              <a:avLst>
                <a:gd name="adj1" fmla="val 16200000"/>
                <a:gd name="adj2" fmla="val 88704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6" name="Zástupný symbol pro obsah 2"/>
          <p:cNvSpPr>
            <a:spLocks noGrp="1"/>
          </p:cNvSpPr>
          <p:nvPr/>
        </p:nvSpPr>
        <p:spPr>
          <a:xfrm>
            <a:off x="6849440" y="4839938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3600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7" name="Zástupný symbol pro obsah 2"/>
              <p:cNvSpPr>
                <a:spLocks noGrp="1"/>
              </p:cNvSpPr>
              <p:nvPr/>
            </p:nvSpPr>
            <p:spPr>
              <a:xfrm>
                <a:off x="7236164" y="1363747"/>
                <a:ext cx="172873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=4,5 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36164" y="1363747"/>
                <a:ext cx="1728730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4993244" y="1799994"/>
                <a:ext cx="172873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=7,2 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93244" y="1799994"/>
                <a:ext cx="1728730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2" name="Zástupný symbol pro obsah 2"/>
              <p:cNvSpPr>
                <a:spLocks noGrp="1"/>
              </p:cNvSpPr>
              <p:nvPr/>
            </p:nvSpPr>
            <p:spPr>
              <a:xfrm>
                <a:off x="409682" y="6121699"/>
                <a:ext cx="8539270" cy="6248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800" b="0" i="0" dirty="0" smtClean="0">
                    <a:latin typeface="+mj-lt"/>
                  </a:rPr>
                  <a:t>Povrch kužele je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</a:rPr>
                      <m:t>83</m:t>
                    </m:r>
                    <m:r>
                      <a:rPr lang="cs-CZ" sz="2800" b="0" i="1" smtClean="0">
                        <a:latin typeface="Cambria Math"/>
                      </a:rPr>
                      <m:t>,</m:t>
                    </m:r>
                    <m:r>
                      <a:rPr lang="cs-CZ" sz="2800" b="0" i="1" smtClean="0">
                        <a:latin typeface="Cambria Math"/>
                      </a:rPr>
                      <m:t>7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800" dirty="0"/>
              </a:p>
            </p:txBody>
          </p:sp>
        </mc:Choice>
        <mc:Fallback>
          <p:sp>
            <p:nvSpPr>
              <p:cNvPr id="8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6121699"/>
                <a:ext cx="8539270" cy="624899"/>
              </a:xfrm>
              <a:prstGeom prst="rect">
                <a:avLst/>
              </a:prstGeom>
              <a:blipFill rotWithShape="1">
                <a:blip r:embed="rId9"/>
                <a:stretch>
                  <a:fillRect l="-1428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5001560" y="1389217"/>
                <a:ext cx="1415066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9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1560" y="1389217"/>
                <a:ext cx="1415066" cy="549246"/>
              </a:xfrm>
              <a:prstGeom prst="rect">
                <a:avLst/>
              </a:prstGeom>
              <a:blipFill rotWithShape="1">
                <a:blip r:embed="rId10"/>
                <a:stretch>
                  <a:fillRect l="-8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se zářezem 3"/>
          <p:cNvSpPr/>
          <p:nvPr/>
        </p:nvSpPr>
        <p:spPr>
          <a:xfrm>
            <a:off x="6609953" y="1483179"/>
            <a:ext cx="576064" cy="259739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09682" y="4398262"/>
                <a:ext cx="4269635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</a:rPr>
                        <m:t>=3,14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·4,5·(4,5+8,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5)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4398262"/>
                <a:ext cx="4269635" cy="53436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409682" y="4859178"/>
                <a:ext cx="3226214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</a:rPr>
                        <m:t>=3,14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·4,5·13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4859178"/>
                <a:ext cx="3226214" cy="53436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409682" y="5324381"/>
                <a:ext cx="3226214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≐183,7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5324381"/>
                <a:ext cx="3226214" cy="53436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409682" y="3941630"/>
            <a:ext cx="36900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409682" y="1462164"/>
                <a:ext cx="2218102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1462164"/>
                <a:ext cx="2218102" cy="46811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7126337" y="4214728"/>
                <a:ext cx="56159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6337" y="4214728"/>
                <a:ext cx="561590" cy="54924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403506" y="1930279"/>
                <a:ext cx="287235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7,2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4,5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506" y="1930279"/>
                <a:ext cx="2872350" cy="418961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409682" y="2349240"/>
                <a:ext cx="322621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=51,84+20,25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2349240"/>
                <a:ext cx="3226214" cy="418961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437290" y="2818602"/>
                <a:ext cx="2362118" cy="6108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𝑠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72,09</m:t>
                          </m:r>
                        </m:e>
                      </m:rad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90" y="2818602"/>
                <a:ext cx="2362118" cy="61088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437290" y="3330746"/>
                <a:ext cx="2362118" cy="6108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≐8,5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90" y="3330746"/>
                <a:ext cx="2362118" cy="61088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651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47" grpId="0"/>
      <p:bldP spid="52" grpId="0"/>
      <p:bldP spid="53" grpId="0"/>
      <p:bldP spid="60" grpId="0"/>
      <p:bldP spid="61" grpId="0"/>
      <p:bldP spid="62" grpId="0"/>
      <p:bldP spid="63" grpId="0"/>
      <p:bldP spid="64" grpId="0"/>
      <p:bldP spid="66" grpId="0"/>
      <p:bldP spid="77" grpId="0"/>
      <p:bldP spid="78" grpId="0"/>
      <p:bldP spid="82" grpId="0"/>
      <p:bldP spid="36" grpId="0"/>
      <p:bldP spid="4" grpId="0" animBg="1"/>
      <p:bldP spid="38" grpId="0"/>
      <p:bldP spid="39" grpId="0"/>
      <p:bldP spid="40" grpId="0"/>
      <p:bldP spid="48" grpId="0"/>
      <p:bldP spid="49" grpId="0"/>
      <p:bldP spid="50" grpId="0"/>
      <p:bldP spid="59" grpId="0"/>
      <p:bldP spid="67" grpId="0"/>
      <p:bldP spid="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289554"/>
            <a:ext cx="9158933" cy="5568446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6273" y="1289554"/>
            <a:ext cx="9017773" cy="485495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0"/>
            <a:ext cx="9144001" cy="90872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Př.2)  Strana rotačního kužele, který výšku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𝑣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=12,6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, svírá s rovinou podstavy úhel </a:t>
                </a:r>
                <a14:m>
                  <m:oMath xmlns:m="http://schemas.openxmlformats.org/officeDocument/2006/math">
                    <m:r>
                      <a:rPr lang="cs-CZ" i="1" spc="-10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𝜑</m:t>
                    </m:r>
                    <m:r>
                      <a:rPr lang="cs-CZ" b="0" i="1" spc="-10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=32°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Vypočítejte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povrch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kužele.</a:t>
                </a:r>
                <a:endParaRPr lang="cs-CZ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032" t="-5224" r="-1100" b="-186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18723" y="896545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2500" y="6157193"/>
            <a:ext cx="8950223" cy="620788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144815" y="6157193"/>
                <a:ext cx="6898622" cy="46012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600" b="0" i="0" dirty="0" smtClean="0">
                    <a:latin typeface="+mj-lt"/>
                  </a:rPr>
                  <a:t>Povrch rotačního kužele je </a:t>
                </a: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2 709,8 </m:t>
                    </m:r>
                    <m:sSup>
                      <m:sSupPr>
                        <m:ctrlPr>
                          <a:rPr lang="cs-CZ" sz="26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6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6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6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600" dirty="0"/>
              </a:p>
            </p:txBody>
          </p:sp>
        </mc:Choice>
        <mc:Fallback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815" y="6157193"/>
                <a:ext cx="6898622" cy="460125"/>
              </a:xfrm>
              <a:prstGeom prst="rect">
                <a:avLst/>
              </a:prstGeom>
              <a:blipFill rotWithShape="1">
                <a:blip r:embed="rId3"/>
                <a:stretch>
                  <a:fillRect l="-1592" t="-11842" b="-38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>
            <a:off x="2347058" y="1506631"/>
            <a:ext cx="0" cy="430729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134655" y="1567198"/>
                <a:ext cx="1508495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𝑠𝑖𝑛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4655" y="1567198"/>
                <a:ext cx="1508495" cy="87386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42201" y="2407071"/>
                <a:ext cx="1624094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1" y="2407071"/>
                <a:ext cx="1624094" cy="87386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4" name="Přímá spojnice 43"/>
          <p:cNvCxnSpPr/>
          <p:nvPr/>
        </p:nvCxnSpPr>
        <p:spPr>
          <a:xfrm flipH="1">
            <a:off x="158994" y="2370429"/>
            <a:ext cx="206022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42201" y="3280940"/>
                <a:ext cx="1914379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 32°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01" y="3280940"/>
                <a:ext cx="1914379" cy="87386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8545" y="4154809"/>
                <a:ext cx="2338513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52991926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45" y="4154809"/>
                <a:ext cx="2338513" cy="87386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52646" y="5178701"/>
                <a:ext cx="2012114" cy="47870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46" y="5178701"/>
                <a:ext cx="2012114" cy="47870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5006460" y="4229377"/>
                <a:ext cx="2398630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>
                          <a:latin typeface="Cambria Math"/>
                        </a:rPr>
                        <m:t>𝑆</m:t>
                      </m:r>
                      <m:r>
                        <a:rPr lang="cs-CZ" b="0" i="1">
                          <a:latin typeface="Cambria Math"/>
                        </a:rPr>
                        <m:t>=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·(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𝑠</m:t>
                      </m:r>
                      <m:r>
                        <a:rPr lang="cs-CZ" b="0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6460" y="4229377"/>
                <a:ext cx="2398630" cy="534362"/>
              </a:xfrm>
              <a:prstGeom prst="rect">
                <a:avLst/>
              </a:prstGeom>
              <a:blipFill rotWithShape="1">
                <a:blip r:embed="rId9"/>
                <a:stretch>
                  <a:fillRect l="-508" b="-45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5006460" y="4680757"/>
                <a:ext cx="4160928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=3,14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·20,2·(20,2+23,8)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6460" y="4680757"/>
                <a:ext cx="4160928" cy="534362"/>
              </a:xfrm>
              <a:prstGeom prst="rect">
                <a:avLst/>
              </a:prstGeom>
              <a:blipFill rotWithShape="1">
                <a:blip r:embed="rId10"/>
                <a:stretch>
                  <a:fillRect l="-293" b="-459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6" name="Přímá spojnice 55"/>
          <p:cNvCxnSpPr/>
          <p:nvPr/>
        </p:nvCxnSpPr>
        <p:spPr>
          <a:xfrm>
            <a:off x="4883510" y="1491791"/>
            <a:ext cx="0" cy="432213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59" name="Zástupný symbol pro obsah 2"/>
              <p:cNvSpPr>
                <a:spLocks noGrp="1"/>
              </p:cNvSpPr>
              <p:nvPr/>
            </p:nvSpPr>
            <p:spPr>
              <a:xfrm>
                <a:off x="2525640" y="1503442"/>
                <a:ext cx="1508495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𝑡𝑔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5640" y="1503442"/>
                <a:ext cx="1508495" cy="87386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0" name="Zástupný symbol pro obsah 2"/>
              <p:cNvSpPr>
                <a:spLocks noGrp="1"/>
              </p:cNvSpPr>
              <p:nvPr/>
            </p:nvSpPr>
            <p:spPr>
              <a:xfrm>
                <a:off x="2519568" y="2441067"/>
                <a:ext cx="1624094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𝑣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𝑡𝑔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9568" y="2441067"/>
                <a:ext cx="1624094" cy="87386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Přímá spojnice 60"/>
          <p:cNvCxnSpPr/>
          <p:nvPr/>
        </p:nvCxnSpPr>
        <p:spPr>
          <a:xfrm flipH="1" flipV="1">
            <a:off x="2525641" y="2370949"/>
            <a:ext cx="2183926" cy="636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2467840" y="3355508"/>
                <a:ext cx="1624094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𝑡𝑔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 32°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7840" y="3355508"/>
                <a:ext cx="1624094" cy="87386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3" name="Zástupný symbol pro obsah 2"/>
              <p:cNvSpPr>
                <a:spLocks noGrp="1"/>
              </p:cNvSpPr>
              <p:nvPr/>
            </p:nvSpPr>
            <p:spPr>
              <a:xfrm>
                <a:off x="2536762" y="5232682"/>
                <a:ext cx="2012114" cy="47870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≐20,2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𝑐𝑚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6762" y="5232682"/>
                <a:ext cx="2012114" cy="47870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2519568" y="4179543"/>
                <a:ext cx="2636500" cy="87386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𝑟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≐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0,62486935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9568" y="4179543"/>
                <a:ext cx="2636500" cy="87386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7" name="Zástupný symbol pro obsah 2"/>
              <p:cNvSpPr>
                <a:spLocks noGrp="1"/>
              </p:cNvSpPr>
              <p:nvPr/>
            </p:nvSpPr>
            <p:spPr>
              <a:xfrm>
                <a:off x="4986361" y="5125969"/>
                <a:ext cx="3148138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=3,14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·20,2·44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6361" y="5125969"/>
                <a:ext cx="3148138" cy="534362"/>
              </a:xfrm>
              <a:prstGeom prst="rect">
                <a:avLst/>
              </a:prstGeom>
              <a:blipFill rotWithShape="1">
                <a:blip r:embed="rId16"/>
                <a:stretch>
                  <a:fillRect l="-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4986361" y="5585525"/>
                <a:ext cx="3148138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𝑆</m:t>
                      </m:r>
                      <m:r>
                        <a:rPr lang="cs-CZ" b="0" i="1" smtClean="0">
                          <a:latin typeface="Cambria Math"/>
                        </a:rPr>
                        <m:t>=2 70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9,8 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6361" y="5585525"/>
                <a:ext cx="3148138" cy="534362"/>
              </a:xfrm>
              <a:prstGeom prst="rect">
                <a:avLst/>
              </a:prstGeom>
              <a:blipFill rotWithShape="1">
                <a:blip r:embed="rId17"/>
                <a:stretch>
                  <a:fillRect l="-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Obdélník 2"/>
          <p:cNvSpPr/>
          <p:nvPr/>
        </p:nvSpPr>
        <p:spPr>
          <a:xfrm>
            <a:off x="5206212" y="1349386"/>
            <a:ext cx="3742740" cy="289591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379825" y="3674735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7867223" y="3674162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6545507" y="3619193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6466014" y="1747352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466014" y="2451905"/>
                <a:ext cx="336459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6014" y="2451905"/>
                <a:ext cx="336459" cy="43641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6966862" y="3652859"/>
                <a:ext cx="303661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6862" y="3652859"/>
                <a:ext cx="303661" cy="436414"/>
              </a:xfrm>
              <a:prstGeom prst="rect">
                <a:avLst/>
              </a:prstGeom>
              <a:blipFill rotWithShape="1">
                <a:blip r:embed="rId19"/>
                <a:stretch>
                  <a:fillRect r="-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7" name="Skupina 16"/>
          <p:cNvGrpSpPr/>
          <p:nvPr/>
        </p:nvGrpSpPr>
        <p:grpSpPr>
          <a:xfrm>
            <a:off x="5696731" y="1965559"/>
            <a:ext cx="2175766" cy="2133161"/>
            <a:chOff x="5327393" y="1714131"/>
            <a:chExt cx="3204002" cy="4834259"/>
          </a:xfrm>
        </p:grpSpPr>
        <p:grpSp>
          <p:nvGrpSpPr>
            <p:cNvPr id="20" name="Skupina 19"/>
            <p:cNvGrpSpPr/>
            <p:nvPr/>
          </p:nvGrpSpPr>
          <p:grpSpPr>
            <a:xfrm>
              <a:off x="5327393" y="1714131"/>
              <a:ext cx="3204002" cy="4834259"/>
              <a:chOff x="5327393" y="1714131"/>
              <a:chExt cx="3204002" cy="4834259"/>
            </a:xfrm>
          </p:grpSpPr>
          <p:grpSp>
            <p:nvGrpSpPr>
              <p:cNvPr id="22" name="Skupina 21"/>
              <p:cNvGrpSpPr/>
              <p:nvPr/>
            </p:nvGrpSpPr>
            <p:grpSpPr>
              <a:xfrm>
                <a:off x="5327393" y="1714131"/>
                <a:ext cx="3204002" cy="4834259"/>
                <a:chOff x="5327393" y="1714131"/>
                <a:chExt cx="3204002" cy="4834259"/>
              </a:xfrm>
            </p:grpSpPr>
            <p:sp>
              <p:nvSpPr>
                <p:cNvPr id="26" name="Oblouk 25"/>
                <p:cNvSpPr/>
                <p:nvPr/>
              </p:nvSpPr>
              <p:spPr>
                <a:xfrm rot="10800000">
                  <a:off x="5327393" y="4856390"/>
                  <a:ext cx="3204000" cy="1692000"/>
                </a:xfrm>
                <a:prstGeom prst="arc">
                  <a:avLst>
                    <a:gd name="adj1" fmla="val 10811885"/>
                    <a:gd name="adj2" fmla="val 0"/>
                  </a:avLst>
                </a:prstGeom>
                <a:noFill/>
                <a:ln w="31750">
                  <a:solidFill>
                    <a:schemeClr val="tx1"/>
                  </a:solidFill>
                  <a:prstDash val="soli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 sz="2400"/>
                </a:p>
              </p:txBody>
            </p:sp>
            <p:grpSp>
              <p:nvGrpSpPr>
                <p:cNvPr id="27" name="Skupina 26"/>
                <p:cNvGrpSpPr/>
                <p:nvPr/>
              </p:nvGrpSpPr>
              <p:grpSpPr>
                <a:xfrm>
                  <a:off x="5327393" y="1714131"/>
                  <a:ext cx="3204002" cy="4834258"/>
                  <a:chOff x="5327393" y="1714131"/>
                  <a:chExt cx="3204002" cy="4834258"/>
                </a:xfrm>
              </p:grpSpPr>
              <p:sp>
                <p:nvSpPr>
                  <p:cNvPr id="28" name="Oblouk 27"/>
                  <p:cNvSpPr/>
                  <p:nvPr/>
                </p:nvSpPr>
                <p:spPr>
                  <a:xfrm>
                    <a:off x="5327393" y="4856389"/>
                    <a:ext cx="3204000" cy="1692000"/>
                  </a:xfrm>
                  <a:prstGeom prst="arc">
                    <a:avLst>
                      <a:gd name="adj1" fmla="val 10811885"/>
                      <a:gd name="adj2" fmla="val 0"/>
                    </a:avLst>
                  </a:prstGeom>
                  <a:noFill/>
                  <a:ln w="31750"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2400"/>
                  </a:p>
                </p:txBody>
              </p:sp>
              <p:cxnSp>
                <p:nvCxnSpPr>
                  <p:cNvPr id="29" name="Přímá spojnice 28"/>
                  <p:cNvCxnSpPr/>
                  <p:nvPr/>
                </p:nvCxnSpPr>
                <p:spPr>
                  <a:xfrm flipV="1">
                    <a:off x="5353694" y="1714131"/>
                    <a:ext cx="1602001" cy="3841151"/>
                  </a:xfrm>
                  <a:prstGeom prst="line">
                    <a:avLst/>
                  </a:prstGeom>
                  <a:ln w="317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0" name="Přímá spojnice 29"/>
                  <p:cNvCxnSpPr/>
                  <p:nvPr/>
                </p:nvCxnSpPr>
                <p:spPr>
                  <a:xfrm flipH="1" flipV="1">
                    <a:off x="6955695" y="1714131"/>
                    <a:ext cx="1575700" cy="3904017"/>
                  </a:xfrm>
                  <a:prstGeom prst="line">
                    <a:avLst/>
                  </a:prstGeom>
                  <a:ln w="317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23" name="Skupina 22"/>
              <p:cNvGrpSpPr/>
              <p:nvPr/>
            </p:nvGrpSpPr>
            <p:grpSpPr>
              <a:xfrm>
                <a:off x="5353694" y="1742840"/>
                <a:ext cx="3177700" cy="4448175"/>
                <a:chOff x="5353694" y="1742840"/>
                <a:chExt cx="3177700" cy="4448175"/>
              </a:xfrm>
            </p:grpSpPr>
            <p:sp>
              <p:nvSpPr>
                <p:cNvPr id="24" name="Volný tvar 23"/>
                <p:cNvSpPr/>
                <p:nvPr/>
              </p:nvSpPr>
              <p:spPr>
                <a:xfrm>
                  <a:off x="6941993" y="1742840"/>
                  <a:ext cx="1314450" cy="4448175"/>
                </a:xfrm>
                <a:custGeom>
                  <a:avLst/>
                  <a:gdLst>
                    <a:gd name="connsiteX0" fmla="*/ 19050 w 1314450"/>
                    <a:gd name="connsiteY0" fmla="*/ 0 h 4448175"/>
                    <a:gd name="connsiteX1" fmla="*/ 0 w 1314450"/>
                    <a:gd name="connsiteY1" fmla="*/ 3876675 h 4448175"/>
                    <a:gd name="connsiteX2" fmla="*/ 1314450 w 1314450"/>
                    <a:gd name="connsiteY2" fmla="*/ 4448175 h 4448175"/>
                    <a:gd name="connsiteX3" fmla="*/ 19050 w 1314450"/>
                    <a:gd name="connsiteY3" fmla="*/ 0 h 44481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314450" h="4448175">
                      <a:moveTo>
                        <a:pt x="19050" y="0"/>
                      </a:moveTo>
                      <a:lnTo>
                        <a:pt x="0" y="3876675"/>
                      </a:lnTo>
                      <a:lnTo>
                        <a:pt x="1314450" y="4448175"/>
                      </a:lnTo>
                      <a:lnTo>
                        <a:pt x="19050" y="0"/>
                      </a:lnTo>
                      <a:close/>
                    </a:path>
                  </a:pathLst>
                </a:custGeom>
                <a:solidFill>
                  <a:srgbClr val="FFFF00"/>
                </a:solidFill>
                <a:ln w="254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400"/>
                </a:p>
              </p:txBody>
            </p:sp>
            <p:cxnSp>
              <p:nvCxnSpPr>
                <p:cNvPr id="25" name="Přímá spojnice 24"/>
                <p:cNvCxnSpPr/>
                <p:nvPr/>
              </p:nvCxnSpPr>
              <p:spPr>
                <a:xfrm flipH="1">
                  <a:off x="5353694" y="5618148"/>
                  <a:ext cx="3177700" cy="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9" name="Oblouk 18"/>
            <p:cNvSpPr/>
            <p:nvPr/>
          </p:nvSpPr>
          <p:spPr>
            <a:xfrm>
              <a:off x="6559651" y="5128689"/>
              <a:ext cx="792088" cy="986173"/>
            </a:xfrm>
            <a:prstGeom prst="arc">
              <a:avLst>
                <a:gd name="adj1" fmla="val 16200000"/>
                <a:gd name="adj2" fmla="val 88704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6776551" y="3341377"/>
            <a:ext cx="423497" cy="3600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913988" y="2670112"/>
                <a:ext cx="423497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3988" y="2670112"/>
                <a:ext cx="423497" cy="436414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Oblouk 39"/>
          <p:cNvSpPr/>
          <p:nvPr/>
        </p:nvSpPr>
        <p:spPr>
          <a:xfrm>
            <a:off x="7184711" y="3472264"/>
            <a:ext cx="720080" cy="719061"/>
          </a:xfrm>
          <a:prstGeom prst="arc">
            <a:avLst>
              <a:gd name="adj1" fmla="val 11239301"/>
              <a:gd name="adj2" fmla="val 16101529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7253260" y="3400986"/>
                <a:ext cx="303661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𝜑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3260" y="3400986"/>
                <a:ext cx="303661" cy="436414"/>
              </a:xfrm>
              <a:prstGeom prst="rect">
                <a:avLst/>
              </a:prstGeom>
              <a:blipFill rotWithShape="1">
                <a:blip r:embed="rId21"/>
                <a:stretch>
                  <a:fillRect l="-6000" r="-34000" b="-197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7071419" y="1685275"/>
                <a:ext cx="1728730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𝜑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=32°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1419" y="1685275"/>
                <a:ext cx="1728730" cy="549246"/>
              </a:xfrm>
              <a:prstGeom prst="rect">
                <a:avLst/>
              </a:prstGeom>
              <a:blipFill rotWithShape="1">
                <a:blip r:embed="rId22"/>
                <a:stretch>
                  <a:fillRect l="-7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071419" y="1354282"/>
                <a:ext cx="201676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=12,6 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𝑐𝑚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1419" y="1354282"/>
                <a:ext cx="2016762" cy="54924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558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37" grpId="0"/>
      <p:bldP spid="42" grpId="0"/>
      <p:bldP spid="43" grpId="0"/>
      <p:bldP spid="46" grpId="0"/>
      <p:bldP spid="47" grpId="0"/>
      <p:bldP spid="48" grpId="0"/>
      <p:bldP spid="45" grpId="0"/>
      <p:bldP spid="52" grpId="0"/>
      <p:bldP spid="59" grpId="0"/>
      <p:bldP spid="60" grpId="0"/>
      <p:bldP spid="62" grpId="0"/>
      <p:bldP spid="63" grpId="0"/>
      <p:bldP spid="64" grpId="0"/>
      <p:bldP spid="67" grpId="0"/>
      <p:bldP spid="68" grpId="0"/>
      <p:bldP spid="10" grpId="0"/>
      <p:bldP spid="11" grpId="0"/>
      <p:bldP spid="12" grpId="0"/>
      <p:bldP spid="13" grpId="0"/>
      <p:bldP spid="14" grpId="0"/>
      <p:bldP spid="15" grpId="0"/>
      <p:bldP spid="31" grpId="0"/>
      <p:bldP spid="16" grpId="0"/>
      <p:bldP spid="40" grpId="0" animBg="1"/>
      <p:bldP spid="4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666155"/>
            <a:ext cx="9158933" cy="5191845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-14933" y="1772815"/>
            <a:ext cx="5955085" cy="4432759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-1"/>
            <a:ext cx="9144001" cy="1213315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Př.3)  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Střecha věže má tvar rotačního kužele. Průměr podstavy je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5,4 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a výška </a:t>
                </a:r>
                <a14:m>
                  <m:oMath xmlns:m="http://schemas.openxmlformats.org/officeDocument/2006/math"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3,2 </m:t>
                    </m:r>
                    <m:r>
                      <a:rPr lang="cs-CZ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Kolik metrů potřebujeme na pokrytí střechy věže, jestliže na švy potřebujeme 10</a:t>
                </a:r>
                <a:r>
                  <a:rPr lang="en-US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%</a:t>
                </a:r>
                <a:r>
                  <a:rPr lang="cs-CZ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plechu?</a:t>
                </a:r>
                <a:endParaRPr lang="cs-CZ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032" t="-5224" r="-1100" b="-634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-14933" y="1213314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97091" y="6233652"/>
            <a:ext cx="8950223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110799" y="6233652"/>
                <a:ext cx="8539270" cy="6248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600" b="0" i="0" dirty="0" smtClean="0">
                    <a:latin typeface="+mj-lt"/>
                  </a:rPr>
                  <a:t>Na střechu potřebujeme přibližně </a:t>
                </a:r>
                <a14:m>
                  <m:oMath xmlns:m="http://schemas.openxmlformats.org/officeDocument/2006/math">
                    <m:r>
                      <a:rPr lang="cs-CZ" sz="2600" b="0" i="0" smtClean="0">
                        <a:latin typeface="Cambria Math"/>
                      </a:rPr>
                      <m:t>40</m:t>
                    </m:r>
                    <m:r>
                      <a:rPr lang="cs-CZ" sz="2600" b="0" i="1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sz="26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600" b="0" i="1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6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6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600" dirty="0"/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799" y="6233652"/>
                <a:ext cx="8539270" cy="624899"/>
              </a:xfrm>
              <a:prstGeom prst="rect">
                <a:avLst/>
              </a:prstGeom>
              <a:blipFill rotWithShape="1">
                <a:blip r:embed="rId3"/>
                <a:stretch>
                  <a:fillRect l="-1213" t="-8824" b="-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bdélník 37"/>
          <p:cNvSpPr/>
          <p:nvPr/>
        </p:nvSpPr>
        <p:spPr>
          <a:xfrm>
            <a:off x="5969314" y="1814892"/>
            <a:ext cx="3084508" cy="399037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6216753" y="4886317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8704151" y="4885744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B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7382435" y="4830775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7511568" y="2753395"/>
            <a:ext cx="423497" cy="4364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7302942" y="3663487"/>
                <a:ext cx="336459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2942" y="3663487"/>
                <a:ext cx="336459" cy="43641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7803790" y="4864441"/>
                <a:ext cx="303661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3790" y="4864441"/>
                <a:ext cx="303661" cy="436414"/>
              </a:xfrm>
              <a:prstGeom prst="rect">
                <a:avLst/>
              </a:prstGeom>
              <a:blipFill rotWithShape="1">
                <a:blip r:embed="rId5"/>
                <a:stretch>
                  <a:fillRect r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5" name="Skupina 44"/>
          <p:cNvGrpSpPr/>
          <p:nvPr/>
        </p:nvGrpSpPr>
        <p:grpSpPr>
          <a:xfrm>
            <a:off x="6533659" y="3177141"/>
            <a:ext cx="2175766" cy="2133161"/>
            <a:chOff x="5327393" y="1714131"/>
            <a:chExt cx="3204002" cy="4834259"/>
          </a:xfrm>
        </p:grpSpPr>
        <p:grpSp>
          <p:nvGrpSpPr>
            <p:cNvPr id="46" name="Skupina 45"/>
            <p:cNvGrpSpPr/>
            <p:nvPr/>
          </p:nvGrpSpPr>
          <p:grpSpPr>
            <a:xfrm>
              <a:off x="5327393" y="1714131"/>
              <a:ext cx="3204002" cy="4834259"/>
              <a:chOff x="5327393" y="1714131"/>
              <a:chExt cx="3204002" cy="4834259"/>
            </a:xfrm>
          </p:grpSpPr>
          <p:grpSp>
            <p:nvGrpSpPr>
              <p:cNvPr id="59" name="Skupina 58"/>
              <p:cNvGrpSpPr/>
              <p:nvPr/>
            </p:nvGrpSpPr>
            <p:grpSpPr>
              <a:xfrm>
                <a:off x="5327393" y="1714131"/>
                <a:ext cx="3204002" cy="4834259"/>
                <a:chOff x="5327393" y="1714131"/>
                <a:chExt cx="3204002" cy="4834259"/>
              </a:xfrm>
            </p:grpSpPr>
            <p:sp>
              <p:nvSpPr>
                <p:cNvPr id="63" name="Oblouk 62"/>
                <p:cNvSpPr/>
                <p:nvPr/>
              </p:nvSpPr>
              <p:spPr>
                <a:xfrm rot="10800000">
                  <a:off x="5327393" y="4856390"/>
                  <a:ext cx="3204000" cy="1692000"/>
                </a:xfrm>
                <a:prstGeom prst="arc">
                  <a:avLst>
                    <a:gd name="adj1" fmla="val 10811885"/>
                    <a:gd name="adj2" fmla="val 0"/>
                  </a:avLst>
                </a:prstGeom>
                <a:noFill/>
                <a:ln w="31750">
                  <a:solidFill>
                    <a:schemeClr val="tx1"/>
                  </a:solidFill>
                  <a:prstDash val="solid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 sz="2400"/>
                </a:p>
              </p:txBody>
            </p:sp>
            <p:grpSp>
              <p:nvGrpSpPr>
                <p:cNvPr id="64" name="Skupina 63"/>
                <p:cNvGrpSpPr/>
                <p:nvPr/>
              </p:nvGrpSpPr>
              <p:grpSpPr>
                <a:xfrm>
                  <a:off x="5327393" y="1714131"/>
                  <a:ext cx="3204002" cy="4834258"/>
                  <a:chOff x="5327393" y="1714131"/>
                  <a:chExt cx="3204002" cy="4834258"/>
                </a:xfrm>
              </p:grpSpPr>
              <p:sp>
                <p:nvSpPr>
                  <p:cNvPr id="65" name="Oblouk 64"/>
                  <p:cNvSpPr/>
                  <p:nvPr/>
                </p:nvSpPr>
                <p:spPr>
                  <a:xfrm>
                    <a:off x="5327393" y="4856389"/>
                    <a:ext cx="3204000" cy="1692000"/>
                  </a:xfrm>
                  <a:prstGeom prst="arc">
                    <a:avLst>
                      <a:gd name="adj1" fmla="val 10811885"/>
                      <a:gd name="adj2" fmla="val 0"/>
                    </a:avLst>
                  </a:prstGeom>
                  <a:noFill/>
                  <a:ln w="31750">
                    <a:solidFill>
                      <a:schemeClr val="tx1"/>
                    </a:solidFill>
                    <a:prstDash val="dash"/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 sz="2400"/>
                  </a:p>
                </p:txBody>
              </p:sp>
              <p:cxnSp>
                <p:nvCxnSpPr>
                  <p:cNvPr id="66" name="Přímá spojnice 65"/>
                  <p:cNvCxnSpPr/>
                  <p:nvPr/>
                </p:nvCxnSpPr>
                <p:spPr>
                  <a:xfrm flipV="1">
                    <a:off x="5353694" y="1714131"/>
                    <a:ext cx="1602001" cy="3841151"/>
                  </a:xfrm>
                  <a:prstGeom prst="line">
                    <a:avLst/>
                  </a:prstGeom>
                  <a:ln w="317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7" name="Přímá spojnice 66"/>
                  <p:cNvCxnSpPr/>
                  <p:nvPr/>
                </p:nvCxnSpPr>
                <p:spPr>
                  <a:xfrm flipH="1" flipV="1">
                    <a:off x="6955695" y="1714131"/>
                    <a:ext cx="1575700" cy="3904017"/>
                  </a:xfrm>
                  <a:prstGeom prst="line">
                    <a:avLst/>
                  </a:prstGeom>
                  <a:ln w="31750">
                    <a:solidFill>
                      <a:schemeClr val="tx1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</p:grpSp>
          <p:grpSp>
            <p:nvGrpSpPr>
              <p:cNvPr id="60" name="Skupina 59"/>
              <p:cNvGrpSpPr/>
              <p:nvPr/>
            </p:nvGrpSpPr>
            <p:grpSpPr>
              <a:xfrm>
                <a:off x="5353694" y="1742840"/>
                <a:ext cx="3177700" cy="4448175"/>
                <a:chOff x="5353694" y="1742840"/>
                <a:chExt cx="3177700" cy="4448175"/>
              </a:xfrm>
            </p:grpSpPr>
            <p:sp>
              <p:nvSpPr>
                <p:cNvPr id="61" name="Volný tvar 60"/>
                <p:cNvSpPr/>
                <p:nvPr/>
              </p:nvSpPr>
              <p:spPr>
                <a:xfrm>
                  <a:off x="6941993" y="1742840"/>
                  <a:ext cx="1314450" cy="4448175"/>
                </a:xfrm>
                <a:custGeom>
                  <a:avLst/>
                  <a:gdLst>
                    <a:gd name="connsiteX0" fmla="*/ 19050 w 1314450"/>
                    <a:gd name="connsiteY0" fmla="*/ 0 h 4448175"/>
                    <a:gd name="connsiteX1" fmla="*/ 0 w 1314450"/>
                    <a:gd name="connsiteY1" fmla="*/ 3876675 h 4448175"/>
                    <a:gd name="connsiteX2" fmla="*/ 1314450 w 1314450"/>
                    <a:gd name="connsiteY2" fmla="*/ 4448175 h 4448175"/>
                    <a:gd name="connsiteX3" fmla="*/ 19050 w 1314450"/>
                    <a:gd name="connsiteY3" fmla="*/ 0 h 44481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314450" h="4448175">
                      <a:moveTo>
                        <a:pt x="19050" y="0"/>
                      </a:moveTo>
                      <a:lnTo>
                        <a:pt x="0" y="3876675"/>
                      </a:lnTo>
                      <a:lnTo>
                        <a:pt x="1314450" y="4448175"/>
                      </a:lnTo>
                      <a:lnTo>
                        <a:pt x="19050" y="0"/>
                      </a:lnTo>
                      <a:close/>
                    </a:path>
                  </a:pathLst>
                </a:custGeom>
                <a:solidFill>
                  <a:srgbClr val="FFFF00"/>
                </a:solidFill>
                <a:ln w="254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sz="2400"/>
                </a:p>
              </p:txBody>
            </p:sp>
            <p:cxnSp>
              <p:nvCxnSpPr>
                <p:cNvPr id="62" name="Přímá spojnice 61"/>
                <p:cNvCxnSpPr/>
                <p:nvPr/>
              </p:nvCxnSpPr>
              <p:spPr>
                <a:xfrm flipH="1">
                  <a:off x="5353694" y="5618148"/>
                  <a:ext cx="3177700" cy="0"/>
                </a:xfrm>
                <a:prstGeom prst="line">
                  <a:avLst/>
                </a:prstGeom>
                <a:ln w="9525">
                  <a:solidFill>
                    <a:schemeClr val="tx1"/>
                  </a:solidFill>
                  <a:prstDash val="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58" name="Oblouk 57"/>
            <p:cNvSpPr/>
            <p:nvPr/>
          </p:nvSpPr>
          <p:spPr>
            <a:xfrm>
              <a:off x="6559651" y="5128689"/>
              <a:ext cx="792088" cy="986173"/>
            </a:xfrm>
            <a:prstGeom prst="arc">
              <a:avLst>
                <a:gd name="adj1" fmla="val 16200000"/>
                <a:gd name="adj2" fmla="val 88704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 sz="2400"/>
            </a:p>
          </p:txBody>
        </p:sp>
      </p:grpSp>
      <p:sp>
        <p:nvSpPr>
          <p:cNvPr id="68" name="Zástupný symbol pro obsah 2"/>
          <p:cNvSpPr>
            <a:spLocks noGrp="1"/>
          </p:cNvSpPr>
          <p:nvPr/>
        </p:nvSpPr>
        <p:spPr>
          <a:xfrm>
            <a:off x="7613479" y="4552959"/>
            <a:ext cx="423497" cy="36002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>
                <a:latin typeface="Aharoni" pitchFamily="2" charset="-79"/>
                <a:cs typeface="Aharoni" pitchFamily="2" charset="-79"/>
              </a:rPr>
              <a:t>·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9" name="Zástupný symbol pro obsah 2"/>
              <p:cNvSpPr>
                <a:spLocks noGrp="1"/>
              </p:cNvSpPr>
              <p:nvPr/>
            </p:nvSpPr>
            <p:spPr>
              <a:xfrm>
                <a:off x="7750916" y="3881694"/>
                <a:ext cx="423497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𝑠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6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0916" y="3881694"/>
                <a:ext cx="423497" cy="43641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0" name="Oblouk 69"/>
          <p:cNvSpPr/>
          <p:nvPr/>
        </p:nvSpPr>
        <p:spPr>
          <a:xfrm>
            <a:off x="8021639" y="4683846"/>
            <a:ext cx="720080" cy="719061"/>
          </a:xfrm>
          <a:prstGeom prst="arc">
            <a:avLst>
              <a:gd name="adj1" fmla="val 11239301"/>
              <a:gd name="adj2" fmla="val 16101529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1" name="Zástupný symbol pro obsah 2"/>
              <p:cNvSpPr>
                <a:spLocks noGrp="1"/>
              </p:cNvSpPr>
              <p:nvPr/>
            </p:nvSpPr>
            <p:spPr>
              <a:xfrm>
                <a:off x="8090188" y="4612568"/>
                <a:ext cx="303661" cy="43641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𝜑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90188" y="4612568"/>
                <a:ext cx="303661" cy="436414"/>
              </a:xfrm>
              <a:prstGeom prst="rect">
                <a:avLst/>
              </a:prstGeom>
              <a:blipFill rotWithShape="1">
                <a:blip r:embed="rId7"/>
                <a:stretch>
                  <a:fillRect l="-4000" r="-36000" b="-197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2" name="Zástupný symbol pro obsah 2"/>
              <p:cNvSpPr>
                <a:spLocks noGrp="1"/>
              </p:cNvSpPr>
              <p:nvPr/>
            </p:nvSpPr>
            <p:spPr>
              <a:xfrm>
                <a:off x="5913901" y="1800787"/>
                <a:ext cx="1547745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𝑑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5,4 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13901" y="1800787"/>
                <a:ext cx="1547745" cy="549246"/>
              </a:xfrm>
              <a:prstGeom prst="rect">
                <a:avLst/>
              </a:prstGeom>
              <a:blipFill rotWithShape="1">
                <a:blip r:embed="rId8"/>
                <a:stretch>
                  <a:fillRect l="-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3" name="Zástupný symbol pro obsah 2"/>
              <p:cNvSpPr>
                <a:spLocks noGrp="1"/>
              </p:cNvSpPr>
              <p:nvPr/>
            </p:nvSpPr>
            <p:spPr>
              <a:xfrm>
                <a:off x="5947541" y="2204149"/>
                <a:ext cx="201676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𝑣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=3,2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7541" y="2204149"/>
                <a:ext cx="2016762" cy="5492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4" name="Zástupný symbol pro obsah 2"/>
              <p:cNvSpPr>
                <a:spLocks noGrp="1"/>
              </p:cNvSpPr>
              <p:nvPr/>
            </p:nvSpPr>
            <p:spPr>
              <a:xfrm>
                <a:off x="7594183" y="1777441"/>
                <a:ext cx="1547745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𝑟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2,7 </m:t>
                      </m:r>
                      <m:r>
                        <a:rPr lang="cs-CZ" b="0" i="1" dirty="0" smtClean="0">
                          <a:latin typeface="Cambria Math"/>
                          <a:cs typeface="Arial" pitchFamily="34" charset="0"/>
                        </a:rPr>
                        <m:t>𝑚</m:t>
                      </m:r>
                    </m:oMath>
                  </m:oMathPara>
                </a14:m>
                <a:endParaRPr lang="cs-CZ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7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4183" y="1777441"/>
                <a:ext cx="1547745" cy="5492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Dvojitá šipka 9"/>
          <p:cNvSpPr/>
          <p:nvPr/>
        </p:nvSpPr>
        <p:spPr>
          <a:xfrm>
            <a:off x="7367552" y="1944474"/>
            <a:ext cx="288032" cy="191598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75" name="Přímá spojnice 74"/>
          <p:cNvCxnSpPr/>
          <p:nvPr/>
        </p:nvCxnSpPr>
        <p:spPr>
          <a:xfrm>
            <a:off x="52489" y="4612568"/>
            <a:ext cx="58614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76" name="Zástupný symbol pro obsah 2"/>
              <p:cNvSpPr>
                <a:spLocks noGrp="1"/>
              </p:cNvSpPr>
              <p:nvPr/>
            </p:nvSpPr>
            <p:spPr>
              <a:xfrm>
                <a:off x="58664" y="2226140"/>
                <a:ext cx="2632673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3,2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2,7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64" y="2226140"/>
                <a:ext cx="2632673" cy="46811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7" name="Zástupný symbol pro obsah 2"/>
              <p:cNvSpPr>
                <a:spLocks noGrp="1"/>
              </p:cNvSpPr>
              <p:nvPr/>
            </p:nvSpPr>
            <p:spPr>
              <a:xfrm>
                <a:off x="52489" y="2694255"/>
                <a:ext cx="287235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=10,24+7,29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489" y="2694255"/>
                <a:ext cx="2872350" cy="41896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58665" y="3113216"/>
                <a:ext cx="3226214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=17,53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65" y="3113216"/>
                <a:ext cx="3226214" cy="41896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9" name="Zástupný symbol pro obsah 2"/>
              <p:cNvSpPr>
                <a:spLocks noGrp="1"/>
              </p:cNvSpPr>
              <p:nvPr/>
            </p:nvSpPr>
            <p:spPr>
              <a:xfrm>
                <a:off x="86273" y="3582578"/>
                <a:ext cx="2362118" cy="6108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𝑠</m:t>
                      </m:r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17,53</m:t>
                          </m:r>
                        </m:e>
                      </m:rad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7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3582578"/>
                <a:ext cx="2362118" cy="61088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0" name="Zástupný symbol pro obsah 2"/>
              <p:cNvSpPr>
                <a:spLocks noGrp="1"/>
              </p:cNvSpPr>
              <p:nvPr/>
            </p:nvSpPr>
            <p:spPr>
              <a:xfrm>
                <a:off x="86273" y="4094722"/>
                <a:ext cx="2362118" cy="61088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≐4,2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𝑚𝑚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4094722"/>
                <a:ext cx="2362118" cy="61088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1" name="Zástupný symbol pro obsah 2"/>
              <p:cNvSpPr>
                <a:spLocks noGrp="1"/>
              </p:cNvSpPr>
              <p:nvPr/>
            </p:nvSpPr>
            <p:spPr>
              <a:xfrm>
                <a:off x="82351" y="1785398"/>
                <a:ext cx="2218102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𝑠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𝑣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51" y="1785398"/>
                <a:ext cx="2218102" cy="46811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2" name="Přímá spojnice 81"/>
          <p:cNvCxnSpPr/>
          <p:nvPr/>
        </p:nvCxnSpPr>
        <p:spPr>
          <a:xfrm>
            <a:off x="2843808" y="1844995"/>
            <a:ext cx="0" cy="271869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83" name="Zástupný symbol pro obsah 2"/>
              <p:cNvSpPr>
                <a:spLocks noGrp="1"/>
              </p:cNvSpPr>
              <p:nvPr/>
            </p:nvSpPr>
            <p:spPr>
              <a:xfrm>
                <a:off x="2900049" y="1822325"/>
                <a:ext cx="2866174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600" b="0" i="1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𝑠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0049" y="1822325"/>
                <a:ext cx="2866174" cy="53436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4" name="Zástupný symbol pro obsah 2"/>
              <p:cNvSpPr>
                <a:spLocks noGrp="1"/>
              </p:cNvSpPr>
              <p:nvPr/>
            </p:nvSpPr>
            <p:spPr>
              <a:xfrm>
                <a:off x="2877886" y="2356687"/>
                <a:ext cx="3002801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3,14·2,7·4,2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7886" y="2356687"/>
                <a:ext cx="3002801" cy="53436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5" name="Zástupný symbol pro obsah 2"/>
              <p:cNvSpPr>
                <a:spLocks noGrp="1"/>
              </p:cNvSpPr>
              <p:nvPr/>
            </p:nvSpPr>
            <p:spPr>
              <a:xfrm>
                <a:off x="2877885" y="2878375"/>
                <a:ext cx="3002801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35,607 6 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7885" y="2878375"/>
                <a:ext cx="3002801" cy="53436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6" name="Zástupný symbol pro obsah 2"/>
              <p:cNvSpPr>
                <a:spLocks noGrp="1"/>
              </p:cNvSpPr>
              <p:nvPr/>
            </p:nvSpPr>
            <p:spPr>
              <a:xfrm>
                <a:off x="2879034" y="3396306"/>
                <a:ext cx="3002801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600" b="0" i="1" smtClean="0">
                              <a:latin typeface="Cambria Math"/>
                            </a:rPr>
                            <m:t>𝑝𝑙</m:t>
                          </m:r>
                        </m:sub>
                      </m:sSub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≐36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8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79034" y="3396306"/>
                <a:ext cx="3002801" cy="53436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7" name="Zástupný symbol pro obsah 2"/>
              <p:cNvSpPr>
                <a:spLocks noGrp="1"/>
              </p:cNvSpPr>
              <p:nvPr/>
            </p:nvSpPr>
            <p:spPr>
              <a:xfrm>
                <a:off x="-4589" y="4612568"/>
                <a:ext cx="3553748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100</m:t>
                    </m:r>
                    <m:r>
                      <a:rPr lang="en-US" sz="2600" b="0" i="1" smtClean="0">
                        <a:latin typeface="Cambria Math"/>
                      </a:rPr>
                      <m:t>%</m:t>
                    </m:r>
                  </m:oMath>
                </a14:m>
                <a:r>
                  <a:rPr lang="cs-CZ" sz="2600" dirty="0" smtClean="0"/>
                  <a:t> . . . . </a:t>
                </a:r>
                <a14:m>
                  <m:oMath xmlns:m="http://schemas.openxmlformats.org/officeDocument/2006/math">
                    <m:r>
                      <a:rPr lang="cs-CZ" sz="2600" b="0" i="1" dirty="0" smtClean="0">
                        <a:latin typeface="Cambria Math"/>
                      </a:rPr>
                      <m:t>36 </m:t>
                    </m:r>
                    <m:sSup>
                      <m:sSupPr>
                        <m:ctrlPr>
                          <a:rPr lang="cs-CZ" sz="2600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600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6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600" dirty="0"/>
              </a:p>
            </p:txBody>
          </p:sp>
        </mc:Choice>
        <mc:Fallback>
          <p:sp>
            <p:nvSpPr>
              <p:cNvPr id="8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589" y="4612568"/>
                <a:ext cx="3553748" cy="534362"/>
              </a:xfrm>
              <a:prstGeom prst="rect">
                <a:avLst/>
              </a:prstGeom>
              <a:blipFill rotWithShape="1">
                <a:blip r:embed="rId21"/>
                <a:stretch>
                  <a:fillRect t="-10345" b="-206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8" name="Zástupný symbol pro obsah 2"/>
              <p:cNvSpPr>
                <a:spLocks noGrp="1"/>
              </p:cNvSpPr>
              <p:nvPr/>
            </p:nvSpPr>
            <p:spPr>
              <a:xfrm>
                <a:off x="-13105" y="5031121"/>
                <a:ext cx="2947771" cy="5343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 xmlns:m="http://schemas.openxmlformats.org/officeDocument/2006/math">
                    <m:r>
                      <a:rPr lang="cs-CZ" sz="2600" b="0" i="1" smtClean="0">
                        <a:latin typeface="Cambria Math"/>
                      </a:rPr>
                      <m:t>10</m:t>
                    </m:r>
                    <m:r>
                      <a:rPr lang="en-US" sz="2600" b="0" i="1" smtClean="0">
                        <a:latin typeface="Cambria Math"/>
                      </a:rPr>
                      <m:t>%</m:t>
                    </m:r>
                  </m:oMath>
                </a14:m>
                <a:r>
                  <a:rPr lang="cs-CZ" sz="2600" dirty="0" smtClean="0"/>
                  <a:t> . . . . </a:t>
                </a:r>
                <a14:m>
                  <m:oMath xmlns:m="http://schemas.openxmlformats.org/officeDocument/2006/math">
                    <m:r>
                      <a:rPr lang="cs-CZ" sz="2600" b="0" i="1" dirty="0" smtClean="0">
                        <a:latin typeface="Cambria Math"/>
                      </a:rPr>
                      <m:t>3,6 </m:t>
                    </m:r>
                    <m:sSup>
                      <m:sSupPr>
                        <m:ctrlPr>
                          <a:rPr lang="cs-CZ" sz="2600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600" b="0" i="1" dirty="0" smtClean="0">
                            <a:latin typeface="Cambria Math"/>
                          </a:rPr>
                          <m:t>𝑚</m:t>
                        </m:r>
                      </m:e>
                      <m:sup>
                        <m:r>
                          <a:rPr lang="cs-CZ" sz="2600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600" dirty="0"/>
              </a:p>
            </p:txBody>
          </p:sp>
        </mc:Choice>
        <mc:Fallback>
          <p:sp>
            <p:nvSpPr>
              <p:cNvPr id="8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105" y="5031121"/>
                <a:ext cx="2947771" cy="534362"/>
              </a:xfrm>
              <a:prstGeom prst="rect">
                <a:avLst/>
              </a:prstGeom>
              <a:blipFill rotWithShape="1">
                <a:blip r:embed="rId22"/>
                <a:stretch>
                  <a:fillRect t="-10227" b="-193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9" name="Přímá spojnice 88"/>
          <p:cNvCxnSpPr/>
          <p:nvPr/>
        </p:nvCxnSpPr>
        <p:spPr>
          <a:xfrm>
            <a:off x="97091" y="5562508"/>
            <a:ext cx="5555029" cy="29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90" name="Zástupný symbol pro obsah 2"/>
              <p:cNvSpPr>
                <a:spLocks noGrp="1"/>
              </p:cNvSpPr>
              <p:nvPr/>
            </p:nvSpPr>
            <p:spPr>
              <a:xfrm>
                <a:off x="58665" y="5585965"/>
                <a:ext cx="2497111" cy="43859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</a:rPr>
                        <m:t>36</m:t>
                      </m:r>
                      <m:r>
                        <a:rPr lang="cs-CZ" sz="2600" b="0" i="1" dirty="0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26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i="1" dirty="0" smtClean="0">
                          <a:latin typeface="Cambria Math"/>
                        </a:rPr>
                        <m:t> +</m:t>
                      </m:r>
                      <m:r>
                        <a:rPr lang="cs-CZ" sz="2600" b="0" i="1" dirty="0" smtClean="0">
                          <a:latin typeface="Cambria Math"/>
                        </a:rPr>
                        <m:t>3,6 </m:t>
                      </m:r>
                      <m:sSup>
                        <m:sSupPr>
                          <m:ctrlPr>
                            <a:rPr lang="cs-CZ" sz="26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65" y="5585965"/>
                <a:ext cx="2497111" cy="438597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1" name="Zástupný symbol pro obsah 2"/>
              <p:cNvSpPr>
                <a:spLocks noGrp="1"/>
              </p:cNvSpPr>
              <p:nvPr/>
            </p:nvSpPr>
            <p:spPr>
              <a:xfrm>
                <a:off x="2448391" y="5585965"/>
                <a:ext cx="1619553" cy="43859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</m:t>
                      </m:r>
                      <m:r>
                        <a:rPr lang="cs-CZ" sz="2600" i="1" dirty="0" smtClean="0">
                          <a:latin typeface="Cambria Math"/>
                        </a:rPr>
                        <m:t>3</m:t>
                      </m:r>
                      <m:r>
                        <a:rPr lang="cs-CZ" sz="2600" b="0" i="1" dirty="0" smtClean="0">
                          <a:latin typeface="Cambria Math"/>
                        </a:rPr>
                        <m:t>9,6 </m:t>
                      </m:r>
                      <m:sSup>
                        <m:sSupPr>
                          <m:ctrlPr>
                            <a:rPr lang="cs-CZ" sz="26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8391" y="5585965"/>
                <a:ext cx="1619553" cy="43859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2" name="Zástupný symbol pro obsah 2"/>
              <p:cNvSpPr>
                <a:spLocks noGrp="1"/>
              </p:cNvSpPr>
              <p:nvPr/>
            </p:nvSpPr>
            <p:spPr>
              <a:xfrm>
                <a:off x="4032567" y="5577243"/>
                <a:ext cx="1619553" cy="43859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600" i="1" dirty="0" smtClean="0">
                          <a:latin typeface="Cambria Math"/>
                        </a:rPr>
                        <m:t>4</m:t>
                      </m:r>
                      <m:r>
                        <a:rPr lang="cs-CZ" sz="2600" b="0" i="1" dirty="0" smtClean="0">
                          <a:latin typeface="Cambria Math"/>
                        </a:rPr>
                        <m:t>0 </m:t>
                      </m:r>
                      <m:sSup>
                        <m:sSupPr>
                          <m:ctrlPr>
                            <a:rPr lang="cs-CZ" sz="2600" b="0" i="1" dirty="0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dirty="0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dirty="0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9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2567" y="5577243"/>
                <a:ext cx="1619553" cy="438597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8925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5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36" grpId="0"/>
      <p:bldP spid="39" grpId="0"/>
      <p:bldP spid="40" grpId="0"/>
      <p:bldP spid="41" grpId="0"/>
      <p:bldP spid="42" grpId="0"/>
      <p:bldP spid="43" grpId="0"/>
      <p:bldP spid="44" grpId="0"/>
      <p:bldP spid="68" grpId="0"/>
      <p:bldP spid="69" grpId="0"/>
      <p:bldP spid="70" grpId="0" animBg="1"/>
      <p:bldP spid="71" grpId="0"/>
      <p:bldP spid="72" grpId="0"/>
      <p:bldP spid="73" grpId="0"/>
      <p:bldP spid="74" grpId="0"/>
      <p:bldP spid="10" grpId="0" animBg="1"/>
      <p:bldP spid="76" grpId="0"/>
      <p:bldP spid="77" grpId="0"/>
      <p:bldP spid="78" grpId="0"/>
      <p:bldP spid="79" grpId="0"/>
      <p:bldP spid="80" grpId="0"/>
      <p:bldP spid="81" grpId="0"/>
      <p:bldP spid="83" grpId="0"/>
      <p:bldP spid="84" grpId="0"/>
      <p:bldP spid="85" grpId="0"/>
      <p:bldP spid="86" grpId="0"/>
      <p:bldP spid="87" grpId="0"/>
      <p:bldP spid="88" grpId="0"/>
      <p:bldP spid="90" grpId="0"/>
      <p:bldP spid="91" grpId="0"/>
      <p:bldP spid="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12314" y="1490073"/>
            <a:ext cx="8871325" cy="811052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07375" y="1488957"/>
                <a:ext cx="8876264" cy="8110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1) </a:t>
                </a:r>
                <a:r>
                  <a:rPr lang="cs-CZ" dirty="0" smtClean="0"/>
                  <a:t>Vypočítejte povrch rotačního kužele, jehož průměr podstavy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𝑑</m:t>
                    </m:r>
                    <m:r>
                      <a:rPr lang="cs-CZ" i="1" dirty="0" smtClean="0">
                        <a:latin typeface="Cambria Math"/>
                      </a:rPr>
                      <m:t>=10 </m:t>
                    </m:r>
                    <m:r>
                      <a:rPr lang="cs-CZ" i="1" dirty="0" smtClean="0">
                        <a:latin typeface="Cambria Math"/>
                      </a:rPr>
                      <m:t>𝑐𝑚</m:t>
                    </m:r>
                    <m:r>
                      <a:rPr lang="cs-CZ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a délka strany pláště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𝑠</m:t>
                    </m:r>
                    <m:r>
                      <a:rPr lang="cs-CZ" i="1" dirty="0" smtClean="0">
                        <a:latin typeface="Cambria Math"/>
                      </a:rPr>
                      <m:t> = 8 </m:t>
                    </m:r>
                    <m:r>
                      <a:rPr lang="cs-CZ" i="1" dirty="0" smtClean="0">
                        <a:latin typeface="Cambria Math"/>
                      </a:rPr>
                      <m:t>𝑐𝑚</m:t>
                    </m:r>
                  </m:oMath>
                </a14:m>
                <a:r>
                  <a:rPr lang="cs-CZ" dirty="0" smtClean="0"/>
                  <a:t>.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375" y="1488957"/>
                <a:ext cx="8876264" cy="811052"/>
              </a:xfrm>
              <a:prstGeom prst="rect">
                <a:avLst/>
              </a:prstGeom>
              <a:blipFill rotWithShape="1">
                <a:blip r:embed="rId2"/>
                <a:stretch>
                  <a:fillRect l="-1099" t="-6015" r="-1030" b="-18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obsah 2"/>
          <p:cNvSpPr>
            <a:spLocks noGrp="1"/>
          </p:cNvSpPr>
          <p:nvPr/>
        </p:nvSpPr>
        <p:spPr>
          <a:xfrm>
            <a:off x="123572" y="2961970"/>
            <a:ext cx="8876262" cy="1226883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2) </a:t>
            </a:r>
            <a:r>
              <a:rPr lang="cs-CZ" dirty="0" smtClean="0">
                <a:solidFill>
                  <a:schemeClr val="tx1"/>
                </a:solidFill>
              </a:rPr>
              <a:t>Nálevka má tvar rotačního kužele , jehož podstava má průměr 12 cm  výšku 14 cm. Kolik plechu potřebujeme na zhotovení nálevky, jestliže na přehýbání je počítáme 4 </a:t>
            </a:r>
            <a:r>
              <a:rPr lang="en-US" dirty="0" smtClean="0">
                <a:solidFill>
                  <a:schemeClr val="tx1"/>
                </a:solidFill>
              </a:rPr>
              <a:t>% 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5001" y="462190"/>
            <a:ext cx="7285311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74331" y="462190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08514" y="2309119"/>
                <a:ext cx="8775124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𝟐𝟎𝟒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𝒄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514" y="2309119"/>
                <a:ext cx="8775124" cy="4269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10290" y="4188854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𝟐𝟗𝟖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0290" y="4188854"/>
                <a:ext cx="8800021" cy="49602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155687" y="4989176"/>
            <a:ext cx="8789376" cy="816087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95001" y="4965549"/>
                <a:ext cx="8899854" cy="83971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/>
                  <a:t>3) </a:t>
                </a:r>
                <a:r>
                  <a:rPr lang="cs-CZ" dirty="0" smtClean="0"/>
                  <a:t>Rotační kužel má průměr podstavy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20 </m:t>
                    </m:r>
                    <m:r>
                      <a:rPr lang="cs-CZ" i="1" dirty="0" smtClean="0">
                        <a:latin typeface="Cambria Math"/>
                      </a:rPr>
                      <m:t>𝑐𝑚</m:t>
                    </m:r>
                    <m:r>
                      <a:rPr lang="cs-CZ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a jeho strana svírá s rovinou podstavy úhel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=25°.</m:t>
                    </m:r>
                  </m:oMath>
                </a14:m>
                <a:r>
                  <a:rPr lang="cs-CZ" dirty="0" smtClean="0"/>
                  <a:t> Vypočítejte povrch kužele.</a:t>
                </a:r>
                <a:endParaRPr lang="cs-CZ" dirty="0"/>
              </a:p>
            </p:txBody>
          </p:sp>
        </mc:Choice>
        <mc:Fallback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5001" y="4965549"/>
                <a:ext cx="8899854" cy="839715"/>
              </a:xfrm>
              <a:prstGeom prst="rect">
                <a:avLst/>
              </a:prstGeom>
              <a:blipFill rotWithShape="1">
                <a:blip r:embed="rId5"/>
                <a:stretch>
                  <a:fillRect l="-1096" t="-5839" r="-1027" b="-153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80413" y="5805264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𝟏𝟐𝟓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𝒄𝒎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413" y="5805264"/>
                <a:ext cx="8764649" cy="5040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6" name="Picture 2" descr="C:\Users\spravce\AppData\Local\Microsoft\Windows\Temporary Internet Files\Content.IE5\0BASIBLT\MC900437791CA5PO8DQ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0823" y="232687"/>
            <a:ext cx="1509488" cy="1237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TOUSSAINT, </a:t>
            </a:r>
            <a:r>
              <a:rPr lang="cs-CZ" sz="1100" dirty="0" err="1"/>
              <a:t>Dominique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15.4.2013]. Dostupný na WWW: http://</a:t>
            </a:r>
            <a:r>
              <a:rPr lang="cs-CZ" sz="1100" dirty="0" smtClean="0"/>
              <a:t>cs.wikipedia.org/wiki/Soubor:Cone_3d.png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2736</TotalTime>
  <Words>1060</Words>
  <Application>Microsoft Office PowerPoint</Application>
  <PresentationFormat>Předvádění na obrazovce (4:3)</PresentationFormat>
  <Paragraphs>163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389</cp:revision>
  <dcterms:created xsi:type="dcterms:W3CDTF">2012-04-23T18:25:05Z</dcterms:created>
  <dcterms:modified xsi:type="dcterms:W3CDTF">2013-04-17T16:12:42Z</dcterms:modified>
</cp:coreProperties>
</file>