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5" r:id="rId2"/>
    <p:sldId id="269" r:id="rId3"/>
    <p:sldId id="338" r:id="rId4"/>
    <p:sldId id="362" r:id="rId5"/>
    <p:sldId id="364" r:id="rId6"/>
    <p:sldId id="365" r:id="rId7"/>
    <p:sldId id="363" r:id="rId8"/>
    <p:sldId id="347" r:id="rId9"/>
    <p:sldId id="33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835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5.wmf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12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7.pn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15.png"/><Relationship Id="rId1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12" Type="http://schemas.openxmlformats.org/officeDocument/2006/relationships/image" Target="../media/image28.png"/><Relationship Id="rId2" Type="http://schemas.openxmlformats.org/officeDocument/2006/relationships/image" Target="../media/image190.png"/><Relationship Id="rId16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0.png"/><Relationship Id="rId11" Type="http://schemas.openxmlformats.org/officeDocument/2006/relationships/image" Target="../media/image27.png"/><Relationship Id="rId5" Type="http://schemas.openxmlformats.org/officeDocument/2006/relationships/image" Target="../media/image22.png"/><Relationship Id="rId1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121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6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5" Type="http://schemas.openxmlformats.org/officeDocument/2006/relationships/image" Target="../media/image4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18" Type="http://schemas.openxmlformats.org/officeDocument/2006/relationships/image" Target="../media/image63.png"/><Relationship Id="rId26" Type="http://schemas.openxmlformats.org/officeDocument/2006/relationships/image" Target="../media/image71.png"/><Relationship Id="rId3" Type="http://schemas.openxmlformats.org/officeDocument/2006/relationships/image" Target="../media/image48.png"/><Relationship Id="rId21" Type="http://schemas.openxmlformats.org/officeDocument/2006/relationships/image" Target="../media/image66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5" Type="http://schemas.openxmlformats.org/officeDocument/2006/relationships/image" Target="../media/image70.png"/><Relationship Id="rId2" Type="http://schemas.openxmlformats.org/officeDocument/2006/relationships/image" Target="../media/image47.png"/><Relationship Id="rId16" Type="http://schemas.openxmlformats.org/officeDocument/2006/relationships/image" Target="../media/image61.png"/><Relationship Id="rId20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24" Type="http://schemas.openxmlformats.org/officeDocument/2006/relationships/image" Target="../media/image69.png"/><Relationship Id="rId5" Type="http://schemas.openxmlformats.org/officeDocument/2006/relationships/image" Target="../media/image50.png"/><Relationship Id="rId15" Type="http://schemas.openxmlformats.org/officeDocument/2006/relationships/image" Target="../media/image60.png"/><Relationship Id="rId23" Type="http://schemas.openxmlformats.org/officeDocument/2006/relationships/image" Target="../media/image68.png"/><Relationship Id="rId28" Type="http://schemas.openxmlformats.org/officeDocument/2006/relationships/image" Target="../media/image5.wmf"/><Relationship Id="rId10" Type="http://schemas.openxmlformats.org/officeDocument/2006/relationships/image" Target="../media/image55.png"/><Relationship Id="rId19" Type="http://schemas.openxmlformats.org/officeDocument/2006/relationships/image" Target="../media/image64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Relationship Id="rId14" Type="http://schemas.openxmlformats.org/officeDocument/2006/relationships/image" Target="../media/image59.png"/><Relationship Id="rId22" Type="http://schemas.openxmlformats.org/officeDocument/2006/relationships/image" Target="../media/image67.png"/><Relationship Id="rId27" Type="http://schemas.openxmlformats.org/officeDocument/2006/relationships/image" Target="../media/image7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7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11" Type="http://schemas.openxmlformats.org/officeDocument/2006/relationships/image" Target="../media/image6.wmf"/><Relationship Id="rId5" Type="http://schemas.openxmlformats.org/officeDocument/2006/relationships/image" Target="../media/image73.png"/><Relationship Id="rId10" Type="http://schemas.openxmlformats.org/officeDocument/2006/relationships/image" Target="../media/image77.png"/><Relationship Id="rId4" Type="http://schemas.openxmlformats.org/officeDocument/2006/relationships/image" Target="../media/image31.png"/><Relationship Id="rId9" Type="http://schemas.openxmlformats.org/officeDocument/2006/relationships/image" Target="../media/image7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VY_32_INOVACE_08_16_M9_Hanak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26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Koule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6148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Objem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851920" y="9760"/>
            <a:ext cx="1889845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</a:t>
            </a:r>
            <a:r>
              <a:rPr lang="cs-CZ" sz="1800" dirty="0"/>
              <a:t>u</a:t>
            </a:r>
            <a:r>
              <a:rPr lang="cs-CZ" sz="1800" dirty="0" smtClean="0"/>
              <a:t>kážeme , jak vypočítáme objem koule. Nalezneme zde řešené příklady a na </a:t>
            </a:r>
            <a:r>
              <a:rPr lang="cs-CZ" sz="1800" dirty="0"/>
              <a:t>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150264"/>
            <a:ext cx="8640959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3530" y="268040"/>
            <a:ext cx="7996459" cy="151216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08290" y="340047"/>
            <a:ext cx="7771363" cy="1440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Koule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množina všech bodů prostoru, které mají od daného pevného bodu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vzdálenost rovnou nebo menší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než poloměr dané koule.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3179" y="5087695"/>
            <a:ext cx="8076810" cy="136502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aoblený obdélník 1"/>
              <p:cNvSpPr/>
              <p:nvPr/>
            </p:nvSpPr>
            <p:spPr>
              <a:xfrm>
                <a:off x="508290" y="3199666"/>
                <a:ext cx="2690479" cy="1095473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𝑽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Zaoblený 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290" y="3199666"/>
                <a:ext cx="2690479" cy="1095473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908" y="2999300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91380" y="5269696"/>
                <a:ext cx="6055573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𝑟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 . . . . 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oloměr koule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380" y="5269696"/>
                <a:ext cx="6055573" cy="606888"/>
              </a:xfrm>
              <a:prstGeom prst="rect">
                <a:avLst/>
              </a:prstGeom>
              <a:blipFill rotWithShape="1">
                <a:blip r:embed="rId4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88627" y="5757248"/>
                <a:ext cx="6175128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π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. . . .  Ludolfovo číslo (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=3,14)</m:t>
                    </m:r>
                  </m:oMath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627" y="5757248"/>
                <a:ext cx="6175128" cy="606888"/>
              </a:xfrm>
              <a:prstGeom prst="rect">
                <a:avLst/>
              </a:prstGeom>
              <a:blipFill rotWithShape="1">
                <a:blip r:embed="rId5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446217" y="1951543"/>
            <a:ext cx="7991724" cy="928465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558765" y="2087920"/>
            <a:ext cx="6517483" cy="7200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Objem koule vypočítáme podle vzorce: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915054" y="2808730"/>
            <a:ext cx="2511854" cy="2620086"/>
            <a:chOff x="6552000" y="2808000"/>
            <a:chExt cx="2260046" cy="2260046"/>
          </a:xfrm>
        </p:grpSpPr>
        <p:pic>
          <p:nvPicPr>
            <p:cNvPr id="4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louk 5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louk 21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Plus 23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se šipkou 25"/>
            <p:cNvCxnSpPr>
              <a:stCxn id="24" idx="0"/>
              <a:endCxn id="6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778423" y="404989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 flipH="1">
                <a:off x="5377652" y="3658053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5377652" y="3658053"/>
                <a:ext cx="474802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13" grpId="0"/>
      <p:bldP spid="14" grpId="0"/>
      <p:bldP spid="18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093596"/>
            <a:ext cx="9158933" cy="576440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29298" y="1352859"/>
            <a:ext cx="3266047" cy="422961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29387" y="1088554"/>
            <a:ext cx="4977861" cy="4808783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0"/>
            <a:ext cx="9144001" cy="692696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Př.1) Vypočítejte objem koule, která má průměr </a:t>
                </a:r>
                <a14:m>
                  <m:oMath xmlns:m="http://schemas.openxmlformats.org/officeDocument/2006/math"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5 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376" t="-74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-1" y="692696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14714" y="5991025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88574" y="2221541"/>
                <a:ext cx="3079623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574" y="2221541"/>
                <a:ext cx="3079623" cy="9186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09682" y="5996953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800" b="0" i="0" dirty="0" smtClean="0">
                    <a:latin typeface="+mj-lt"/>
                  </a:rPr>
                  <a:t>Objem koule je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65,4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5996953"/>
                <a:ext cx="8539270" cy="624899"/>
              </a:xfrm>
              <a:prstGeom prst="rect">
                <a:avLst/>
              </a:prstGeom>
              <a:blipFill rotWithShape="1">
                <a:blip r:embed="rId4"/>
                <a:stretch>
                  <a:fillRect l="-1428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399432" y="2149533"/>
            <a:ext cx="36900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96858" y="1118801"/>
                <a:ext cx="2218102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𝑑</m:t>
                      </m:r>
                      <m:r>
                        <a:rPr lang="cs-CZ" sz="2600" b="0" i="1" smtClean="0">
                          <a:latin typeface="Cambria Math"/>
                        </a:rPr>
                        <m:t>=5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858" y="1118801"/>
                <a:ext cx="2218102" cy="4681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90682" y="1586916"/>
                <a:ext cx="153770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</a:rPr>
                        <m:t>=5 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82" y="1586916"/>
                <a:ext cx="1537703" cy="4189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8" name="Skupina 87"/>
          <p:cNvGrpSpPr/>
          <p:nvPr/>
        </p:nvGrpSpPr>
        <p:grpSpPr>
          <a:xfrm>
            <a:off x="5625608" y="1747983"/>
            <a:ext cx="3047271" cy="3178573"/>
            <a:chOff x="6552000" y="2808000"/>
            <a:chExt cx="2260046" cy="2260046"/>
          </a:xfrm>
        </p:grpSpPr>
        <p:pic>
          <p:nvPicPr>
            <p:cNvPr id="89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0" name="Oblouk 89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louk 91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Plus 92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4" name="Přímá spojnice se šipkou 93"/>
            <p:cNvCxnSpPr>
              <a:stCxn id="93" idx="0"/>
              <a:endCxn id="90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5" name="Zástupný symbol pro obsah 2"/>
          <p:cNvSpPr>
            <a:spLocks noGrp="1"/>
          </p:cNvSpPr>
          <p:nvPr/>
        </p:nvSpPr>
        <p:spPr>
          <a:xfrm>
            <a:off x="6732638" y="325948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6" name="Zástupný symbol pro obsah 2"/>
              <p:cNvSpPr>
                <a:spLocks noGrp="1"/>
              </p:cNvSpPr>
              <p:nvPr/>
            </p:nvSpPr>
            <p:spPr>
              <a:xfrm flipH="1">
                <a:off x="7302970" y="2809517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302970" y="2809517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7" name="Zástupný symbol pro obsah 2"/>
              <p:cNvSpPr>
                <a:spLocks noGrp="1"/>
              </p:cNvSpPr>
              <p:nvPr/>
            </p:nvSpPr>
            <p:spPr>
              <a:xfrm>
                <a:off x="390682" y="3133390"/>
                <a:ext cx="3079623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</a:rPr>
                        <m:t>·3,14·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2,5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82" y="3133390"/>
                <a:ext cx="3079623" cy="91869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Zástupný symbol pro obsah 2"/>
              <p:cNvSpPr>
                <a:spLocks noGrp="1"/>
              </p:cNvSpPr>
              <p:nvPr/>
            </p:nvSpPr>
            <p:spPr>
              <a:xfrm>
                <a:off x="422848" y="3949733"/>
                <a:ext cx="3666612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</a:rPr>
                        <m:t>·3,14·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15,625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848" y="3949733"/>
                <a:ext cx="3666612" cy="91869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433081" y="4868431"/>
                <a:ext cx="3551539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 smtClean="0">
                          <a:latin typeface="Cambria Math"/>
                        </a:rPr>
                        <m:t>=65,4166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081" y="4868431"/>
                <a:ext cx="3551539" cy="56888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480384" y="5392278"/>
                <a:ext cx="3551539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b="0" i="1" smtClean="0">
                          <a:latin typeface="Cambria Math"/>
                        </a:rPr>
                        <m:t>65,4 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384" y="5392278"/>
                <a:ext cx="3551539" cy="56888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37791CACATOTY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624" y="440908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727666" y="1594766"/>
                <a:ext cx="1736943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</a:rPr>
                        <m:t>=2,5 </m:t>
                      </m:r>
                      <m:r>
                        <a:rPr lang="cs-CZ" sz="2600" i="1" dirty="0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7666" y="1594766"/>
                <a:ext cx="1736943" cy="41896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562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32" grpId="0"/>
      <p:bldP spid="39" grpId="0"/>
      <p:bldP spid="41" grpId="0"/>
      <p:bldP spid="95" grpId="0"/>
      <p:bldP spid="96" grpId="0"/>
      <p:bldP spid="97" grpId="0"/>
      <p:bldP spid="98" grpId="0"/>
      <p:bldP spid="99" grpId="0"/>
      <p:bldP spid="100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093596"/>
            <a:ext cx="9158933" cy="576440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01261" y="1347193"/>
            <a:ext cx="3266047" cy="422961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86274" y="1088554"/>
            <a:ext cx="5565846" cy="5130691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0"/>
            <a:ext cx="9144001" cy="692696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Př.2) Objem koule je </a:t>
                </a:r>
                <a14:m>
                  <m:oMath xmlns:m="http://schemas.openxmlformats.org/officeDocument/2006/math"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365 </m:t>
                    </m:r>
                    <m:sSup>
                      <m:sSupPr>
                        <m:ctrlP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  <m:r>
                      <a:rPr lang="cs-CZ" sz="2800" b="0" i="0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Určete poloměr této koule.</a:t>
                </a:r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376" t="-74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-1" y="692696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55298" y="6275398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986736" y="2097528"/>
                <a:ext cx="3079623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6736" y="2097528"/>
                <a:ext cx="3079623" cy="91869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02364" y="6219245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800" b="0" i="0" dirty="0" smtClean="0">
                    <a:latin typeface="+mj-lt"/>
                  </a:rPr>
                  <a:t>Poloměr </a:t>
                </a:r>
                <a:r>
                  <a:rPr lang="cs-CZ" sz="2800" dirty="0" smtClean="0">
                    <a:latin typeface="+mj-lt"/>
                  </a:rPr>
                  <a:t>koule </a:t>
                </a:r>
                <a:r>
                  <a:rPr lang="cs-CZ" sz="2800" b="0" i="0" dirty="0" smtClean="0">
                    <a:latin typeface="+mj-lt"/>
                  </a:rPr>
                  <a:t>je přibližně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4,43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</a:rPr>
                      <m:t>𝑑𝑚</m:t>
                    </m:r>
                    <m:r>
                      <a:rPr lang="cs-CZ" sz="28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364" y="6219245"/>
                <a:ext cx="8539270" cy="624899"/>
              </a:xfrm>
              <a:prstGeom prst="rect">
                <a:avLst/>
              </a:prstGeom>
              <a:blipFill rotWithShape="1">
                <a:blip r:embed="rId4"/>
                <a:stretch>
                  <a:fillRect l="-1500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66849" y="2131560"/>
            <a:ext cx="50532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20433" y="1175802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 smtClean="0">
                          <a:latin typeface="Cambria Math"/>
                        </a:rPr>
                        <m:t>=365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33" y="1175802"/>
                <a:ext cx="3311046" cy="4681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55298" y="1643917"/>
                <a:ext cx="287235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</a:rPr>
                        <m:t>= ?</m:t>
                      </m:r>
                      <m:r>
                        <a:rPr lang="cs-CZ" sz="26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600" i="1" dirty="0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1643917"/>
                <a:ext cx="2872350" cy="4189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4" name="Skupina 13"/>
          <p:cNvGrpSpPr/>
          <p:nvPr/>
        </p:nvGrpSpPr>
        <p:grpSpPr>
          <a:xfrm>
            <a:off x="5897571" y="1742317"/>
            <a:ext cx="3047271" cy="3178573"/>
            <a:chOff x="6552000" y="2808000"/>
            <a:chExt cx="2260046" cy="2260046"/>
          </a:xfrm>
        </p:grpSpPr>
        <p:pic>
          <p:nvPicPr>
            <p:cNvPr id="15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louk 15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louk 17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Plus 18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se šipkou 19"/>
            <p:cNvCxnSpPr>
              <a:stCxn id="19" idx="0"/>
              <a:endCxn id="16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004601" y="325382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 flipH="1">
                <a:off x="7574933" y="2803851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574933" y="2803851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649367" y="2898439"/>
                <a:ext cx="3079623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365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600" b="0" i="1" smtClean="0">
                          <a:latin typeface="Cambria Math"/>
                        </a:rPr>
                        <m:t>·3,14·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9367" y="2898439"/>
                <a:ext cx="3079623" cy="91869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605121" y="3771622"/>
                <a:ext cx="3685488" cy="45934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365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4,186667·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121" y="3771622"/>
                <a:ext cx="3685488" cy="45934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66849" y="4230971"/>
                <a:ext cx="3551539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87,181</m:t>
                      </m:r>
                      <m:r>
                        <a:rPr lang="cs-CZ" sz="2600" b="0" i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849" y="4230971"/>
                <a:ext cx="3551539" cy="56888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431479" y="3729679"/>
                <a:ext cx="2004618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</a:rPr>
                        <m:t>/ :4,186667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1479" y="3729679"/>
                <a:ext cx="2004618" cy="56888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63437" y="4674728"/>
                <a:ext cx="2025038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=87,181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437" y="4674728"/>
                <a:ext cx="2025038" cy="56888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10534" y="5157192"/>
                <a:ext cx="3429417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87,181</m:t>
                          </m:r>
                        </m:e>
                      </m:rad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534" y="5157192"/>
                <a:ext cx="3429417" cy="56888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05473" y="5677270"/>
                <a:ext cx="3429417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b="0" i="1" smtClean="0">
                          <a:latin typeface="Cambria Math"/>
                        </a:rPr>
                        <m:t>4,43 </m:t>
                      </m:r>
                      <m:r>
                        <a:rPr lang="cs-CZ" sz="2600" b="0" i="1" smtClean="0">
                          <a:latin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473" y="5677270"/>
                <a:ext cx="3429417" cy="56888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7791CACATOTY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213" y="45196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18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0" grpId="0"/>
      <p:bldP spid="12" grpId="0"/>
      <p:bldP spid="13" grpId="0"/>
      <p:bldP spid="21" grpId="0"/>
      <p:bldP spid="22" grpId="0"/>
      <p:bldP spid="23" grpId="0"/>
      <p:bldP spid="24" grpId="0"/>
      <p:bldP spid="25" grpId="0"/>
      <p:bldP spid="27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7066"/>
            <a:ext cx="9158933" cy="527430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39688" y="1873287"/>
            <a:ext cx="4592976" cy="405947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20433" y="1602279"/>
            <a:ext cx="3875503" cy="4923065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-1"/>
            <a:ext cx="9144001" cy="1196753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Př.3) Vypočítejte hmotnost ocelového nýtu, 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𝑑</m:t>
                        </m:r>
                      </m:e>
                      <m:sub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=20 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𝑑</m:t>
                        </m:r>
                      </m:e>
                      <m:sub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=10 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,  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h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=50 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𝑚𝑚</m:t>
                    </m:r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, </m:t>
                    </m:r>
                    <m:r>
                      <a:rPr lang="el-GR" sz="2800" b="0" i="1" spc="-10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𝜌</m:t>
                    </m:r>
                    <m:r>
                      <a:rPr lang="cs-CZ" sz="2800" b="0" i="1" spc="-10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=7,8</m:t>
                    </m:r>
                    <m:f>
                      <m:fPr>
                        <m:ctrlPr>
                          <a:rPr lang="cs-CZ" sz="2800" b="0" i="1" spc="-100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pc="-100" dirty="0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sz="2800" b="0" i="1" spc="-1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pc="-1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𝑐𝑚</m:t>
                            </m:r>
                          </m:e>
                          <m:sup>
                            <m:r>
                              <a:rPr lang="cs-CZ" sz="2800" b="0" i="1" spc="-1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376" t="-7463" r="-1444" b="-41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83646" y="1097794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60532" y="2786660"/>
                <a:ext cx="3079623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600" i="1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600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sz="26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sz="2600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600" i="1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cs-CZ" sz="2600" i="1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cs-CZ" sz="2600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latin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532" y="2786660"/>
                <a:ext cx="3079623" cy="918698"/>
              </a:xfrm>
              <a:prstGeom prst="rect">
                <a:avLst/>
              </a:prstGeom>
              <a:blipFill rotWithShape="1">
                <a:blip r:embed="rId3"/>
                <a:stretch>
                  <a:fillRect b="-19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249940" y="2654290"/>
            <a:ext cx="34690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20433" y="1602279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=20 </m:t>
                      </m:r>
                      <m:r>
                        <a:rPr lang="cs-CZ" sz="26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33" y="1602279"/>
                <a:ext cx="3311046" cy="4681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55298" y="2070394"/>
                <a:ext cx="215223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=10 </m:t>
                      </m:r>
                      <m:r>
                        <a:rPr lang="cs-CZ" sz="26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2070394"/>
                <a:ext cx="2152235" cy="418961"/>
              </a:xfrm>
              <a:prstGeom prst="rect">
                <a:avLst/>
              </a:prstGeom>
              <a:blipFill rotWithShape="1">
                <a:blip r:embed="rId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 flipH="1">
                <a:off x="6050844" y="3697304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h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050844" y="3697304"/>
                <a:ext cx="474802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Vývojový diagram: postup 30"/>
          <p:cNvSpPr/>
          <p:nvPr/>
        </p:nvSpPr>
        <p:spPr>
          <a:xfrm>
            <a:off x="4974981" y="2737384"/>
            <a:ext cx="2592288" cy="762266"/>
          </a:xfrm>
          <a:prstGeom prst="flowChartProcess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seč 31"/>
          <p:cNvSpPr/>
          <p:nvPr/>
        </p:nvSpPr>
        <p:spPr>
          <a:xfrm>
            <a:off x="6847189" y="2374342"/>
            <a:ext cx="1440160" cy="1440160"/>
          </a:xfrm>
          <a:prstGeom prst="pie">
            <a:avLst>
              <a:gd name="adj1" fmla="val 16144322"/>
              <a:gd name="adj2" fmla="val 5414490"/>
            </a:avLst>
          </a:prstGeom>
          <a:solidFill>
            <a:schemeClr val="bg1">
              <a:lumMod val="6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4860864" y="3118517"/>
            <a:ext cx="3600400" cy="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770173" y="2741318"/>
            <a:ext cx="0" cy="7622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4565365" y="2737384"/>
            <a:ext cx="409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565365" y="3499650"/>
            <a:ext cx="409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7567269" y="2370934"/>
            <a:ext cx="1254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8749296" y="2374342"/>
            <a:ext cx="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567268" y="3814502"/>
            <a:ext cx="1254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4974981" y="4105198"/>
            <a:ext cx="25922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974981" y="3499650"/>
            <a:ext cx="0" cy="74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567269" y="3814502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 rot="16200000" flipH="1">
                <a:off x="8324571" y="2582398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 flipH="1">
                <a:off x="8324571" y="2582398"/>
                <a:ext cx="474802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 rot="16200000" flipH="1">
                <a:off x="4327964" y="2855561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 flipH="1">
                <a:off x="4327964" y="2855561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 flipH="1">
                <a:off x="7567268" y="2467595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567268" y="2467595"/>
                <a:ext cx="474802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 flipH="1">
                <a:off x="6050844" y="2628952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050844" y="2628952"/>
                <a:ext cx="474802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 flipH="1">
                <a:off x="4713568" y="5172899"/>
                <a:ext cx="3328501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𝑉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b="0" i="1" dirty="0" smtClean="0">
                        <a:latin typeface="Cambria Math"/>
                        <a:cs typeface="Arial" pitchFamily="34" charset="0"/>
                      </a:rPr>
                      <m:t> .  .  .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 objem válce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4713568" y="5172899"/>
                <a:ext cx="3328501" cy="549246"/>
              </a:xfrm>
              <a:prstGeom prst="rect">
                <a:avLst/>
              </a:prstGeom>
              <a:blipFill rotWithShape="1">
                <a:blip r:embed="rId11"/>
                <a:stretch>
                  <a:fillRect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 flipH="1">
                <a:off x="4713569" y="4630060"/>
                <a:ext cx="357378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𝑉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600" b="0" i="1" dirty="0" smtClean="0">
                        <a:latin typeface="Cambria Math"/>
                        <a:cs typeface="Arial" pitchFamily="34" charset="0"/>
                      </a:rPr>
                      <m:t> . . .  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objem polokoule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4713569" y="4630060"/>
                <a:ext cx="3573780" cy="549246"/>
              </a:xfrm>
              <a:prstGeom prst="rect">
                <a:avLst/>
              </a:prstGeom>
              <a:blipFill rotWithShape="1">
                <a:blip r:embed="rId12"/>
                <a:stretch>
                  <a:fillRect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1984464" y="2070395"/>
                <a:ext cx="144701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=1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4464" y="2070395"/>
                <a:ext cx="1447016" cy="41896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236144" y="3778500"/>
                <a:ext cx="3759792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600" i="1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600" b="0" i="1" smtClean="0">
                              <a:latin typeface="Cambria Math"/>
                            </a:rPr>
                            <m:t>·</m:t>
                          </m:r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3,14·</m:t>
                          </m:r>
                          <m:sSup>
                            <m:sSupPr>
                              <m:ctrlPr>
                                <a:rPr lang="cs-CZ" sz="26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e>
                            <m:sup>
                              <m:r>
                                <a:rPr lang="cs-CZ" sz="2600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latin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144" y="3778500"/>
                <a:ext cx="3759792" cy="918698"/>
              </a:xfrm>
              <a:prstGeom prst="rect">
                <a:avLst/>
              </a:prstGeom>
              <a:blipFill rotWithShape="1">
                <a:blip r:embed="rId14"/>
                <a:stretch>
                  <a:fillRect b="-13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249940" y="5872210"/>
                <a:ext cx="3759792" cy="45934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≐2,093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40" y="5872210"/>
                <a:ext cx="3759792" cy="45934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215226" y="4827573"/>
                <a:ext cx="3759792" cy="9186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600" i="1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600" i="1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600" b="0" i="1" smtClean="0">
                              <a:latin typeface="Cambria Math"/>
                            </a:rPr>
                            <m:t>·</m:t>
                          </m:r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3,14·</m:t>
                          </m:r>
                          <m:r>
                            <a:rPr lang="cs-CZ" sz="260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</m:d>
                      <m:r>
                        <a:rPr lang="cs-CZ" sz="2600" b="0" i="1" smtClean="0">
                          <a:latin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226" y="4827573"/>
                <a:ext cx="3759792" cy="918698"/>
              </a:xfrm>
              <a:prstGeom prst="rect">
                <a:avLst/>
              </a:prstGeom>
              <a:blipFill rotWithShape="1">
                <a:blip r:embed="rId16"/>
                <a:stretch>
                  <a:fillRect b="-13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460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12" grpId="0"/>
      <p:bldP spid="13" grpId="0"/>
      <p:bldP spid="22" grpId="0"/>
      <p:bldP spid="31" grpId="0" animBg="1"/>
      <p:bldP spid="32" grpId="0" animBg="1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-30452"/>
            <a:ext cx="9158933" cy="688845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64576" y="104762"/>
            <a:ext cx="4592976" cy="35402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20433" y="104761"/>
            <a:ext cx="3875503" cy="3540263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78714" y="1615087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h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714" y="1615087"/>
                <a:ext cx="3079623" cy="5889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289198" y="1566458"/>
            <a:ext cx="34690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20433" y="104761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=10 </m:t>
                      </m:r>
                      <m:r>
                        <a:rPr lang="cs-CZ" sz="26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33" y="104761"/>
                <a:ext cx="3311046" cy="4681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5298" y="572876"/>
                <a:ext cx="215223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=5 </m:t>
                      </m:r>
                      <m:r>
                        <a:rPr lang="cs-CZ" sz="26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572876"/>
                <a:ext cx="2152235" cy="418961"/>
              </a:xfrm>
              <a:prstGeom prst="rect">
                <a:avLst/>
              </a:prstGeom>
              <a:blipFill rotWithShape="1">
                <a:blip r:embed="rId4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 flipH="1">
                <a:off x="6075732" y="1649947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h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075732" y="1649947"/>
                <a:ext cx="474802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Vývojový diagram: postup 10"/>
          <p:cNvSpPr/>
          <p:nvPr/>
        </p:nvSpPr>
        <p:spPr>
          <a:xfrm>
            <a:off x="4999869" y="690027"/>
            <a:ext cx="2592288" cy="762266"/>
          </a:xfrm>
          <a:prstGeom prst="flowChartProcess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seč 11"/>
          <p:cNvSpPr/>
          <p:nvPr/>
        </p:nvSpPr>
        <p:spPr>
          <a:xfrm>
            <a:off x="6872077" y="326985"/>
            <a:ext cx="1440160" cy="1440160"/>
          </a:xfrm>
          <a:prstGeom prst="pie">
            <a:avLst>
              <a:gd name="adj1" fmla="val 16144322"/>
              <a:gd name="adj2" fmla="val 5414490"/>
            </a:avLst>
          </a:prstGeom>
          <a:solidFill>
            <a:schemeClr val="bg1">
              <a:lumMod val="6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885752" y="1071160"/>
            <a:ext cx="3600400" cy="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795061" y="693961"/>
            <a:ext cx="0" cy="7622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590253" y="690027"/>
            <a:ext cx="409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590253" y="1452293"/>
            <a:ext cx="409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592157" y="323577"/>
            <a:ext cx="1254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8774184" y="326985"/>
            <a:ext cx="0" cy="144016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592156" y="1767145"/>
            <a:ext cx="1254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999869" y="2057841"/>
            <a:ext cx="259228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999869" y="1452293"/>
            <a:ext cx="0" cy="74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592157" y="1767145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 rot="16200000" flipH="1">
                <a:off x="8349459" y="535041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 flipH="1">
                <a:off x="8349459" y="535041"/>
                <a:ext cx="474802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 rot="16200000" flipH="1">
                <a:off x="4352852" y="808204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𝑑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 flipH="1">
                <a:off x="4352852" y="808204"/>
                <a:ext cx="474802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 flipH="1">
                <a:off x="7592156" y="420238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592156" y="420238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 flipH="1">
                <a:off x="6075732" y="581595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075732" y="581595"/>
                <a:ext cx="474802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 flipH="1">
                <a:off x="4579634" y="2864528"/>
                <a:ext cx="3328501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𝑉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600" b="0" i="1" dirty="0" smtClean="0">
                        <a:latin typeface="Cambria Math"/>
                        <a:cs typeface="Arial" pitchFamily="34" charset="0"/>
                      </a:rPr>
                      <m:t> .  .  .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 objem válce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4579634" y="2864528"/>
                <a:ext cx="3328501" cy="549246"/>
              </a:xfrm>
              <a:prstGeom prst="rect">
                <a:avLst/>
              </a:prstGeom>
              <a:blipFill rotWithShape="1">
                <a:blip r:embed="rId10"/>
                <a:stretch>
                  <a:fillRect t="-1000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 flipH="1">
                <a:off x="4579634" y="2352923"/>
                <a:ext cx="357378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𝑉</m:t>
                        </m:r>
                      </m:e>
                      <m:sub>
                        <m:r>
                          <a:rPr lang="cs-CZ" sz="2600" b="0" i="1" dirty="0" smtClean="0">
                            <a:latin typeface="Cambria Math"/>
                            <a:cs typeface="Arial" pitchFamily="34" charset="0"/>
                          </a:rPr>
                          <m:t>1 </m:t>
                        </m:r>
                      </m:sub>
                    </m:sSub>
                    <m:r>
                      <a:rPr lang="cs-CZ" sz="2600" i="1" dirty="0">
                        <a:latin typeface="Cambria Math"/>
                        <a:cs typeface="Arial" pitchFamily="34" charset="0"/>
                      </a:rPr>
                      <m:t>.  .  .</m:t>
                    </m:r>
                    <m:r>
                      <a:rPr lang="cs-CZ" sz="2600" b="0" i="1" dirty="0" smtClean="0">
                        <a:latin typeface="Cambria Math"/>
                        <a:cs typeface="Arial" pitchFamily="34" charset="0"/>
                      </a:rPr>
                      <m:t>  </m:t>
                    </m:r>
                  </m:oMath>
                </a14:m>
                <a:r>
                  <a:rPr lang="cs-CZ" sz="2600" dirty="0" smtClean="0">
                    <a:latin typeface="Arial" pitchFamily="34" charset="0"/>
                    <a:cs typeface="Arial" pitchFamily="34" charset="0"/>
                  </a:rPr>
                  <a:t>objem polokoule</a:t>
                </a:r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4579634" y="2352923"/>
                <a:ext cx="3573780" cy="549246"/>
              </a:xfrm>
              <a:prstGeom prst="rect">
                <a:avLst/>
              </a:prstGeom>
              <a:blipFill rotWithShape="1">
                <a:blip r:embed="rId11"/>
                <a:stretch>
                  <a:fillRect t="-10000" r="-681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847130" y="600183"/>
                <a:ext cx="144701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=0,5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7130" y="600183"/>
                <a:ext cx="1447016" cy="41896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194555" y="2111017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3,14·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0,5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·5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555" y="2111017"/>
                <a:ext cx="3079623" cy="58897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55298" y="1039884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h</m:t>
                      </m:r>
                      <m:r>
                        <a:rPr lang="cs-CZ" sz="2600" b="0" i="1" smtClean="0">
                          <a:latin typeface="Cambria Math"/>
                        </a:rPr>
                        <m:t>=50 </m:t>
                      </m:r>
                      <m:r>
                        <a:rPr lang="cs-CZ" sz="2600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1039884"/>
                <a:ext cx="3311046" cy="46811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55298" y="2607680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3,14·0,25·5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2607680"/>
                <a:ext cx="3079623" cy="58897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178714" y="3056045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3,925 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714" y="3056045"/>
                <a:ext cx="3079623" cy="588979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867346" y="1064461"/>
                <a:ext cx="144701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=5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7346" y="1064461"/>
                <a:ext cx="1447016" cy="41896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129413" y="3820420"/>
            <a:ext cx="3875503" cy="205685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4391066" y="3820420"/>
            <a:ext cx="4383118" cy="205685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38380" y="6093296"/>
            <a:ext cx="8521987" cy="580734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78713" y="4256376"/>
                <a:ext cx="2391925" cy="4816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=</m:t>
                          </m:r>
                          <m:r>
                            <a:rPr lang="cs-CZ" sz="2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6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713" y="4256376"/>
                <a:ext cx="2391925" cy="48168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178713" y="3820420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𝑂𝑏𝑗𝑒𝑚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𝑐𝑒𝑙</m:t>
                      </m:r>
                      <m:r>
                        <a:rPr lang="cs-CZ" sz="2600" b="0" i="1" smtClean="0">
                          <a:latin typeface="Cambria Math"/>
                        </a:rPr>
                        <m:t>é</m:t>
                      </m:r>
                      <m:r>
                        <a:rPr lang="cs-CZ" sz="2600" b="0" i="1" smtClean="0">
                          <a:latin typeface="Cambria Math"/>
                        </a:rPr>
                        <m:t>h𝑜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𝑛</m:t>
                      </m:r>
                      <m:r>
                        <a:rPr lang="cs-CZ" sz="2600" b="0" i="1" smtClean="0">
                          <a:latin typeface="Cambria Math"/>
                        </a:rPr>
                        <m:t>ý</m:t>
                      </m:r>
                      <m:r>
                        <a:rPr lang="cs-CZ" sz="2600" b="0" i="1" smtClean="0">
                          <a:latin typeface="Cambria Math"/>
                        </a:rPr>
                        <m:t>𝑡𝑢</m:t>
                      </m:r>
                      <m:r>
                        <a:rPr lang="cs-CZ" sz="2600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713" y="3820420"/>
                <a:ext cx="3079623" cy="588979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212414" y="4738059"/>
                <a:ext cx="3219066" cy="4816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 smtClean="0">
                          <a:latin typeface="Cambria Math"/>
                        </a:rPr>
                        <m:t>=2,093+3,925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414" y="4738059"/>
                <a:ext cx="3219066" cy="481684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12414" y="5213697"/>
                <a:ext cx="3219066" cy="4816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𝑉</m:t>
                      </m:r>
                      <m:r>
                        <a:rPr lang="cs-CZ" sz="2600" b="0" i="1" smtClean="0">
                          <a:latin typeface="Cambria Math"/>
                        </a:rPr>
                        <m:t>=6,018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414" y="5213697"/>
                <a:ext cx="3219066" cy="481684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450810" y="3848319"/>
                <a:ext cx="3079623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𝐻𝑚𝑜𝑡𝑛𝑜𝑠𝑡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𝑐𝑒𝑙</m:t>
                      </m:r>
                      <m:r>
                        <a:rPr lang="cs-CZ" sz="2600" b="0" i="1" smtClean="0">
                          <a:latin typeface="Cambria Math"/>
                        </a:rPr>
                        <m:t>é</m:t>
                      </m:r>
                      <m:r>
                        <a:rPr lang="cs-CZ" sz="2600" b="0" i="1" smtClean="0">
                          <a:latin typeface="Cambria Math"/>
                        </a:rPr>
                        <m:t>h𝑜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𝑛</m:t>
                      </m:r>
                      <m:r>
                        <a:rPr lang="cs-CZ" sz="2600" b="0" i="1" smtClean="0">
                          <a:latin typeface="Cambria Math"/>
                        </a:rPr>
                        <m:t>ý</m:t>
                      </m:r>
                      <m:r>
                        <a:rPr lang="cs-CZ" sz="2600" b="0" i="1" smtClean="0">
                          <a:latin typeface="Cambria Math"/>
                        </a:rPr>
                        <m:t>𝑡𝑢</m:t>
                      </m:r>
                      <m:r>
                        <a:rPr lang="cs-CZ" sz="2600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0810" y="3848319"/>
                <a:ext cx="3079623" cy="588979"/>
              </a:xfrm>
              <a:prstGeom prst="rect">
                <a:avLst/>
              </a:prstGeom>
              <a:blipFill rotWithShape="1">
                <a:blip r:embed="rId22"/>
                <a:stretch>
                  <a:fillRect r="-106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564533" y="4304365"/>
                <a:ext cx="2829408" cy="5444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·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4533" y="4304365"/>
                <a:ext cx="2829408" cy="544481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564533" y="4738060"/>
                <a:ext cx="2829408" cy="5444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latin typeface="Cambria Math"/>
                        </a:rPr>
                        <m:t>=7,8·6,018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4533" y="4738060"/>
                <a:ext cx="2829408" cy="544481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4557585" y="5206778"/>
                <a:ext cx="2128367" cy="5444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latin typeface="Cambria Math"/>
                        </a:rPr>
                        <m:t>=46,94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7585" y="5206778"/>
                <a:ext cx="2128367" cy="544481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214523" y="6093296"/>
                <a:ext cx="8743029" cy="5889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Ocelov</m:t>
                    </m:r>
                    <m:r>
                      <a:rPr lang="cs-CZ" sz="2600" b="0" i="0" smtClean="0">
                        <a:latin typeface="Cambria Math"/>
                      </a:rPr>
                      <m:t>ý 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n</m:t>
                    </m:r>
                    <m:r>
                      <a:rPr lang="cs-CZ" sz="2600" b="0" i="0" smtClean="0">
                        <a:latin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t</m:t>
                    </m:r>
                    <m:r>
                      <a:rPr lang="cs-CZ" sz="2600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m</m:t>
                    </m:r>
                    <m:r>
                      <a:rPr lang="cs-CZ" sz="2600" b="0" i="0" smtClean="0">
                        <a:latin typeface="Cambria Math"/>
                      </a:rPr>
                      <m:t>á 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hmotnost</m:t>
                    </m:r>
                    <m:r>
                      <a:rPr lang="cs-CZ" sz="2600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p</m:t>
                    </m:r>
                    <m:r>
                      <a:rPr lang="cs-CZ" sz="2600" b="0" i="0" smtClean="0">
                        <a:latin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ibli</m:t>
                    </m:r>
                    <m:r>
                      <a:rPr lang="cs-CZ" sz="2600" b="0" i="0" smtClean="0">
                        <a:latin typeface="Cambria Math"/>
                      </a:rPr>
                      <m:t>ž</m:t>
                    </m:r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</a:rPr>
                      <m:t>n</m:t>
                    </m:r>
                    <m:r>
                      <a:rPr lang="cs-CZ" sz="2600" b="0" i="0" smtClean="0">
                        <a:latin typeface="Cambria Math"/>
                      </a:rPr>
                      <m:t>ě</m:t>
                    </m:r>
                  </m:oMath>
                </a14:m>
                <a:r>
                  <a:rPr lang="cs-CZ" sz="2600" dirty="0" smtClean="0"/>
                  <a:t> </a:t>
                </a:r>
                <a14:m>
                  <m:oMath xmlns:m="http://schemas.openxmlformats.org/officeDocument/2006/math">
                    <m:r>
                      <a:rPr lang="cs-CZ" sz="2600" b="0" i="1" dirty="0" smtClean="0">
                        <a:latin typeface="Cambria Math"/>
                      </a:rPr>
                      <m:t>47 </m:t>
                    </m:r>
                    <m:r>
                      <a:rPr lang="cs-CZ" sz="2600" b="0" i="1" dirty="0" smtClean="0">
                        <a:latin typeface="Cambria Math"/>
                      </a:rPr>
                      <m:t>𝑔</m:t>
                    </m:r>
                    <m:r>
                      <a:rPr lang="cs-CZ" sz="2600" b="0" i="1" dirty="0" smtClean="0">
                        <a:latin typeface="Cambria Math"/>
                      </a:rPr>
                      <m:t>.</m:t>
                    </m:r>
                  </m:oMath>
                </a14:m>
                <a:endParaRPr lang="cs-CZ" sz="2600" dirty="0"/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523" y="6093296"/>
                <a:ext cx="8743029" cy="588979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6458493" y="5220441"/>
                <a:ext cx="1460261" cy="54448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≐47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𝑔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8493" y="5220441"/>
                <a:ext cx="1460261" cy="544481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7791CACATOTY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965" y="5564914"/>
            <a:ext cx="1363039" cy="111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4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29" grpId="0"/>
      <p:bldP spid="33" grpId="0"/>
      <p:bldP spid="34" grpId="0"/>
      <p:bldP spid="35" grpId="0"/>
      <p:bldP spid="36" grpId="0"/>
      <p:bldP spid="37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3006" y="1215221"/>
            <a:ext cx="8871325" cy="811052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8067" y="1214105"/>
                <a:ext cx="8876264" cy="8110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1) </a:t>
                </a:r>
                <a:r>
                  <a:rPr lang="cs-CZ" dirty="0" smtClean="0"/>
                  <a:t>Vypočítejte objem koule, jestliže:</a:t>
                </a:r>
                <a:br>
                  <a:rPr lang="cs-CZ" dirty="0" smtClean="0"/>
                </a:br>
                <a:r>
                  <a:rPr lang="cs-CZ" i="0" dirty="0" smtClean="0">
                    <a:latin typeface="+mj-lt"/>
                  </a:rPr>
                  <a:t>  </a:t>
                </a:r>
                <a:r>
                  <a:rPr lang="cs-CZ" b="0" i="0" dirty="0" smtClean="0">
                    <a:latin typeface="+mj-lt"/>
                  </a:rPr>
                  <a:t>a)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=0,7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	b)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 4,5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	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	c)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=16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𝑚</m:t>
                    </m:r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7" y="1214105"/>
                <a:ext cx="8876264" cy="811052"/>
              </a:xfrm>
              <a:prstGeom prst="rect">
                <a:avLst/>
              </a:prstGeom>
              <a:blipFill rotWithShape="1">
                <a:blip r:embed="rId2"/>
                <a:stretch>
                  <a:fillRect l="-1030" t="-6015" b="-18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80097" y="2468653"/>
                <a:ext cx="8876262" cy="827070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2)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Vypočítejte objem zeměkoule, jestliže poloměr je přibližně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6 3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80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𝑘𝑚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97" y="2468653"/>
                <a:ext cx="8876262" cy="827070"/>
              </a:xfrm>
              <a:prstGeom prst="rect">
                <a:avLst/>
              </a:prstGeom>
              <a:blipFill rotWithShape="1">
                <a:blip r:embed="rId3"/>
                <a:stretch>
                  <a:fillRect t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39771" y="271280"/>
            <a:ext cx="7029306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5773" y="334864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9630" y="2020345"/>
                <a:ext cx="8861373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𝐚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) 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𝐕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𝟏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𝟒𝟒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FFFF00"/>
                    </a:solidFill>
                  </a:rPr>
                  <a:t>	b)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𝐕</m:t>
                    </m:r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𝟑𝟖𝟏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𝟓𝟏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FFFF00"/>
                    </a:solidFill>
                  </a:rPr>
                  <a:t> 	   c)</a:t>
                </a:r>
                <a:r>
                  <a:rPr lang="cs-CZ" b="1" dirty="0">
                    <a:solidFill>
                      <a:srgbClr val="FFFF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𝐕</m:t>
                    </m:r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𝟐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𝟏𝟒𝟑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FFFF00"/>
                        </a:solidFill>
                        <a:latin typeface="Cambria Math"/>
                      </a:rPr>
                      <m:t>𝟓𝟕</m:t>
                    </m:r>
                    <m:r>
                      <a:rPr lang="cs-CZ" b="1" i="1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</m:oMath>
                </a14:m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0" y="2020345"/>
                <a:ext cx="8861373" cy="426976"/>
              </a:xfrm>
              <a:prstGeom prst="rect">
                <a:avLst/>
              </a:prstGeom>
              <a:blipFill rotWithShape="1">
                <a:blip r:embed="rId4"/>
                <a:stretch>
                  <a:fillRect t="-2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96258" y="3325688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𝐕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𝟎𝟖𝟕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𝟐𝟓𝟐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𝟓𝟏𝟒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𝟕𝟕𝟑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𝒌𝒎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𝟎𝟖𝟕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𝒌𝒎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258" y="3325688"/>
                <a:ext cx="8800021" cy="4960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91131" y="3845338"/>
            <a:ext cx="8789376" cy="1320144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0445" y="3821711"/>
                <a:ext cx="8899854" cy="8397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/>
                  <a:t>3) </a:t>
                </a:r>
                <a:r>
                  <a:rPr lang="cs-CZ" dirty="0" smtClean="0"/>
                  <a:t>Určete hmotnost ocelová činky, složené ze dvou koulí s průměrem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6 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/>
                  <a:t>, které jsou spojeny tyčkou s průměrem 1,5 cm a délkou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13 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/>
                  <a:t>. Hustota oceli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𝜌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=7,8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𝑔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𝑐𝑚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45" y="3821711"/>
                <a:ext cx="8899854" cy="839715"/>
              </a:xfrm>
              <a:prstGeom prst="rect">
                <a:avLst/>
              </a:prstGeom>
              <a:blipFill rotWithShape="1">
                <a:blip r:embed="rId6"/>
                <a:stretch>
                  <a:fillRect l="-1096" t="-5797" r="-1027" b="-623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03494" y="5165482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𝟏𝟗𝟒𝟎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𝒈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494" y="5165482"/>
                <a:ext cx="8764649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37278" y="5669538"/>
                <a:ext cx="8876262" cy="550441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4)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Objem koule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756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0" dirty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Vypočítejte poloměr.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278" y="5669538"/>
                <a:ext cx="8876262" cy="550441"/>
              </a:xfrm>
              <a:prstGeom prst="rect">
                <a:avLst/>
              </a:prstGeom>
              <a:blipFill rotWithShape="1">
                <a:blip r:embed="rId9"/>
                <a:stretch>
                  <a:fillRect t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51961" y="6226403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𝒅𝒎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961" y="6226403"/>
                <a:ext cx="8800021" cy="49602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24CA2TXJSM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564" y="113093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2880</TotalTime>
  <Words>916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422</cp:revision>
  <dcterms:created xsi:type="dcterms:W3CDTF">2012-04-23T18:25:05Z</dcterms:created>
  <dcterms:modified xsi:type="dcterms:W3CDTF">2013-04-21T16:10:46Z</dcterms:modified>
</cp:coreProperties>
</file>