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75" r:id="rId2"/>
    <p:sldId id="269" r:id="rId3"/>
    <p:sldId id="338" r:id="rId4"/>
    <p:sldId id="362" r:id="rId5"/>
    <p:sldId id="364" r:id="rId6"/>
    <p:sldId id="365" r:id="rId7"/>
    <p:sldId id="347" r:id="rId8"/>
    <p:sldId id="334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3529" autoAdjust="0"/>
  </p:normalViewPr>
  <p:slideViewPr>
    <p:cSldViewPr>
      <p:cViewPr>
        <p:scale>
          <a:sx n="60" d="100"/>
          <a:sy n="60" d="100"/>
        </p:scale>
        <p:origin x="-835" y="-5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8.wmf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12" Type="http://schemas.openxmlformats.org/officeDocument/2006/relationships/image" Target="../media/image18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7.png"/><Relationship Id="rId5" Type="http://schemas.openxmlformats.org/officeDocument/2006/relationships/image" Target="../media/image12.pn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15.png"/><Relationship Id="rId1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9.png"/><Relationship Id="rId3" Type="http://schemas.openxmlformats.org/officeDocument/2006/relationships/image" Target="../media/image21.png"/><Relationship Id="rId12" Type="http://schemas.openxmlformats.org/officeDocument/2006/relationships/image" Target="../media/image28.png"/><Relationship Id="rId17" Type="http://schemas.openxmlformats.org/officeDocument/2006/relationships/image" Target="../media/image8.wmf"/><Relationship Id="rId2" Type="http://schemas.openxmlformats.org/officeDocument/2006/relationships/image" Target="../media/image20.png"/><Relationship Id="rId16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27.png"/><Relationship Id="rId5" Type="http://schemas.openxmlformats.org/officeDocument/2006/relationships/image" Target="../media/image23.png"/><Relationship Id="rId15" Type="http://schemas.openxmlformats.org/officeDocument/2006/relationships/image" Target="../media/image31.png"/><Relationship Id="rId10" Type="http://schemas.openxmlformats.org/officeDocument/2006/relationships/image" Target="../media/image26.png"/><Relationship Id="rId4" Type="http://schemas.openxmlformats.org/officeDocument/2006/relationships/image" Target="../media/image22.png"/><Relationship Id="rId9" Type="http://schemas.openxmlformats.org/officeDocument/2006/relationships/image" Target="../media/image25.png"/><Relationship Id="rId14" Type="http://schemas.openxmlformats.org/officeDocument/2006/relationships/image" Target="../media/image3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13" Type="http://schemas.openxmlformats.org/officeDocument/2006/relationships/image" Target="../media/image44.png"/><Relationship Id="rId18" Type="http://schemas.openxmlformats.org/officeDocument/2006/relationships/image" Target="../media/image8.wmf"/><Relationship Id="rId3" Type="http://schemas.openxmlformats.org/officeDocument/2006/relationships/image" Target="../media/image34.png"/><Relationship Id="rId7" Type="http://schemas.openxmlformats.org/officeDocument/2006/relationships/image" Target="../media/image19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image" Target="../media/image33.png"/><Relationship Id="rId16" Type="http://schemas.openxmlformats.org/officeDocument/2006/relationships/image" Target="../media/image4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11" Type="http://schemas.openxmlformats.org/officeDocument/2006/relationships/image" Target="../media/image42.png"/><Relationship Id="rId5" Type="http://schemas.openxmlformats.org/officeDocument/2006/relationships/image" Target="../media/image36.png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png"/><Relationship Id="rId3" Type="http://schemas.openxmlformats.org/officeDocument/2006/relationships/image" Target="../media/image70.png"/><Relationship Id="rId7" Type="http://schemas.openxmlformats.org/officeDocument/2006/relationships/image" Target="../media/image3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9.png"/><Relationship Id="rId5" Type="http://schemas.openxmlformats.org/officeDocument/2006/relationships/image" Target="../media/image37.png"/><Relationship Id="rId10" Type="http://schemas.openxmlformats.org/officeDocument/2006/relationships/image" Target="../media/image52.wmf"/><Relationship Id="rId4" Type="http://schemas.openxmlformats.org/officeDocument/2006/relationships/image" Target="../media/image190.png"/><Relationship Id="rId9" Type="http://schemas.openxmlformats.org/officeDocument/2006/relationships/image" Target="../media/image5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VY_32_INOVACE_08_17_M9_Hanak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22689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Koule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61238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Povrch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433910" y="188640"/>
            <a:ext cx="8209207" cy="81679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53727" y="1196752"/>
            <a:ext cx="8175868" cy="5472608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851920" y="9760"/>
            <a:ext cx="1889845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67249" y="1384568"/>
            <a:ext cx="8054280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si </a:t>
            </a:r>
            <a:r>
              <a:rPr lang="cs-CZ" sz="1800" dirty="0"/>
              <a:t>u</a:t>
            </a:r>
            <a:r>
              <a:rPr lang="cs-CZ" sz="1800" dirty="0" smtClean="0"/>
              <a:t>kážeme , jak vypočítáme povrch koule. Nalezneme zde řešené příklady a na </a:t>
            </a:r>
            <a:r>
              <a:rPr lang="cs-CZ" sz="1800" dirty="0"/>
              <a:t>závěr  jsou zde příklady na samostatné procvičení, ke kterým je uvedeno správné řešení. </a:t>
            </a:r>
            <a:endParaRPr lang="cs-CZ" sz="1800" dirty="0" smtClean="0"/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150264"/>
            <a:ext cx="8640959" cy="6477672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73530" y="268040"/>
            <a:ext cx="8107409" cy="2008832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508290" y="340047"/>
            <a:ext cx="7771363" cy="1440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Kulová plocha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je množina všech bodů prostoru, které mají od daného pevného bodu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stejnou vzdálenost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která se nazývá poloměr dané kulové plochy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04129" y="5447192"/>
            <a:ext cx="8076810" cy="1039625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Zaoblený obdélník 1"/>
              <p:cNvSpPr/>
              <p:nvPr/>
            </p:nvSpPr>
            <p:spPr>
              <a:xfrm>
                <a:off x="589169" y="3716578"/>
                <a:ext cx="2690479" cy="1095473"/>
              </a:xfrm>
              <a:prstGeom prst="roundRect">
                <a:avLst>
                  <a:gd name="adj" fmla="val 6887"/>
                </a:avLst>
              </a:prstGeom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95250" h="1016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𝟒</m:t>
                      </m:r>
                      <m:r>
                        <a:rPr lang="cs-CZ" sz="28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sSup>
                        <m:sSupPr>
                          <m:ctrlP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𝒓</m:t>
                          </m:r>
                        </m:e>
                        <m:sup>
                          <m:r>
                            <a:rPr lang="cs-CZ" sz="28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" name="Zaoblený 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9169" y="3716578"/>
                <a:ext cx="2690479" cy="1095473"/>
              </a:xfrm>
              <a:prstGeom prst="roundRect">
                <a:avLst>
                  <a:gd name="adj" fmla="val 6887"/>
                </a:avLst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1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92354"/>
            <a:ext cx="1772766" cy="186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749292" y="5517596"/>
                <a:ext cx="6055573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cs typeface="Arial" pitchFamily="34" charset="0"/>
                      </a:rPr>
                      <m:t>𝑟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 . . . .  </a:t>
                </a:r>
                <a:r>
                  <a:rPr lang="cs-CZ" sz="2800" dirty="0">
                    <a:latin typeface="Arial" pitchFamily="34" charset="0"/>
                    <a:cs typeface="Arial" pitchFamily="34" charset="0"/>
                  </a:rPr>
                  <a:t>p</a:t>
                </a:r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oloměr koule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292" y="5517596"/>
                <a:ext cx="6055573" cy="606888"/>
              </a:xfrm>
              <a:prstGeom prst="rect">
                <a:avLst/>
              </a:prstGeom>
              <a:blipFill rotWithShape="1">
                <a:blip r:embed="rId4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749292" y="5906695"/>
                <a:ext cx="6175128" cy="6068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sz="2800" b="0" i="1" dirty="0" smtClean="0">
                        <a:latin typeface="Cambria Math"/>
                        <a:ea typeface="Cambria Math"/>
                        <a:cs typeface="Arial" pitchFamily="34" charset="0"/>
                      </a:rPr>
                      <m:t>π</m:t>
                    </m:r>
                  </m:oMath>
                </a14:m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  . . . .  Ludolfovo číslo (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  <a:cs typeface="Arial" pitchFamily="34" charset="0"/>
                      </a:rPr>
                      <m:t>𝜋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Arial" pitchFamily="34" charset="0"/>
                      </a:rPr>
                      <m:t>=3,14)</m:t>
                    </m:r>
                  </m:oMath>
                </a14:m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9292" y="5906695"/>
                <a:ext cx="6175128" cy="606888"/>
              </a:xfrm>
              <a:prstGeom prst="rect">
                <a:avLst/>
              </a:prstGeom>
              <a:blipFill rotWithShape="1">
                <a:blip r:embed="rId5"/>
                <a:stretch>
                  <a:fillRect t="-10000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504129" y="2460635"/>
            <a:ext cx="8076810" cy="740319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616677" y="2512238"/>
            <a:ext cx="6517483" cy="7200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Povrch koule vypočítáme podle vzorce: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6" name="Skupina 35"/>
          <p:cNvGrpSpPr/>
          <p:nvPr/>
        </p:nvGrpSpPr>
        <p:grpSpPr>
          <a:xfrm>
            <a:off x="3972966" y="3101784"/>
            <a:ext cx="2511854" cy="2620086"/>
            <a:chOff x="6552000" y="2808000"/>
            <a:chExt cx="2260046" cy="2260046"/>
          </a:xfrm>
        </p:grpSpPr>
        <p:pic>
          <p:nvPicPr>
            <p:cNvPr id="4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Oblouk 5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louk 21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Plus 23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6" name="Přímá spojnice se šipkou 25"/>
            <p:cNvCxnSpPr>
              <a:stCxn id="24" idx="0"/>
              <a:endCxn id="6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836335" y="434295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 flipH="1">
                <a:off x="5435564" y="3951107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5435564" y="3951107"/>
                <a:ext cx="474802" cy="5492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47221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 animBg="1"/>
      <p:bldP spid="13" grpId="0"/>
      <p:bldP spid="14" grpId="0"/>
      <p:bldP spid="18" grpId="0"/>
      <p:bldP spid="28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093596"/>
            <a:ext cx="9158933" cy="576440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529298" y="1352859"/>
            <a:ext cx="3266047" cy="422961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229387" y="1352859"/>
            <a:ext cx="4977861" cy="4544478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0"/>
            <a:ext cx="9144001" cy="692696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Př.1) Vypočítejte povrch koule, která má průměr </a:t>
                </a:r>
                <a14:m>
                  <m:oMath xmlns:m="http://schemas.openxmlformats.org/officeDocument/2006/math">
                    <m:r>
                      <a:rPr lang="cs-CZ" sz="2800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14,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4 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376" t="-74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-1" y="692696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14714" y="5991025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51070" y="2582341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070" y="2582341"/>
                <a:ext cx="3079623" cy="55680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409682" y="5996953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800" b="0" i="0" dirty="0" smtClean="0">
                    <a:latin typeface="+mj-lt"/>
                  </a:rPr>
                  <a:t>Povrch koule je přibližně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651,</m:t>
                    </m:r>
                    <m:r>
                      <a:rPr lang="cs-CZ" sz="2800" b="0" i="1" smtClean="0">
                        <a:latin typeface="Cambria Math"/>
                      </a:rPr>
                      <m:t>1 </m:t>
                    </m:r>
                    <m:sSup>
                      <m:sSupPr>
                        <m:ctrlPr>
                          <a:rPr lang="cs-CZ" sz="2800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latin typeface="Cambria Math"/>
                          </a:rPr>
                          <m:t>𝑐𝑚</m:t>
                        </m:r>
                      </m:e>
                      <m:sup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682" y="5996953"/>
                <a:ext cx="8539270" cy="624899"/>
              </a:xfrm>
              <a:prstGeom prst="rect">
                <a:avLst/>
              </a:prstGeom>
              <a:blipFill rotWithShape="1">
                <a:blip r:embed="rId4"/>
                <a:stretch>
                  <a:fillRect l="-1428" t="-8824" b="-1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8" name="Přímá spojnice 37"/>
          <p:cNvCxnSpPr/>
          <p:nvPr/>
        </p:nvCxnSpPr>
        <p:spPr>
          <a:xfrm>
            <a:off x="398882" y="2500688"/>
            <a:ext cx="36900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396308" y="1469956"/>
                <a:ext cx="2218102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𝑑</m:t>
                      </m:r>
                      <m:r>
                        <a:rPr lang="cs-CZ" sz="2600" b="0" i="1" smtClean="0">
                          <a:latin typeface="Cambria Math"/>
                        </a:rPr>
                        <m:t>=14,4 </m:t>
                      </m:r>
                      <m:r>
                        <a:rPr lang="cs-CZ" sz="2600" b="0" i="1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6308" y="1469956"/>
                <a:ext cx="2218102" cy="46811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22222" y="1928148"/>
                <a:ext cx="3698778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 xmlns:m="http://schemas.openxmlformats.org/officeDocument/2006/math">
                    <m:r>
                      <a:rPr lang="cs-CZ" sz="2600" i="1" smtClean="0">
                        <a:latin typeface="Cambria Math"/>
                      </a:rPr>
                      <m:t>𝑟</m:t>
                    </m:r>
                    <m:r>
                      <a:rPr lang="cs-CZ" sz="2600" b="0" i="1" smtClean="0">
                        <a:latin typeface="Cambria Math"/>
                      </a:rPr>
                      <m:t>=14,4 :2</m:t>
                    </m:r>
                  </m:oMath>
                </a14:m>
                <a:r>
                  <a:rPr lang="cs-CZ" sz="2600" dirty="0" smtClean="0"/>
                  <a:t>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latin typeface="Cambria Math"/>
                      </a:rPr>
                      <m:t>𝑐𝑚</m:t>
                    </m:r>
                  </m:oMath>
                </a14:m>
                <a:endParaRPr lang="cs-CZ" sz="2600" dirty="0"/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222" y="1928148"/>
                <a:ext cx="3698778" cy="41896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88" name="Skupina 87"/>
          <p:cNvGrpSpPr/>
          <p:nvPr/>
        </p:nvGrpSpPr>
        <p:grpSpPr>
          <a:xfrm>
            <a:off x="5625608" y="1747983"/>
            <a:ext cx="3047271" cy="3178573"/>
            <a:chOff x="6552000" y="2808000"/>
            <a:chExt cx="2260046" cy="2260046"/>
          </a:xfrm>
        </p:grpSpPr>
        <p:pic>
          <p:nvPicPr>
            <p:cNvPr id="89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0" name="Oblouk 89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Ovál 90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Oblouk 91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Plus 92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4" name="Přímá spojnice se šipkou 93"/>
            <p:cNvCxnSpPr>
              <a:stCxn id="93" idx="0"/>
              <a:endCxn id="90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5" name="Zástupný symbol pro obsah 2"/>
          <p:cNvSpPr>
            <a:spLocks noGrp="1"/>
          </p:cNvSpPr>
          <p:nvPr/>
        </p:nvSpPr>
        <p:spPr>
          <a:xfrm>
            <a:off x="6732638" y="3259486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6" name="Zástupný symbol pro obsah 2"/>
              <p:cNvSpPr>
                <a:spLocks noGrp="1"/>
              </p:cNvSpPr>
              <p:nvPr/>
            </p:nvSpPr>
            <p:spPr>
              <a:xfrm flipH="1">
                <a:off x="7302970" y="2809517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9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302970" y="2809517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0" name="Zástupný symbol pro obsah 2"/>
              <p:cNvSpPr>
                <a:spLocks noGrp="1"/>
              </p:cNvSpPr>
              <p:nvPr/>
            </p:nvSpPr>
            <p:spPr>
              <a:xfrm>
                <a:off x="457758" y="5025163"/>
                <a:ext cx="3551539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b="0" i="1" smtClean="0">
                          <a:latin typeface="Cambria Math"/>
                        </a:rPr>
                        <m:t>651,1 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𝑐𝑚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0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758" y="5025163"/>
                <a:ext cx="3551539" cy="568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444314" y="3091522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4·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3,14·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7,2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4314" y="3091522"/>
                <a:ext cx="3079623" cy="5568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423462" y="3683101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4·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3,14·51,84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462" y="3683101"/>
                <a:ext cx="3079623" cy="5568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52869" y="4392304"/>
                <a:ext cx="307962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651,110 4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869" y="4392304"/>
                <a:ext cx="3079623" cy="55680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4713" y="41132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2718317" y="1924509"/>
                <a:ext cx="160809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</a:rPr>
                        <m:t>=</m:t>
                      </m:r>
                      <m:r>
                        <a:rPr lang="cs-CZ" sz="2600" b="0" i="1" dirty="0" smtClean="0">
                          <a:latin typeface="Cambria Math"/>
                        </a:rPr>
                        <m:t>7</m:t>
                      </m:r>
                      <m:r>
                        <a:rPr lang="cs-CZ" sz="2600" i="1" dirty="0" smtClean="0">
                          <a:latin typeface="Cambria Math"/>
                        </a:rPr>
                        <m:t>,</m:t>
                      </m:r>
                      <m:r>
                        <a:rPr lang="cs-CZ" sz="2600" b="0" i="1" dirty="0" smtClean="0">
                          <a:latin typeface="Cambria Math"/>
                        </a:rPr>
                        <m:t>2</m:t>
                      </m:r>
                      <m:r>
                        <a:rPr lang="cs-CZ" sz="2600" i="1" dirty="0" smtClean="0">
                          <a:latin typeface="Cambria Math"/>
                        </a:rPr>
                        <m:t> </m:t>
                      </m:r>
                      <m:r>
                        <a:rPr lang="cs-CZ" sz="2600" i="1" dirty="0" smtClean="0">
                          <a:latin typeface="Cambria Math"/>
                        </a:rPr>
                        <m:t>𝑐𝑚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8317" y="1924509"/>
                <a:ext cx="1608090" cy="418961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5629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9" grpId="0"/>
      <p:bldP spid="32" grpId="0"/>
      <p:bldP spid="39" grpId="0"/>
      <p:bldP spid="41" grpId="0"/>
      <p:bldP spid="95" grpId="0"/>
      <p:bldP spid="96" grpId="0"/>
      <p:bldP spid="100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145536"/>
            <a:ext cx="9158933" cy="5712463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801261" y="1347193"/>
            <a:ext cx="3266047" cy="422961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86274" y="1347193"/>
            <a:ext cx="5565846" cy="487205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0"/>
            <a:ext cx="9144001" cy="692696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Př.2) Povrch koule je </a:t>
                </a:r>
                <a14:m>
                  <m:oMath xmlns:m="http://schemas.openxmlformats.org/officeDocument/2006/math"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496 </m:t>
                    </m:r>
                    <m:sSup>
                      <m:sSupPr>
                        <m:ctrlP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  <m:r>
                      <a:rPr lang="cs-CZ" sz="2800" b="0" i="0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Určete poloměr této koule.</a:t>
                </a:r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273" y="18192"/>
                <a:ext cx="8862679" cy="818520"/>
              </a:xfrm>
              <a:prstGeom prst="rect">
                <a:avLst/>
              </a:prstGeom>
              <a:blipFill rotWithShape="1">
                <a:blip r:embed="rId2"/>
                <a:stretch>
                  <a:fillRect l="-1376" t="-74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-1" y="692696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155298" y="6275398"/>
            <a:ext cx="8612078" cy="568746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02364" y="6219245"/>
                <a:ext cx="8539270" cy="62489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:r>
                  <a:rPr lang="cs-CZ" sz="2800" b="0" i="0" dirty="0" smtClean="0">
                    <a:latin typeface="+mj-lt"/>
                  </a:rPr>
                  <a:t>Poloměr </a:t>
                </a:r>
                <a:r>
                  <a:rPr lang="cs-CZ" sz="2800" dirty="0" smtClean="0">
                    <a:latin typeface="+mj-lt"/>
                  </a:rPr>
                  <a:t>koule </a:t>
                </a:r>
                <a:r>
                  <a:rPr lang="cs-CZ" sz="2800" b="0" i="0" dirty="0" smtClean="0">
                    <a:latin typeface="+mj-lt"/>
                  </a:rPr>
                  <a:t>je přibližně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latin typeface="Cambria Math"/>
                      </a:rPr>
                      <m:t>6,3</m:t>
                    </m:r>
                    <m:r>
                      <a:rPr lang="cs-CZ" sz="2800" b="0" i="1" smtClean="0">
                        <a:latin typeface="Cambria Math"/>
                      </a:rPr>
                      <m:t> </m:t>
                    </m:r>
                    <m:r>
                      <a:rPr lang="cs-CZ" sz="2800" b="0" i="1" smtClean="0">
                        <a:latin typeface="Cambria Math"/>
                      </a:rPr>
                      <m:t>𝑑𝑚</m:t>
                    </m:r>
                    <m:r>
                      <a:rPr lang="cs-CZ" sz="28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364" y="6219245"/>
                <a:ext cx="8539270" cy="624899"/>
              </a:xfrm>
              <a:prstGeom prst="rect">
                <a:avLst/>
              </a:prstGeom>
              <a:blipFill rotWithShape="1">
                <a:blip r:embed="rId3"/>
                <a:stretch>
                  <a:fillRect l="-1500" t="-8738" b="-1068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317556" y="2374376"/>
            <a:ext cx="505322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71140" y="1418618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</a:rPr>
                        <m:t>=496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40" y="1418618"/>
                <a:ext cx="3311046" cy="4681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306005" y="1886733"/>
                <a:ext cx="2872350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</a:rPr>
                        <m:t>= ?</m:t>
                      </m:r>
                      <m:r>
                        <a:rPr lang="cs-CZ" sz="2600" b="0" i="1" dirty="0" smtClean="0">
                          <a:latin typeface="Cambria Math"/>
                        </a:rPr>
                        <m:t>𝑑</m:t>
                      </m:r>
                      <m:r>
                        <a:rPr lang="cs-CZ" sz="2600" i="1" dirty="0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005" y="1886733"/>
                <a:ext cx="2872350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4" name="Skupina 13"/>
          <p:cNvGrpSpPr/>
          <p:nvPr/>
        </p:nvGrpSpPr>
        <p:grpSpPr>
          <a:xfrm>
            <a:off x="5897571" y="1742317"/>
            <a:ext cx="3047271" cy="3178573"/>
            <a:chOff x="6552000" y="2808000"/>
            <a:chExt cx="2260046" cy="2260046"/>
          </a:xfrm>
        </p:grpSpPr>
        <p:pic>
          <p:nvPicPr>
            <p:cNvPr id="15" name="Picture 2" descr="C:\Users\spravce\AppData\Local\Microsoft\Windows\Temporary Internet Files\Content.IE5\HGW68T4R\MC900437065[1]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2000" y="2808000"/>
              <a:ext cx="2260046" cy="22600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Oblouk 15"/>
            <p:cNvSpPr/>
            <p:nvPr/>
          </p:nvSpPr>
          <p:spPr>
            <a:xfrm>
              <a:off x="6822000" y="3540613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>
              <a:spLocks noChangeAspect="1"/>
            </p:cNvSpPr>
            <p:nvPr/>
          </p:nvSpPr>
          <p:spPr>
            <a:xfrm>
              <a:off x="6818612" y="2996951"/>
              <a:ext cx="1728000" cy="1728000"/>
            </a:xfrm>
            <a:prstGeom prst="ellipse">
              <a:avLst/>
            </a:prstGeom>
            <a:noFill/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louk 17"/>
            <p:cNvSpPr/>
            <p:nvPr/>
          </p:nvSpPr>
          <p:spPr>
            <a:xfrm rot="10800000">
              <a:off x="6829437" y="3489632"/>
              <a:ext cx="1717175" cy="742637"/>
            </a:xfrm>
            <a:prstGeom prst="arc">
              <a:avLst>
                <a:gd name="adj1" fmla="val 4965"/>
                <a:gd name="adj2" fmla="val 10861467"/>
              </a:avLst>
            </a:prstGeom>
            <a:ln w="19050"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Plus 18"/>
            <p:cNvSpPr/>
            <p:nvPr/>
          </p:nvSpPr>
          <p:spPr>
            <a:xfrm>
              <a:off x="7580012" y="3797151"/>
              <a:ext cx="216024" cy="229560"/>
            </a:xfrm>
            <a:prstGeom prst="mathPlus">
              <a:avLst>
                <a:gd name="adj1" fmla="val 0"/>
              </a:avLst>
            </a:prstGeom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se šipkou 19"/>
            <p:cNvCxnSpPr>
              <a:stCxn id="19" idx="0"/>
              <a:endCxn id="16" idx="0"/>
            </p:cNvCxnSpPr>
            <p:nvPr/>
          </p:nvCxnSpPr>
          <p:spPr>
            <a:xfrm>
              <a:off x="7767402" y="3911931"/>
              <a:ext cx="771768" cy="124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7004601" y="3253820"/>
            <a:ext cx="561590" cy="5492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 flipH="1">
                <a:off x="7574933" y="2803851"/>
                <a:ext cx="474802" cy="5492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600" b="0" i="1" dirty="0" smtClean="0">
                          <a:latin typeface="Cambria Math"/>
                          <a:cs typeface="Arial" pitchFamily="34" charset="0"/>
                        </a:rPr>
                        <m:t>𝑟</m:t>
                      </m:r>
                    </m:oMath>
                  </m:oMathPara>
                </a14:m>
                <a:endParaRPr lang="cs-CZ" sz="2600" dirty="0"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7574933" y="2803851"/>
                <a:ext cx="474802" cy="5492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3565194" y="3539468"/>
                <a:ext cx="2004618" cy="56888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dirty="0" smtClean="0">
                          <a:latin typeface="Cambria Math"/>
                        </a:rPr>
                        <m:t>/ :</m:t>
                      </m:r>
                      <m:r>
                        <a:rPr lang="cs-CZ" sz="2600" b="0" i="1" dirty="0" smtClean="0">
                          <a:latin typeface="Cambria Math"/>
                        </a:rPr>
                        <m:t>12,56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65194" y="3539468"/>
                <a:ext cx="2004618" cy="568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Zástupný symbol pro obsah 2"/>
              <p:cNvSpPr>
                <a:spLocks noGrp="1"/>
              </p:cNvSpPr>
              <p:nvPr/>
            </p:nvSpPr>
            <p:spPr>
              <a:xfrm>
                <a:off x="1136742" y="2519486"/>
                <a:ext cx="204161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𝜋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6742" y="2519486"/>
                <a:ext cx="2041613" cy="5568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791724" y="2982665"/>
                <a:ext cx="4104883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496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4·3,14·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724" y="2982665"/>
                <a:ext cx="4104883" cy="5568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816753" y="3536875"/>
                <a:ext cx="276543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496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latin typeface="Cambria Math"/>
                        </a:rPr>
                        <m:t>12,56·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6753" y="3536875"/>
                <a:ext cx="2765434" cy="55680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Zástupný symbol pro obsah 2"/>
              <p:cNvSpPr>
                <a:spLocks noGrp="1"/>
              </p:cNvSpPr>
              <p:nvPr/>
            </p:nvSpPr>
            <p:spPr>
              <a:xfrm>
                <a:off x="271140" y="4100743"/>
                <a:ext cx="276543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39,4904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40" y="4100743"/>
                <a:ext cx="2765434" cy="55680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1114326" y="4626434"/>
                <a:ext cx="276543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600" i="1">
                          <a:latin typeface="Cambria Math"/>
                        </a:rPr>
                        <m:t>39,4904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14326" y="4626434"/>
                <a:ext cx="2765434" cy="55680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1319966" y="5035077"/>
                <a:ext cx="276543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600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600" i="1">
                              <a:latin typeface="Cambria Math"/>
                            </a:rPr>
                            <m:t>39,4904</m:t>
                          </m:r>
                          <m:r>
                            <m:rPr>
                              <m:nor/>
                            </m:rPr>
                            <a:rPr lang="cs-CZ" sz="2600" dirty="0"/>
                            <m:t> </m:t>
                          </m:r>
                        </m:e>
                      </m:rad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9966" y="5035077"/>
                <a:ext cx="2765434" cy="55680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1319966" y="5542591"/>
                <a:ext cx="2765434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≐6,3 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𝑑𝑚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19966" y="5542591"/>
                <a:ext cx="2765434" cy="55680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7059" y="4562590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618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0" grpId="0"/>
      <p:bldP spid="12" grpId="0"/>
      <p:bldP spid="13" grpId="0"/>
      <p:bldP spid="21" grpId="0"/>
      <p:bldP spid="22" grpId="0"/>
      <p:bldP spid="27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4933" y="1467066"/>
            <a:ext cx="9158933" cy="5390934"/>
          </a:xfrm>
          <a:prstGeom prst="roundRect">
            <a:avLst>
              <a:gd name="adj" fmla="val 2167"/>
            </a:avLst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3967" y="1495559"/>
            <a:ext cx="4752529" cy="25683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55299" y="1602280"/>
            <a:ext cx="3912646" cy="4414715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-1" y="-1"/>
            <a:ext cx="9144001" cy="1196753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E6DCAC"/>
              </a:gs>
              <a:gs pos="7000">
                <a:srgbClr val="E6D78A"/>
              </a:gs>
              <a:gs pos="1000">
                <a:srgbClr val="C7AC4C"/>
              </a:gs>
              <a:gs pos="97000">
                <a:srgbClr val="E6D78A"/>
              </a:gs>
              <a:gs pos="100000">
                <a:srgbClr val="C7AC4C"/>
              </a:gs>
              <a:gs pos="100000">
                <a:srgbClr val="E6DCAC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889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0" y="58574"/>
                <a:ext cx="9238255" cy="1079602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Př.3) Kopule hvězdárny má tvar polokoule s průměrem </a:t>
                </a:r>
                <a14:m>
                  <m:oMath xmlns:m="http://schemas.openxmlformats.org/officeDocument/2006/math"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6</m:t>
                    </m:r>
                    <m:r>
                      <a:rPr lang="cs-CZ" sz="2800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4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. Kolik bude stát její natření, jestliže </a:t>
                </a:r>
                <a14:m>
                  <m:oMath xmlns:m="http://schemas.openxmlformats.org/officeDocument/2006/math">
                    <m:r>
                      <a:rPr lang="cs-CZ" sz="2800" b="0" i="1" spc="-10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pc="-100" smtClean="0">
                            <a:solidFill>
                              <a:schemeClr val="tx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 stojí </a:t>
                </a:r>
                <a14:m>
                  <m:oMath xmlns:m="http://schemas.openxmlformats.org/officeDocument/2006/math"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115 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800" i="1" spc="-100" dirty="0" smtClean="0">
                        <a:solidFill>
                          <a:schemeClr val="tx1"/>
                        </a:solidFill>
                        <a:latin typeface="Cambria Math"/>
                        <a:cs typeface="Arial" pitchFamily="34" charset="0"/>
                      </a:rPr>
                      <m:t>č</m:t>
                    </m:r>
                  </m:oMath>
                </a14:m>
                <a:r>
                  <a:rPr lang="cs-CZ" sz="2800" spc="-100" dirty="0" smtClean="0">
                    <a:solidFill>
                      <a:schemeClr val="tx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spc="-100" dirty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58574"/>
                <a:ext cx="9238255" cy="1079602"/>
              </a:xfrm>
              <a:prstGeom prst="rect">
                <a:avLst/>
              </a:prstGeom>
              <a:blipFill rotWithShape="1">
                <a:blip r:embed="rId2"/>
                <a:stretch>
                  <a:fillRect l="-1320" t="-5650" r="-1320" b="-33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12389" y="1088890"/>
            <a:ext cx="1368152" cy="452841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rgbClr val="FFFF00"/>
                </a:solidFill>
              </a:rPr>
              <a:t>Řešení:</a:t>
            </a:r>
          </a:p>
        </p:txBody>
      </p:sp>
      <p:cxnSp>
        <p:nvCxnSpPr>
          <p:cNvPr id="11" name="Přímá spojnice 10"/>
          <p:cNvCxnSpPr/>
          <p:nvPr/>
        </p:nvCxnSpPr>
        <p:spPr>
          <a:xfrm>
            <a:off x="155298" y="2632005"/>
            <a:ext cx="34690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120433" y="1602279"/>
                <a:ext cx="3311046" cy="46811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𝑑</m:t>
                      </m:r>
                      <m:r>
                        <a:rPr lang="cs-CZ" sz="2600" b="0" i="1" smtClean="0">
                          <a:latin typeface="Cambria Math"/>
                        </a:rPr>
                        <m:t>=6,4 </m:t>
                      </m:r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433" y="1602279"/>
                <a:ext cx="3311046" cy="46811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55298" y="2070394"/>
                <a:ext cx="2111655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latin typeface="Cambria Math"/>
                        </a:rPr>
                        <m:t>𝑟</m:t>
                      </m:r>
                      <m:r>
                        <a:rPr lang="cs-CZ" sz="2600" b="0" i="1" smtClean="0">
                          <a:latin typeface="Cambria Math"/>
                        </a:rPr>
                        <m:t>=6,4 :2 </m:t>
                      </m:r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298" y="2070394"/>
                <a:ext cx="2111655" cy="41896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2129836" y="2070395"/>
                <a:ext cx="1447016" cy="41896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=3,2 </m:t>
                      </m:r>
                      <m:r>
                        <a:rPr lang="cs-CZ" sz="2600" b="0" i="1" smtClean="0"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29836" y="2070395"/>
                <a:ext cx="1447016" cy="41896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2168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8291" y="1602281"/>
            <a:ext cx="1980053" cy="2327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08075" y="2645450"/>
                <a:ext cx="2798897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</m:t>
                          </m:r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p>
                              <m: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8075" y="2645450"/>
                <a:ext cx="2798897" cy="55680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249940" y="3226545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4·3,14·</m:t>
                          </m:r>
                          <m:sSup>
                            <m:sSupPr>
                              <m:ctrlP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  <m:t>3,2</m:t>
                              </m:r>
                            </m:e>
                            <m:sup>
                              <m:r>
                                <a:rPr lang="cs-CZ" sz="26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40" y="3226545"/>
                <a:ext cx="4034028" cy="55680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249939" y="3785465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4·3,14·</m:t>
                          </m:r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10,24</m:t>
                          </m:r>
                        </m:e>
                      </m: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39" y="3785465"/>
                <a:ext cx="4034028" cy="55680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249940" y="4344385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4·3,14·</m:t>
                          </m:r>
                          <m:r>
                            <a:rPr lang="cs-CZ" sz="2600" b="0" i="1" smtClean="0">
                              <a:latin typeface="Cambria Math"/>
                              <a:ea typeface="Cambria Math"/>
                            </a:rPr>
                            <m:t>10,24</m:t>
                          </m:r>
                        </m:e>
                      </m:d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:2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40" y="4344385"/>
                <a:ext cx="4034028" cy="55680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249939" y="4943943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</a:rPr>
                        <m:t>=64,307 2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39" y="4943943"/>
                <a:ext cx="4034028" cy="55680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249940" y="5460192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𝑆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b="0" i="1" smtClean="0">
                          <a:latin typeface="Cambria Math"/>
                        </a:rPr>
                        <m:t>64,3 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940" y="5460192"/>
                <a:ext cx="4034028" cy="55680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6" name="Zaoblený obdélník 45"/>
          <p:cNvSpPr/>
          <p:nvPr/>
        </p:nvSpPr>
        <p:spPr>
          <a:xfrm>
            <a:off x="96664" y="6170510"/>
            <a:ext cx="9099818" cy="607452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/>
          <p:cNvSpPr/>
          <p:nvPr/>
        </p:nvSpPr>
        <p:spPr>
          <a:xfrm>
            <a:off x="4283967" y="4063865"/>
            <a:ext cx="4752529" cy="1953129"/>
          </a:xfrm>
          <a:prstGeom prst="roundRect">
            <a:avLst>
              <a:gd name="adj" fmla="val 275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38100" h="381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6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Zástupný symbol pro obsah 2"/>
              <p:cNvSpPr>
                <a:spLocks noGrp="1"/>
              </p:cNvSpPr>
              <p:nvPr/>
            </p:nvSpPr>
            <p:spPr>
              <a:xfrm>
                <a:off x="4874955" y="4146703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1 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 . . . . .  115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4955" y="4146703"/>
                <a:ext cx="4034028" cy="55680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Zástupný symbol pro obsah 2"/>
              <p:cNvSpPr>
                <a:spLocks noGrp="1"/>
              </p:cNvSpPr>
              <p:nvPr/>
            </p:nvSpPr>
            <p:spPr>
              <a:xfrm>
                <a:off x="4412748" y="4539401"/>
                <a:ext cx="4034028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64,3 </m:t>
                      </m:r>
                      <m:sSup>
                        <m:sSupPr>
                          <m:ctrlPr>
                            <a:rPr lang="cs-CZ" sz="26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600" b="0" i="1" smtClean="0"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6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latin typeface="Cambria Math"/>
                        </a:rPr>
                        <m:t> . . . . .  </m:t>
                      </m:r>
                      <m:r>
                        <a:rPr lang="cs-CZ" sz="2600" b="0" i="1" smtClean="0"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latin typeface="Cambria Math"/>
                        </a:rPr>
                        <m:t>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2748" y="4539401"/>
                <a:ext cx="4034028" cy="55680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5" name="Přímá spojnice 54"/>
          <p:cNvCxnSpPr/>
          <p:nvPr/>
        </p:nvCxnSpPr>
        <p:spPr>
          <a:xfrm>
            <a:off x="4490664" y="5045896"/>
            <a:ext cx="34690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6" name="Zástupný symbol pro obsah 2"/>
              <p:cNvSpPr>
                <a:spLocks noGrp="1"/>
              </p:cNvSpPr>
              <p:nvPr/>
            </p:nvSpPr>
            <p:spPr>
              <a:xfrm>
                <a:off x="4414018" y="5045896"/>
                <a:ext cx="290920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latin typeface="Cambria Math"/>
                        </a:rPr>
                        <m:t>=115·64,3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4018" y="5045896"/>
                <a:ext cx="2909209" cy="55680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6992171" y="5004991"/>
                <a:ext cx="290920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=7 394,5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2171" y="5004991"/>
                <a:ext cx="2909209" cy="556803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Zástupný symbol pro obsah 2"/>
              <p:cNvSpPr>
                <a:spLocks noGrp="1"/>
              </p:cNvSpPr>
              <p:nvPr/>
            </p:nvSpPr>
            <p:spPr>
              <a:xfrm>
                <a:off x="4412748" y="5458384"/>
                <a:ext cx="2909209" cy="55680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600" b="0" i="1" smtClean="0">
                          <a:latin typeface="Cambria Math"/>
                        </a:rPr>
                        <m:t>7 395 </m:t>
                      </m:r>
                      <m:r>
                        <a:rPr lang="cs-CZ" sz="2600" b="0" i="1" smtClean="0">
                          <a:latin typeface="Cambria Math"/>
                        </a:rPr>
                        <m:t>𝐾</m:t>
                      </m:r>
                      <m:r>
                        <a:rPr lang="cs-CZ" sz="2600" b="0" i="1" smtClean="0">
                          <a:latin typeface="Cambria Math"/>
                        </a:rPr>
                        <m:t>č</m:t>
                      </m:r>
                    </m:oMath>
                  </m:oMathPara>
                </a14:m>
                <a:endParaRPr lang="cs-CZ" sz="2600" dirty="0"/>
              </a:p>
            </p:txBody>
          </p:sp>
        </mc:Choice>
        <mc:Fallback xmlns="">
          <p:sp>
            <p:nvSpPr>
              <p:cNvPr id="6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12748" y="5458384"/>
                <a:ext cx="2909209" cy="556803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9" name="Zástupný symbol pro obsah 2"/>
          <p:cNvSpPr>
            <a:spLocks noGrp="1"/>
          </p:cNvSpPr>
          <p:nvPr/>
        </p:nvSpPr>
        <p:spPr>
          <a:xfrm>
            <a:off x="302364" y="6219245"/>
            <a:ext cx="8539270" cy="62489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buNone/>
            </a:pPr>
            <a:r>
              <a:rPr lang="cs-CZ" sz="2800" b="0" i="0" dirty="0" smtClean="0">
                <a:latin typeface="+mj-lt"/>
              </a:rPr>
              <a:t>Natření střechy bude stát přibližně 7 395 Kč. </a:t>
            </a:r>
            <a:endParaRPr lang="cs-CZ" sz="2800" dirty="0"/>
          </a:p>
        </p:txBody>
      </p:sp>
      <p:pic>
        <p:nvPicPr>
          <p:cNvPr id="1029" name="Picture 5" descr="C:\Users\spravce\AppData\Local\Microsoft\Windows\Temporary Internet Files\Content.IE5\BL96J1IA\MC900437791CAMASQ9M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718" y="5539922"/>
            <a:ext cx="1482923" cy="121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4606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12" grpId="0"/>
      <p:bldP spid="13" grpId="0"/>
      <p:bldP spid="64" grpId="0"/>
      <p:bldP spid="36" grpId="0"/>
      <p:bldP spid="38" grpId="0"/>
      <p:bldP spid="39" grpId="0"/>
      <p:bldP spid="41" grpId="0"/>
      <p:bldP spid="43" grpId="0"/>
      <p:bldP spid="44" grpId="0"/>
      <p:bldP spid="50" grpId="0"/>
      <p:bldP spid="52" grpId="0"/>
      <p:bldP spid="56" grpId="0"/>
      <p:bldP spid="57" grpId="0"/>
      <p:bldP spid="68" grpId="0"/>
      <p:bldP spid="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57421" y="411884"/>
            <a:ext cx="6952633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336751" y="411884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b="1" dirty="0" smtClean="0"/>
              <a:t>Příklady na samostatné procvičení:</a:t>
            </a:r>
            <a:endParaRPr lang="cs-CZ" dirty="0" smtClean="0"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0797" y="1371916"/>
            <a:ext cx="8871325" cy="811052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115858" y="1370800"/>
                <a:ext cx="8876264" cy="8110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1) </a:t>
                </a:r>
                <a:r>
                  <a:rPr lang="cs-CZ" dirty="0" smtClean="0"/>
                  <a:t>Vypočítejte povrch koule, jestliže:</a:t>
                </a:r>
                <a:br>
                  <a:rPr lang="cs-CZ" dirty="0" smtClean="0"/>
                </a:br>
                <a:r>
                  <a:rPr lang="cs-CZ" i="0" dirty="0" smtClean="0">
                    <a:latin typeface="+mj-lt"/>
                  </a:rPr>
                  <a:t>  </a:t>
                </a:r>
                <a:r>
                  <a:rPr lang="cs-CZ" b="0" i="0" dirty="0" smtClean="0">
                    <a:latin typeface="+mj-lt"/>
                  </a:rPr>
                  <a:t>a)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=0,7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	b)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𝑟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 4,5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𝑐𝑚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	</m:t>
                    </m:r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	c)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𝑑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=16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𝑚</m:t>
                    </m:r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858" y="1370800"/>
                <a:ext cx="8876264" cy="811052"/>
              </a:xfrm>
              <a:prstGeom prst="rect">
                <a:avLst/>
              </a:prstGeom>
              <a:blipFill rotWithShape="1">
                <a:blip r:embed="rId3"/>
                <a:stretch>
                  <a:fillRect l="-1030" t="-6015" b="-1879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144172" y="2671957"/>
                <a:ext cx="8876262" cy="827070"/>
              </a:xfrm>
              <a:prstGeom prst="rect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</a:rPr>
                  <a:t>2) 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Vypočítejte povrch zeměkoule, jestliže poloměr je přibližně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6 3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80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 </m:t>
                    </m:r>
                    <m:r>
                      <a:rPr lang="cs-CZ" i="1" dirty="0" smtClean="0">
                        <a:solidFill>
                          <a:schemeClr val="tx1"/>
                        </a:solidFill>
                        <a:latin typeface="Cambria Math"/>
                      </a:rPr>
                      <m:t>𝑘𝑚</m:t>
                    </m:r>
                    <m:r>
                      <a:rPr lang="cs-CZ" b="0" i="1" dirty="0" smtClean="0">
                        <a:solidFill>
                          <a:schemeClr val="tx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172" y="2671957"/>
                <a:ext cx="8876262" cy="827070"/>
              </a:xfrm>
              <a:prstGeom prst="rect">
                <a:avLst/>
              </a:prstGeom>
              <a:blipFill rotWithShape="1">
                <a:blip r:embed="rId4"/>
                <a:stretch>
                  <a:fillRect t="-1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57421" y="2177040"/>
                <a:ext cx="8861373" cy="42697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𝐚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) 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𝐒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𝟔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𝟏𝟓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FFFF00"/>
                    </a:solidFill>
                  </a:rPr>
                  <a:t>	b) </a:t>
                </a:r>
                <a14:m>
                  <m:oMath xmlns:m="http://schemas.openxmlformats.org/officeDocument/2006/math"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𝐒</m:t>
                    </m:r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𝟐𝟓𝟒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𝟑𝟒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solidFill>
                              <a:srgbClr val="FFFF00"/>
                            </a:solidFill>
                            <a:latin typeface="Cambria Math"/>
                          </a:rPr>
                          <m:t>𝒄</m:t>
                        </m:r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FFFF00"/>
                    </a:solidFill>
                  </a:rPr>
                  <a:t> 	        c)</a:t>
                </a:r>
                <a:r>
                  <a:rPr lang="cs-CZ" b="1" dirty="0">
                    <a:solidFill>
                      <a:srgbClr val="FFFF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𝐒</m:t>
                    </m:r>
                    <m:r>
                      <a:rPr lang="cs-CZ" b="1">
                        <a:solidFill>
                          <a:srgbClr val="FFFF00"/>
                        </a:solidFill>
                        <a:latin typeface="Cambria Math"/>
                      </a:rPr>
                      <m:t>=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𝟖𝟎𝟑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,</m:t>
                    </m:r>
                    <m:r>
                      <a:rPr lang="cs-CZ" b="1" i="0" smtClean="0">
                        <a:solidFill>
                          <a:srgbClr val="FFFF00"/>
                        </a:solidFill>
                        <a:latin typeface="Cambria Math"/>
                      </a:rPr>
                      <m:t>𝟖𝟒</m:t>
                    </m:r>
                    <m:sSup>
                      <m:sSupPr>
                        <m:ctrlP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𝒎</m:t>
                        </m:r>
                      </m:e>
                      <m:sup>
                        <m:r>
                          <a:rPr lang="cs-CZ" b="1" i="1">
                            <a:solidFill>
                              <a:srgbClr val="FFFF00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421" y="2177040"/>
                <a:ext cx="8861373" cy="426976"/>
              </a:xfrm>
              <a:prstGeom prst="rect">
                <a:avLst/>
              </a:prstGeom>
              <a:blipFill rotWithShape="1">
                <a:blip r:embed="rId5"/>
                <a:stretch>
                  <a:fillRect t="-18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160333" y="3528992"/>
                <a:ext cx="8800021" cy="496023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𝐒</m:t>
                      </m:r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𝟓𝟏𝟏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𝟐𝟒𝟕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𝟐𝟔𝟒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𝒌𝒎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𝟓𝟏𝟏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𝟎𝟎𝟎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𝒌𝒎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333" y="3528992"/>
                <a:ext cx="8800021" cy="49602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Zaoblený obdélník 19"/>
          <p:cNvSpPr/>
          <p:nvPr/>
        </p:nvSpPr>
        <p:spPr>
          <a:xfrm>
            <a:off x="202747" y="4088431"/>
            <a:ext cx="8789376" cy="816087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142061" y="4064804"/>
            <a:ext cx="8899854" cy="83971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/>
              <a:t>3) </a:t>
            </a:r>
            <a:r>
              <a:rPr lang="cs-CZ" dirty="0" smtClean="0"/>
              <a:t>Kolik kůže je potřeba na zhotovení koženého míče s průměrem 23 cm, připočítáme-li 10</a:t>
            </a:r>
            <a:r>
              <a:rPr lang="en-US" dirty="0" smtClean="0"/>
              <a:t> %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cs-CZ" dirty="0" smtClean="0"/>
              <a:t>švy?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76273" y="4893851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𝑺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𝟏𝟖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,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𝟐𝟕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 </m:t>
                          </m:r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𝒅𝒎</m:t>
                          </m:r>
                        </m:e>
                        <m:sup>
                          <m:r>
                            <a:rPr lang="cs-CZ" b="1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73" y="4893851"/>
                <a:ext cx="8764649" cy="50405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Zaoblený obdélník 25"/>
          <p:cNvSpPr/>
          <p:nvPr/>
        </p:nvSpPr>
        <p:spPr>
          <a:xfrm>
            <a:off x="176273" y="5397907"/>
            <a:ext cx="8789376" cy="552737"/>
          </a:xfrm>
          <a:prstGeom prst="roundRect">
            <a:avLst>
              <a:gd name="adj" fmla="val 0"/>
            </a:avLst>
          </a:prstGeom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192463" y="5397907"/>
                <a:ext cx="8899854" cy="69538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b="1" dirty="0" smtClean="0"/>
                  <a:t>4) </a:t>
                </a:r>
                <a:r>
                  <a:rPr lang="cs-CZ" dirty="0" smtClean="0"/>
                  <a:t>Povrch koule je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</a:rPr>
                      <m:t>625</m:t>
                    </m:r>
                    <m:r>
                      <a:rPr lang="cs-CZ" b="0" i="1" dirty="0" smtClean="0">
                        <a:latin typeface="Cambria Math"/>
                      </a:rPr>
                      <m:t> </m:t>
                    </m:r>
                    <m:sSup>
                      <m:sSupPr>
                        <m:ctrlPr>
                          <a:rPr lang="cs-CZ" b="0" i="1" dirty="0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dirty="0" smtClean="0">
                            <a:latin typeface="Cambria Math"/>
                          </a:rPr>
                          <m:t>𝑑𝑚</m:t>
                        </m:r>
                      </m:e>
                      <m:sup>
                        <m:r>
                          <a:rPr lang="cs-CZ" b="0" i="1" dirty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dirty="0" smtClean="0">
                        <a:latin typeface="Cambria Math"/>
                      </a:rPr>
                      <m:t>.</m:t>
                    </m:r>
                  </m:oMath>
                </a14:m>
                <a:r>
                  <a:rPr lang="cs-CZ" dirty="0" smtClean="0"/>
                  <a:t> Jaký je její poloměr?</a:t>
                </a:r>
                <a:endParaRPr lang="cs-CZ" dirty="0"/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463" y="5397907"/>
                <a:ext cx="8899854" cy="695389"/>
              </a:xfrm>
              <a:prstGeom prst="rect">
                <a:avLst/>
              </a:prstGeom>
              <a:blipFill rotWithShape="1">
                <a:blip r:embed="rId8"/>
                <a:stretch>
                  <a:fillRect l="-1096" t="-69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237529" y="5950644"/>
                <a:ext cx="8764649" cy="504056"/>
              </a:xfrm>
              <a:prstGeom prst="rect">
                <a:avLst/>
              </a:prstGeom>
            </p:spPr>
            <p:style>
              <a:lnRef idx="0">
                <a:schemeClr val="dk1"/>
              </a:lnRef>
              <a:fillRef idx="3">
                <a:schemeClr val="dk1"/>
              </a:fillRef>
              <a:effectRef idx="3">
                <a:schemeClr val="dk1"/>
              </a:effectRef>
              <a:fontRef idx="minor">
                <a:schemeClr val="lt1"/>
              </a:fontRef>
            </p:style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0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𝒓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𝟕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b="1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𝒅𝒎</m:t>
                      </m:r>
                    </m:oMath>
                  </m:oMathPara>
                </a14:m>
                <a:endParaRPr lang="cs-CZ" b="1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529" y="5950644"/>
                <a:ext cx="8764649" cy="50405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0BASIBLT\MC900440424[6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154" y="276792"/>
            <a:ext cx="1756648" cy="1448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046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2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535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088" y="1412776"/>
            <a:ext cx="902540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</a:t>
            </a:r>
            <a:r>
              <a:rPr lang="cs-CZ" sz="11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TOUSSAINT, </a:t>
            </a:r>
            <a:r>
              <a:rPr lang="cs-CZ" sz="1100" dirty="0" err="1"/>
              <a:t>Dominique</a:t>
            </a:r>
            <a:r>
              <a:rPr lang="cs-CZ" sz="1100" dirty="0"/>
              <a:t>. </a:t>
            </a:r>
            <a:r>
              <a:rPr lang="cs-CZ" sz="1100" i="1" dirty="0"/>
              <a:t>Wikipedie</a:t>
            </a:r>
            <a:r>
              <a:rPr lang="cs-CZ" sz="1100" dirty="0"/>
              <a:t> [online]. [cit. 15.4.2013]. Dostupný na WWW: http://</a:t>
            </a:r>
            <a:r>
              <a:rPr lang="cs-CZ" sz="1100" dirty="0" smtClean="0"/>
              <a:t>cs.wikipedia.org/wiki/Soubor:Cone_3d.png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/>
              <a:t>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2911</TotalTime>
  <Words>703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430</cp:revision>
  <dcterms:created xsi:type="dcterms:W3CDTF">2012-04-23T18:25:05Z</dcterms:created>
  <dcterms:modified xsi:type="dcterms:W3CDTF">2013-04-21T16:09:07Z</dcterms:modified>
</cp:coreProperties>
</file>