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13"/>
  </p:notesMasterIdLst>
  <p:sldIdLst>
    <p:sldId id="275" r:id="rId2"/>
    <p:sldId id="269" r:id="rId3"/>
    <p:sldId id="338" r:id="rId4"/>
    <p:sldId id="366" r:id="rId5"/>
    <p:sldId id="362" r:id="rId6"/>
    <p:sldId id="367" r:id="rId7"/>
    <p:sldId id="368" r:id="rId8"/>
    <p:sldId id="369" r:id="rId9"/>
    <p:sldId id="347" r:id="rId10"/>
    <p:sldId id="334" r:id="rId11"/>
    <p:sldId id="26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327F97BB-C833-4FB7-BDE5-3F7075034690}" styleName="Styl s motivem 2 – zvýraznění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06799F8-075E-4A3A-A7F6-7FBC6576F1A4}" styleName="Styl s motivem 2 – zvýraznění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284E427A-3D55-4303-BF80-6455036E1DE7}" styleName="Styl s motivem 1 – zvýraznění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D03447BB-5D67-496B-8E87-E561075AD55C}" styleName="Tmavý styl 1 – zvýraznění 3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wholeTbl>
    <a:band1H>
      <a:tcStyle>
        <a:tcBdr/>
        <a:fill>
          <a:solidFill>
            <a:schemeClr val="accent3">
              <a:shade val="60000"/>
            </a:schemeClr>
          </a:solidFill>
        </a:fill>
      </a:tcStyle>
    </a:band1H>
    <a:band1V>
      <a:tcStyle>
        <a:tcBdr/>
        <a:fill>
          <a:solidFill>
            <a:schemeClr val="accent3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3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3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3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18603FDC-E32A-4AB5-989C-0864C3EAD2B8}" styleName="Styl s motivem 2 – zvýraznění 2">
    <a:tblBg>
      <a:fillRef idx="3">
        <a:schemeClr val="accent2"/>
      </a:fillRef>
      <a:effectRef idx="3">
        <a:schemeClr val="accent2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2">
                <a:tint val="50000"/>
              </a:schemeClr>
            </a:lnRef>
          </a:left>
          <a:right>
            <a:lnRef idx="1">
              <a:schemeClr val="accent2">
                <a:tint val="50000"/>
              </a:schemeClr>
            </a:lnRef>
          </a:right>
          <a:top>
            <a:lnRef idx="1">
              <a:schemeClr val="accent2">
                <a:tint val="50000"/>
              </a:schemeClr>
            </a:lnRef>
          </a:top>
          <a:bottom>
            <a:lnRef idx="1">
              <a:schemeClr val="accent2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747" autoAdjust="0"/>
    <p:restoredTop sz="93529" autoAdjust="0"/>
  </p:normalViewPr>
  <p:slideViewPr>
    <p:cSldViewPr>
      <p:cViewPr>
        <p:scale>
          <a:sx n="60" d="100"/>
          <a:sy n="60" d="100"/>
        </p:scale>
        <p:origin x="-1368" y="-8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206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A86F176-4BD9-4DAD-8BC5-5A5A5C9EA157}" type="datetimeFigureOut">
              <a:rPr lang="cs-CZ" smtClean="0"/>
              <a:t>4.5.2013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CCE7E3B-81EB-4468-983C-AE29D8E370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627669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228600"/>
            <a:ext cx="7772400" cy="4571999"/>
          </a:xfrm>
        </p:spPr>
        <p:txBody>
          <a:bodyPr anchor="ctr">
            <a:noAutofit/>
          </a:bodyPr>
          <a:lstStyle>
            <a:lvl1pPr>
              <a:lnSpc>
                <a:spcPct val="100000"/>
              </a:lnSpc>
              <a:defRPr sz="8800" spc="-80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4800600"/>
            <a:ext cx="6858000" cy="914400"/>
          </a:xfrm>
        </p:spPr>
        <p:txBody>
          <a:bodyPr/>
          <a:lstStyle>
            <a:lvl1pPr marL="0" indent="0" algn="l">
              <a:buNone/>
              <a:defRPr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4.5.2013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/>
          <p:nvPr/>
        </p:nvSpPr>
        <p:spPr>
          <a:xfrm>
            <a:off x="9001124" y="4846320"/>
            <a:ext cx="142876" cy="20116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48463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4.5.2013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447800"/>
            <a:ext cx="7772400" cy="4321175"/>
          </a:xfrm>
        </p:spPr>
        <p:txBody>
          <a:bodyPr anchor="ctr">
            <a:noAutofit/>
          </a:bodyPr>
          <a:lstStyle>
            <a:lvl1pPr algn="l">
              <a:lnSpc>
                <a:spcPct val="100000"/>
              </a:lnSpc>
              <a:defRPr sz="8800" b="0" cap="all" spc="-80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28601"/>
            <a:ext cx="7772400" cy="1066800"/>
          </a:xfrm>
        </p:spPr>
        <p:txBody>
          <a:bodyPr anchor="b"/>
          <a:lstStyle>
            <a:lvl1pPr marL="0" indent="0">
              <a:buNone/>
              <a:defRPr sz="2000"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4.5.2013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63068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9016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4.5.2013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7632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sz="1800" b="0" cap="all" spc="10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627632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93208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lang="en-US" sz="1800" b="0" kern="1200" cap="all" spc="100" baseline="0" dirty="0" smtClean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93208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4.5.2013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4.5.2013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4.5.2013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600200"/>
            <a:ext cx="5111750" cy="44805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600200"/>
            <a:ext cx="3008313" cy="448056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4.5.2013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9001124" y="4846320"/>
            <a:ext cx="142876" cy="20116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-1" y="0"/>
            <a:ext cx="9000877" cy="4846320"/>
          </a:xfrm>
          <a:solidFill>
            <a:schemeClr val="bg1">
              <a:lumMod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5715000"/>
            <a:ext cx="8153400" cy="4572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4.5.2013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457200" y="4953000"/>
            <a:ext cx="8153400" cy="762000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48463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4.5.2013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4.5.2013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718"/>
            <a:ext cx="5791200" cy="13716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52600"/>
            <a:ext cx="7620000" cy="4373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172201"/>
            <a:ext cx="3429000" cy="304800"/>
          </a:xfrm>
          <a:prstGeom prst="rect">
            <a:avLst/>
          </a:prstGeom>
        </p:spPr>
        <p:txBody>
          <a:bodyPr vert="horz" lIns="91440" tIns="45720" rIns="91440" bIns="0" rtlCol="0" anchor="b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fld id="{0098A5D7-21CD-4D10-A112-24F189150B45}" type="datetimeFigureOut">
              <a:rPr lang="cs-CZ" smtClean="0"/>
              <a:t>4.5.2013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492875"/>
            <a:ext cx="3429000" cy="28384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 rot="16200000">
            <a:off x="8227377" y="5885497"/>
            <a:ext cx="13157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400" b="1">
                <a:solidFill>
                  <a:schemeClr val="tx2"/>
                </a:solidFill>
              </a:defRPr>
            </a:lvl1pPr>
          </a:lstStyle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7" name="Rectangle 6"/>
          <p:cNvSpPr/>
          <p:nvPr/>
        </p:nvSpPr>
        <p:spPr>
          <a:xfrm>
            <a:off x="9001124" y="0"/>
            <a:ext cx="142876" cy="13716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9001124" y="1371600"/>
            <a:ext cx="142876" cy="54864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600" kern="1200" cap="all" spc="-6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spcBef>
          <a:spcPct val="20000"/>
        </a:spcBef>
        <a:spcAft>
          <a:spcPts val="600"/>
        </a:spcAft>
        <a:buFont typeface="Arial" pitchFamily="34" charset="0"/>
        <a:buNone/>
        <a:defRPr sz="20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image" Target="../media/image5.wmf"/><Relationship Id="rId7" Type="http://schemas.openxmlformats.org/officeDocument/2006/relationships/image" Target="../media/image15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6.jpeg"/><Relationship Id="rId9" Type="http://schemas.openxmlformats.org/officeDocument/2006/relationships/image" Target="../media/image17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13" Type="http://schemas.openxmlformats.org/officeDocument/2006/relationships/image" Target="../media/image28.png"/><Relationship Id="rId3" Type="http://schemas.openxmlformats.org/officeDocument/2006/relationships/image" Target="../media/image5.wmf"/><Relationship Id="rId7" Type="http://schemas.openxmlformats.org/officeDocument/2006/relationships/image" Target="../media/image22.png"/><Relationship Id="rId12" Type="http://schemas.openxmlformats.org/officeDocument/2006/relationships/image" Target="../media/image27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png"/><Relationship Id="rId11" Type="http://schemas.openxmlformats.org/officeDocument/2006/relationships/image" Target="../media/image26.png"/><Relationship Id="rId5" Type="http://schemas.openxmlformats.org/officeDocument/2006/relationships/image" Target="../media/image20.png"/><Relationship Id="rId10" Type="http://schemas.openxmlformats.org/officeDocument/2006/relationships/image" Target="../media/image25.png"/><Relationship Id="rId4" Type="http://schemas.openxmlformats.org/officeDocument/2006/relationships/image" Target="../media/image7.jpeg"/><Relationship Id="rId9" Type="http://schemas.openxmlformats.org/officeDocument/2006/relationships/image" Target="../media/image24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png"/><Relationship Id="rId3" Type="http://schemas.openxmlformats.org/officeDocument/2006/relationships/image" Target="../media/image30.png"/><Relationship Id="rId7" Type="http://schemas.openxmlformats.org/officeDocument/2006/relationships/image" Target="../media/image34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3.png"/><Relationship Id="rId11" Type="http://schemas.openxmlformats.org/officeDocument/2006/relationships/image" Target="../media/image5.wmf"/><Relationship Id="rId5" Type="http://schemas.openxmlformats.org/officeDocument/2006/relationships/image" Target="../media/image32.png"/><Relationship Id="rId10" Type="http://schemas.openxmlformats.org/officeDocument/2006/relationships/image" Target="../media/image8.jpeg"/><Relationship Id="rId4" Type="http://schemas.openxmlformats.org/officeDocument/2006/relationships/image" Target="../media/image31.png"/><Relationship Id="rId9" Type="http://schemas.openxmlformats.org/officeDocument/2006/relationships/image" Target="../media/image36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.png"/><Relationship Id="rId13" Type="http://schemas.openxmlformats.org/officeDocument/2006/relationships/image" Target="../media/image9.jpeg"/><Relationship Id="rId3" Type="http://schemas.openxmlformats.org/officeDocument/2006/relationships/image" Target="../media/image5.wmf"/><Relationship Id="rId7" Type="http://schemas.openxmlformats.org/officeDocument/2006/relationships/image" Target="../media/image42.png"/><Relationship Id="rId12" Type="http://schemas.openxmlformats.org/officeDocument/2006/relationships/image" Target="../media/image47.pn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1.png"/><Relationship Id="rId11" Type="http://schemas.openxmlformats.org/officeDocument/2006/relationships/image" Target="../media/image46.png"/><Relationship Id="rId5" Type="http://schemas.openxmlformats.org/officeDocument/2006/relationships/image" Target="../media/image40.png"/><Relationship Id="rId15" Type="http://schemas.openxmlformats.org/officeDocument/2006/relationships/image" Target="../media/image50.png"/><Relationship Id="rId10" Type="http://schemas.openxmlformats.org/officeDocument/2006/relationships/image" Target="../media/image45.png"/><Relationship Id="rId4" Type="http://schemas.openxmlformats.org/officeDocument/2006/relationships/image" Target="../media/image39.png"/><Relationship Id="rId9" Type="http://schemas.openxmlformats.org/officeDocument/2006/relationships/image" Target="../media/image44.png"/><Relationship Id="rId14" Type="http://schemas.openxmlformats.org/officeDocument/2006/relationships/image" Target="../media/image49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wmf"/><Relationship Id="rId5" Type="http://schemas.openxmlformats.org/officeDocument/2006/relationships/image" Target="../media/image37.png"/><Relationship Id="rId4" Type="http://schemas.openxmlformats.org/officeDocument/2006/relationships/image" Target="../media/image19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wmf"/><Relationship Id="rId3" Type="http://schemas.openxmlformats.org/officeDocument/2006/relationships/hyperlink" Target="http://matematika-online-a.kvalitne.cz/uvodni-stranka.htm" TargetMode="External"/><Relationship Id="rId7" Type="http://schemas.openxmlformats.org/officeDocument/2006/relationships/hyperlink" Target="http://www.labo.cz/mftabulky.htm" TargetMode="External"/><Relationship Id="rId2" Type="http://schemas.openxmlformats.org/officeDocument/2006/relationships/hyperlink" Target="http://www.zsdobrichovice.cz/programy/matika/praclisty/listy.htm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mojeskola.cz/Learning/matematika.php" TargetMode="External"/><Relationship Id="rId5" Type="http://schemas.openxmlformats.org/officeDocument/2006/relationships/hyperlink" Target="http://www.mojeskola.cz/SkolaHrou/Linky/matematika.php" TargetMode="External"/><Relationship Id="rId4" Type="http://schemas.openxmlformats.org/officeDocument/2006/relationships/hyperlink" Target="http://www.educaweb.cz/e-knihovna/metodicke-vzory-moduly-odkazy-apod/vyuziti-ict-ve-vyuce-matematiky/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417689" y="2239898"/>
            <a:ext cx="8609307" cy="4285446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405981" y="248538"/>
            <a:ext cx="8609307" cy="1736544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4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44094" y="4604191"/>
            <a:ext cx="731482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800" b="1" dirty="0"/>
              <a:t>ČÍSLO PROJEKTU</a:t>
            </a:r>
            <a:r>
              <a:rPr lang="cs-CZ" sz="2800" dirty="0"/>
              <a:t>: </a:t>
            </a:r>
            <a:r>
              <a:rPr lang="cs-CZ" sz="2800" dirty="0" smtClean="0"/>
              <a:t>CZ.1.07/1.4.00/21.2364</a:t>
            </a:r>
            <a:endParaRPr lang="cs-CZ" sz="2800" dirty="0"/>
          </a:p>
        </p:txBody>
      </p:sp>
      <p:sp>
        <p:nvSpPr>
          <p:cNvPr id="6" name="Obdélník 5"/>
          <p:cNvSpPr/>
          <p:nvPr/>
        </p:nvSpPr>
        <p:spPr>
          <a:xfrm>
            <a:off x="844094" y="3038485"/>
            <a:ext cx="698325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/>
              <a:t>NÁZEV</a:t>
            </a:r>
            <a:r>
              <a:rPr lang="cs-CZ" sz="2800" dirty="0"/>
              <a:t>: </a:t>
            </a:r>
            <a:r>
              <a:rPr lang="cs-CZ" sz="2800" dirty="0" smtClean="0"/>
              <a:t>VY_32_INOVACE_08_18_M9_Hanak</a:t>
            </a:r>
            <a:endParaRPr lang="cs-CZ" sz="2800" dirty="0"/>
          </a:p>
        </p:txBody>
      </p:sp>
      <p:sp>
        <p:nvSpPr>
          <p:cNvPr id="7" name="Obdélník 6"/>
          <p:cNvSpPr/>
          <p:nvPr/>
        </p:nvSpPr>
        <p:spPr>
          <a:xfrm>
            <a:off x="870289" y="2552432"/>
            <a:ext cx="444634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/>
              <a:t>AUTOR</a:t>
            </a:r>
            <a:r>
              <a:rPr lang="cs-CZ" sz="2800" dirty="0"/>
              <a:t>: Ing. Roman Hanák</a:t>
            </a:r>
          </a:p>
        </p:txBody>
      </p:sp>
      <p:sp>
        <p:nvSpPr>
          <p:cNvPr id="8" name="Obdélník 7"/>
          <p:cNvSpPr/>
          <p:nvPr/>
        </p:nvSpPr>
        <p:spPr>
          <a:xfrm>
            <a:off x="868130" y="3561705"/>
            <a:ext cx="451809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 smtClean="0"/>
              <a:t>TÉMA</a:t>
            </a:r>
            <a:r>
              <a:rPr lang="cs-CZ" sz="2800" dirty="0"/>
              <a:t>: </a:t>
            </a:r>
            <a:r>
              <a:rPr lang="cs-CZ" sz="2800" dirty="0" smtClean="0"/>
              <a:t>Finanční matematika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19716" y="248538"/>
            <a:ext cx="8424936" cy="193899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600" dirty="0">
                <a:solidFill>
                  <a:schemeClr val="tx1"/>
                </a:solidFill>
              </a:rPr>
              <a:t>Základní škola Libina, příspěvková </a:t>
            </a:r>
            <a:r>
              <a:rPr lang="cs-CZ" sz="1600" dirty="0" smtClean="0">
                <a:solidFill>
                  <a:schemeClr val="tx1"/>
                </a:solidFill>
              </a:rPr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tx1"/>
                </a:solidFill>
              </a:rPr>
              <a:t>Název projektu: </a:t>
            </a:r>
            <a:r>
              <a:rPr lang="cs-CZ" sz="1600" dirty="0" smtClean="0">
                <a:solidFill>
                  <a:schemeClr val="tx1"/>
                </a:solidFill>
              </a:rPr>
              <a:t>Škola hrou</a:t>
            </a:r>
            <a:endParaRPr lang="cs-CZ" sz="1600" dirty="0">
              <a:solidFill>
                <a:schemeClr val="tx1"/>
              </a:solidFill>
            </a:endParaRP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tx1"/>
                </a:solidFill>
              </a:rPr>
              <a:t>Tento projekt je spolufinancován Evropským sociálním fondem </a:t>
            </a:r>
            <a:r>
              <a:rPr lang="cs-CZ" sz="1600" dirty="0" smtClean="0">
                <a:solidFill>
                  <a:schemeClr val="tx1"/>
                </a:solidFill>
              </a:rPr>
              <a:t>republiky</a:t>
            </a: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tx1"/>
                </a:solidFill>
              </a:rPr>
              <a:t>Vzdělávací oblast Matematika a její aplikace</a:t>
            </a:r>
          </a:p>
          <a:p>
            <a:pPr>
              <a:lnSpc>
                <a:spcPct val="150000"/>
              </a:lnSpc>
            </a:pPr>
            <a:endParaRPr lang="cs-CZ" sz="1600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844094" y="4072225"/>
            <a:ext cx="489268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/>
              <a:t>OBSAH</a:t>
            </a:r>
            <a:r>
              <a:rPr lang="cs-CZ" sz="2800" dirty="0"/>
              <a:t>: </a:t>
            </a:r>
            <a:r>
              <a:rPr lang="cs-CZ" sz="2800" dirty="0" smtClean="0"/>
              <a:t>Jednoduché úrokování</a:t>
            </a:r>
            <a:endParaRPr lang="cs-CZ" sz="2800" dirty="0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31190" y="620688"/>
            <a:ext cx="1425794" cy="1243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00413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/>
          <p:cNvSpPr/>
          <p:nvPr/>
        </p:nvSpPr>
        <p:spPr>
          <a:xfrm>
            <a:off x="433910" y="188640"/>
            <a:ext cx="8209207" cy="816792"/>
          </a:xfrm>
          <a:prstGeom prst="roundRect">
            <a:avLst>
              <a:gd name="adj" fmla="val 6887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453727" y="1196752"/>
            <a:ext cx="8175868" cy="5472608"/>
          </a:xfrm>
          <a:prstGeom prst="roundRect">
            <a:avLst>
              <a:gd name="adj" fmla="val 6887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/>
        </p:nvSpPr>
        <p:spPr>
          <a:xfrm>
            <a:off x="2915816" y="9760"/>
            <a:ext cx="2825949" cy="851655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solidFill>
                  <a:schemeClr val="tx1"/>
                </a:solidFill>
              </a:rPr>
              <a:t>ANOTACE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/>
        </p:nvSpPr>
        <p:spPr>
          <a:xfrm>
            <a:off x="467249" y="1384568"/>
            <a:ext cx="8054280" cy="191811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sz="1800" dirty="0" smtClean="0"/>
              <a:t>V této hodině </a:t>
            </a:r>
            <a:r>
              <a:rPr lang="cs-CZ" sz="1800" smtClean="0"/>
              <a:t>si </a:t>
            </a:r>
            <a:r>
              <a:rPr lang="cs-CZ" sz="1800" smtClean="0"/>
              <a:t>ukážeme, </a:t>
            </a:r>
            <a:r>
              <a:rPr lang="cs-CZ" sz="1800" dirty="0" smtClean="0"/>
              <a:t>jak budeme řešit příklady na jednoduché úrokování. Nalezneme zde řešené příklady a na </a:t>
            </a:r>
            <a:r>
              <a:rPr lang="cs-CZ" sz="1800" dirty="0"/>
              <a:t>závěr  jsou zde příklady na samostatné procvičení, ke kterým je uvedeno správné řešení. </a:t>
            </a:r>
            <a:endParaRPr lang="cs-CZ" sz="1800" dirty="0" smtClean="0"/>
          </a:p>
          <a:p>
            <a:pPr algn="just"/>
            <a:r>
              <a:rPr lang="cs-CZ" sz="1800" dirty="0" smtClean="0"/>
              <a:t>Inovativnost </a:t>
            </a:r>
            <a:r>
              <a:rPr lang="cs-CZ" sz="1800" dirty="0"/>
              <a:t>je v tom, že se zde vyskytuje řada moderních interaktivních prvků.  Máme zde názorné grafické animace, obrázky, komentáře k řešení a hypertextové odkazy. Žáci lépe pochopí probíranou látku a hodina je pro ně zajímavější. </a:t>
            </a:r>
          </a:p>
          <a:p>
            <a:pPr algn="just"/>
            <a:r>
              <a:rPr lang="cs-CZ" sz="1800" dirty="0"/>
              <a:t>Každý řešený příklad je pomocí animací rozdělen na dílčí kroky, takže vyučující se nezdržuje psaním na tabuli, ale pomocí ovladače postupně odkrývá řešení příkladu a má tak možnost žáky nechat samostatně tvořit a věnovat se těm žákům, kteří potřebují individuální pomoc.</a:t>
            </a:r>
          </a:p>
          <a:p>
            <a:pPr algn="just"/>
            <a:r>
              <a:rPr lang="cs-CZ" sz="1800" dirty="0"/>
              <a:t>Na konci hodiny je stránka, kde jsou odkazy na internetové stránky, které prověří matematické dovednosti formou her nebo různých testů. Vyučující má možnost vybrat si z uvedených odkazů stránku, na které otestuje vědomosti žáků. Hodina je tvořena tak, aby mohla být odučena v multimediální učebně nebo v počítačové učebně, které mají připojení k internetu. </a:t>
            </a:r>
          </a:p>
          <a:p>
            <a:pPr marL="0" indent="0" algn="just">
              <a:buNone/>
            </a:pP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147195499"/>
      </p:ext>
    </p:extLst>
  </p:cSld>
  <p:clrMapOvr>
    <a:masterClrMapping/>
  </p:clrMapOvr>
  <p:transition spd="slow">
    <p:pull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oblený obdélník 2"/>
          <p:cNvSpPr/>
          <p:nvPr/>
        </p:nvSpPr>
        <p:spPr>
          <a:xfrm>
            <a:off x="219823" y="150264"/>
            <a:ext cx="8640959" cy="6477672"/>
          </a:xfrm>
          <a:prstGeom prst="roundRect">
            <a:avLst>
              <a:gd name="adj" fmla="val 2167"/>
            </a:avLst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5" name="Zaoblený obdélník 24"/>
          <p:cNvSpPr/>
          <p:nvPr/>
        </p:nvSpPr>
        <p:spPr>
          <a:xfrm>
            <a:off x="395387" y="1219396"/>
            <a:ext cx="8207557" cy="1744267"/>
          </a:xfrm>
          <a:prstGeom prst="roundRect">
            <a:avLst>
              <a:gd name="adj" fmla="val 6887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7" name="Zástupný symbol pro obsah 2"/>
          <p:cNvSpPr>
            <a:spLocks noGrp="1"/>
          </p:cNvSpPr>
          <p:nvPr/>
        </p:nvSpPr>
        <p:spPr>
          <a:xfrm>
            <a:off x="528804" y="1394603"/>
            <a:ext cx="7940722" cy="645395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Úroková míra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je výše úroku za určité období vyjádřené v procentech 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0" name="Zástupný symbol pro obsah 2"/>
          <p:cNvSpPr>
            <a:spLocks noGrp="1"/>
          </p:cNvSpPr>
          <p:nvPr/>
        </p:nvSpPr>
        <p:spPr>
          <a:xfrm>
            <a:off x="597674" y="2309336"/>
            <a:ext cx="6162732" cy="46620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Úrokovou míru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značíme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p</a:t>
            </a:r>
            <a:r>
              <a:rPr lang="cs-CZ" sz="2800" b="1" i="1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28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4" name="Zaoblený obdélník 33"/>
          <p:cNvSpPr/>
          <p:nvPr/>
        </p:nvSpPr>
        <p:spPr>
          <a:xfrm>
            <a:off x="433854" y="3136321"/>
            <a:ext cx="8170740" cy="1811712"/>
          </a:xfrm>
          <a:prstGeom prst="roundRect">
            <a:avLst>
              <a:gd name="adj" fmla="val 6887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5" name="Zástupný symbol pro obsah 2"/>
          <p:cNvSpPr>
            <a:spLocks noGrp="1"/>
          </p:cNvSpPr>
          <p:nvPr/>
        </p:nvSpPr>
        <p:spPr>
          <a:xfrm>
            <a:off x="569942" y="3282785"/>
            <a:ext cx="7940722" cy="645395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Úroková sazba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je příslušný počet procent úrokové míry vyjádřený desetinným číslem.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7" name="Zástupný symbol pro obsah 2"/>
          <p:cNvSpPr>
            <a:spLocks noGrp="1"/>
          </p:cNvSpPr>
          <p:nvPr/>
        </p:nvSpPr>
        <p:spPr>
          <a:xfrm>
            <a:off x="621244" y="4319526"/>
            <a:ext cx="6162732" cy="46620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Úrokovou sazbu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značíme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i</a:t>
            </a:r>
            <a:r>
              <a:rPr lang="cs-CZ" sz="2800" b="1" i="1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28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8" name="Zaoblený obdélník 37"/>
          <p:cNvSpPr/>
          <p:nvPr/>
        </p:nvSpPr>
        <p:spPr>
          <a:xfrm>
            <a:off x="395387" y="300454"/>
            <a:ext cx="8209207" cy="672775"/>
          </a:xfrm>
          <a:prstGeom prst="roundRect">
            <a:avLst>
              <a:gd name="adj" fmla="val 6887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9" name="Nadpis 1"/>
          <p:cNvSpPr>
            <a:spLocks noGrp="1"/>
          </p:cNvSpPr>
          <p:nvPr/>
        </p:nvSpPr>
        <p:spPr>
          <a:xfrm>
            <a:off x="2865957" y="300454"/>
            <a:ext cx="4070971" cy="568565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solidFill>
                  <a:schemeClr val="tx1"/>
                </a:solidFill>
              </a:rPr>
              <a:t>Zapamatujte si!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0" name="Zaoblený obdélník 39"/>
          <p:cNvSpPr/>
          <p:nvPr/>
        </p:nvSpPr>
        <p:spPr>
          <a:xfrm>
            <a:off x="2699792" y="5094342"/>
            <a:ext cx="2876085" cy="1227174"/>
          </a:xfrm>
          <a:prstGeom prst="roundRect">
            <a:avLst>
              <a:gd name="adj" fmla="val 6887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1" name="Zástupný symbol pro obsah 2"/>
              <p:cNvSpPr>
                <a:spLocks noGrp="1"/>
              </p:cNvSpPr>
              <p:nvPr/>
            </p:nvSpPr>
            <p:spPr>
              <a:xfrm>
                <a:off x="3424105" y="5239582"/>
                <a:ext cx="2151772" cy="93669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smtClean="0">
                          <a:latin typeface="Cambria Math"/>
                          <a:cs typeface="Arial" pitchFamily="34" charset="0"/>
                        </a:rPr>
                        <m:t>𝒊</m:t>
                      </m:r>
                      <m:r>
                        <a:rPr lang="cs-CZ" sz="2800" b="1" i="1" smtClean="0">
                          <a:latin typeface="Cambria Math"/>
                          <a:cs typeface="Arial" pitchFamily="34" charset="0"/>
                        </a:rPr>
                        <m:t>=</m:t>
                      </m:r>
                      <m:f>
                        <m:fPr>
                          <m:ctrlPr>
                            <a:rPr lang="cs-CZ" sz="2800" b="1" i="1" smtClean="0">
                              <a:latin typeface="Cambria Math"/>
                              <a:cs typeface="Arial" pitchFamily="34" charset="0"/>
                            </a:rPr>
                          </m:ctrlPr>
                        </m:fPr>
                        <m:num>
                          <m:r>
                            <a:rPr lang="cs-CZ" sz="2800" b="1" i="1" smtClean="0">
                              <a:latin typeface="Cambria Math"/>
                              <a:cs typeface="Arial" pitchFamily="34" charset="0"/>
                            </a:rPr>
                            <m:t>𝒑</m:t>
                          </m:r>
                        </m:num>
                        <m:den>
                          <m:r>
                            <a:rPr lang="cs-CZ" sz="2800" b="1" i="1" smtClean="0">
                              <a:latin typeface="Cambria Math"/>
                              <a:cs typeface="Arial" pitchFamily="34" charset="0"/>
                            </a:rPr>
                            <m:t>𝟏𝟎𝟎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4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24105" y="5239582"/>
                <a:ext cx="2151772" cy="936694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6" name="Picture 2" descr="C:\Users\spravce\AppData\Local\Microsoft\Windows\Temporary Internet Files\Content.IE5\BL96J1IA\MC900440428[1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4438093"/>
            <a:ext cx="1772766" cy="18667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472216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9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/>
      <p:bldP spid="30" grpId="0"/>
      <p:bldP spid="35" grpId="0"/>
      <p:bldP spid="37" grpId="0"/>
      <p:bldP spid="39" grpId="0"/>
      <p:bldP spid="4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79512" y="0"/>
            <a:ext cx="8640959" cy="6627936"/>
          </a:xfrm>
          <a:prstGeom prst="roundRect">
            <a:avLst>
              <a:gd name="adj" fmla="val 2167"/>
            </a:avLst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446286" y="104371"/>
            <a:ext cx="8107409" cy="1439089"/>
          </a:xfrm>
          <a:prstGeom prst="roundRect">
            <a:avLst>
              <a:gd name="adj" fmla="val 6887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Zástupný symbol pro obsah 2"/>
          <p:cNvSpPr>
            <a:spLocks noGrp="1"/>
          </p:cNvSpPr>
          <p:nvPr/>
        </p:nvSpPr>
        <p:spPr>
          <a:xfrm>
            <a:off x="614308" y="100695"/>
            <a:ext cx="7771363" cy="932409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Úrok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je peněžní částka, kterou dává banka zákazníkovi za to, že si u ní uložil peníze.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544173" y="1709368"/>
            <a:ext cx="8076810" cy="1497020"/>
          </a:xfrm>
          <a:prstGeom prst="roundRect">
            <a:avLst>
              <a:gd name="adj" fmla="val 6887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Zástupný symbol pro obsah 2"/>
          <p:cNvSpPr>
            <a:spLocks noGrp="1"/>
          </p:cNvSpPr>
          <p:nvPr/>
        </p:nvSpPr>
        <p:spPr>
          <a:xfrm>
            <a:off x="667437" y="1748811"/>
            <a:ext cx="7940722" cy="645395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Jistina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je uložená peněžní částka v bance.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obsah 2"/>
          <p:cNvSpPr>
            <a:spLocks noGrp="1"/>
          </p:cNvSpPr>
          <p:nvPr/>
        </p:nvSpPr>
        <p:spPr>
          <a:xfrm>
            <a:off x="569550" y="995422"/>
            <a:ext cx="3259442" cy="46620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Úrok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značíme </a:t>
            </a: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ú</a:t>
            </a:r>
            <a:r>
              <a:rPr lang="cs-CZ" sz="2800" b="1" i="1" dirty="0" err="1" smtClean="0">
                <a:latin typeface="Arial" pitchFamily="34" charset="0"/>
                <a:cs typeface="Arial" pitchFamily="34" charset="0"/>
              </a:rPr>
              <a:t>.</a:t>
            </a:r>
            <a:endParaRPr lang="cs-CZ" sz="28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Zástupný symbol pro obsah 2"/>
          <p:cNvSpPr>
            <a:spLocks noGrp="1"/>
          </p:cNvSpPr>
          <p:nvPr/>
        </p:nvSpPr>
        <p:spPr>
          <a:xfrm>
            <a:off x="644245" y="2161104"/>
            <a:ext cx="3259442" cy="46620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Jistinu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značíme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J</a:t>
            </a:r>
            <a:r>
              <a:rPr lang="cs-CZ" sz="2800" b="1" i="1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28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624428" y="5173668"/>
            <a:ext cx="2876085" cy="777474"/>
          </a:xfrm>
          <a:prstGeom prst="roundRect">
            <a:avLst>
              <a:gd name="adj" fmla="val 6887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Zástupný symbol pro obsah 2"/>
              <p:cNvSpPr>
                <a:spLocks noGrp="1"/>
              </p:cNvSpPr>
              <p:nvPr/>
            </p:nvSpPr>
            <p:spPr>
              <a:xfrm>
                <a:off x="1348741" y="5318908"/>
                <a:ext cx="1723959" cy="63223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b="1" i="0" dirty="0" smtClean="0">
                    <a:cs typeface="Arial" pitchFamily="34" charset="0"/>
                  </a:rPr>
                  <a:t>ú =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800" b="1" i="1" dirty="0" smtClean="0">
                            <a:latin typeface="Cambria Math"/>
                            <a:cs typeface="Arial" pitchFamily="34" charset="0"/>
                          </a:rPr>
                        </m:ctrlPr>
                      </m:sSubPr>
                      <m:e>
                        <m:r>
                          <a:rPr lang="cs-CZ" sz="2800" b="1" i="0" dirty="0" smtClean="0">
                            <a:latin typeface="Cambria Math"/>
                            <a:cs typeface="Arial" pitchFamily="34" charset="0"/>
                          </a:rPr>
                          <m:t>𝐉</m:t>
                        </m:r>
                      </m:e>
                      <m:sub>
                        <m:r>
                          <a:rPr lang="cs-CZ" sz="2800" b="1" i="0" dirty="0" smtClean="0">
                            <a:latin typeface="Cambria Math"/>
                            <a:cs typeface="Arial" pitchFamily="34" charset="0"/>
                          </a:rPr>
                          <m:t>𝟎</m:t>
                        </m:r>
                      </m:sub>
                    </m:sSub>
                  </m:oMath>
                </a14:m>
                <a:r>
                  <a:rPr lang="cs-CZ" sz="2800" b="1" i="0" dirty="0" smtClean="0">
                    <a:cs typeface="Arial" pitchFamily="34" charset="0"/>
                  </a:rPr>
                  <a:t> · i</a:t>
                </a:r>
                <a:endParaRPr lang="cs-CZ" sz="2800" b="1" dirty="0"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48741" y="5318908"/>
                <a:ext cx="1723959" cy="632234"/>
              </a:xfrm>
              <a:prstGeom prst="rect">
                <a:avLst/>
              </a:prstGeom>
              <a:blipFill rotWithShape="1">
                <a:blip r:embed="rId2"/>
                <a:stretch>
                  <a:fillRect l="-7067" t="-10680" b="-873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5" name="Zaoblený obdélník 14"/>
          <p:cNvSpPr/>
          <p:nvPr/>
        </p:nvSpPr>
        <p:spPr>
          <a:xfrm>
            <a:off x="570317" y="3380041"/>
            <a:ext cx="8076810" cy="1620947"/>
          </a:xfrm>
          <a:prstGeom prst="roundRect">
            <a:avLst>
              <a:gd name="adj" fmla="val 6887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7" name="Zástupný symbol pro obsah 2"/>
              <p:cNvSpPr>
                <a:spLocks noGrp="1"/>
              </p:cNvSpPr>
              <p:nvPr/>
            </p:nvSpPr>
            <p:spPr>
              <a:xfrm>
                <a:off x="623590" y="2600108"/>
                <a:ext cx="6972335" cy="46620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b="1" dirty="0" smtClean="0">
                    <a:latin typeface="Arial" pitchFamily="34" charset="0"/>
                    <a:cs typeface="Arial" pitchFamily="34" charset="0"/>
                  </a:rPr>
                  <a:t>Počáteční jistinu </a:t>
                </a:r>
                <a:r>
                  <a:rPr lang="cs-CZ" sz="2800" dirty="0" smtClean="0">
                    <a:latin typeface="Arial" pitchFamily="34" charset="0"/>
                    <a:cs typeface="Arial" pitchFamily="34" charset="0"/>
                  </a:rPr>
                  <a:t>značíme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800" b="1" i="1" dirty="0" smtClean="0">
                            <a:latin typeface="Cambria Math"/>
                            <a:cs typeface="Arial" pitchFamily="34" charset="0"/>
                          </a:rPr>
                        </m:ctrlPr>
                      </m:sSubPr>
                      <m:e>
                        <m:r>
                          <a:rPr lang="cs-CZ" sz="2800" b="1" i="0" dirty="0" smtClean="0">
                            <a:latin typeface="Cambria Math"/>
                            <a:cs typeface="Arial" pitchFamily="34" charset="0"/>
                          </a:rPr>
                          <m:t>𝐉</m:t>
                        </m:r>
                      </m:e>
                      <m:sub>
                        <m:r>
                          <a:rPr lang="cs-CZ" sz="2800" b="1" i="0" dirty="0" smtClean="0">
                            <a:latin typeface="Cambria Math"/>
                            <a:cs typeface="Arial" pitchFamily="34" charset="0"/>
                          </a:rPr>
                          <m:t>𝟎</m:t>
                        </m:r>
                      </m:sub>
                    </m:sSub>
                  </m:oMath>
                </a14:m>
                <a:r>
                  <a:rPr lang="cs-CZ" sz="2800" b="1" dirty="0" smtClean="0">
                    <a:latin typeface="Arial" pitchFamily="34" charset="0"/>
                    <a:cs typeface="Arial" pitchFamily="34" charset="0"/>
                  </a:rPr>
                  <a:t>.</a:t>
                </a:r>
                <a:endParaRPr lang="cs-CZ" sz="2800" b="1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3590" y="2600108"/>
                <a:ext cx="6972335" cy="466204"/>
              </a:xfrm>
              <a:prstGeom prst="rect">
                <a:avLst/>
              </a:prstGeom>
              <a:blipFill rotWithShape="1">
                <a:blip r:embed="rId3"/>
                <a:stretch>
                  <a:fillRect l="-1748" t="-13158" b="-4868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5" name="Picture 2" descr="C:\Users\spravce\AppData\Local\Microsoft\Windows\Temporary Internet Files\Content.IE5\BL96J1IA\MC900440428[1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47705" y="4190514"/>
            <a:ext cx="1772766" cy="18667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Zaoblený obdélník 17"/>
          <p:cNvSpPr/>
          <p:nvPr/>
        </p:nvSpPr>
        <p:spPr>
          <a:xfrm>
            <a:off x="4076097" y="5173668"/>
            <a:ext cx="2876085" cy="777474"/>
          </a:xfrm>
          <a:prstGeom prst="roundRect">
            <a:avLst>
              <a:gd name="adj" fmla="val 6887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9" name="Zástupný symbol pro obsah 2"/>
              <p:cNvSpPr>
                <a:spLocks noGrp="1"/>
              </p:cNvSpPr>
              <p:nvPr/>
            </p:nvSpPr>
            <p:spPr>
              <a:xfrm>
                <a:off x="4450211" y="5318908"/>
                <a:ext cx="2149688" cy="63223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b="1" i="0" dirty="0" smtClean="0">
                    <a:cs typeface="Arial" pitchFamily="34" charset="0"/>
                  </a:rPr>
                  <a:t>ú =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800" b="1" i="1" dirty="0" smtClean="0">
                            <a:latin typeface="Cambria Math"/>
                            <a:cs typeface="Arial" pitchFamily="34" charset="0"/>
                          </a:rPr>
                        </m:ctrlPr>
                      </m:sSubPr>
                      <m:e>
                        <m:r>
                          <a:rPr lang="cs-CZ" sz="2800" b="1" i="0" dirty="0" smtClean="0">
                            <a:latin typeface="Cambria Math"/>
                            <a:cs typeface="Arial" pitchFamily="34" charset="0"/>
                          </a:rPr>
                          <m:t>𝐉</m:t>
                        </m:r>
                      </m:e>
                      <m:sub>
                        <m:r>
                          <a:rPr lang="cs-CZ" sz="2800" b="1" i="0" dirty="0" smtClean="0">
                            <a:latin typeface="Cambria Math"/>
                            <a:cs typeface="Arial" pitchFamily="34" charset="0"/>
                          </a:rPr>
                          <m:t>𝟎</m:t>
                        </m:r>
                      </m:sub>
                    </m:sSub>
                  </m:oMath>
                </a14:m>
                <a:r>
                  <a:rPr lang="cs-CZ" sz="2800" b="1" i="0" dirty="0" smtClean="0">
                    <a:cs typeface="Arial" pitchFamily="34" charset="0"/>
                  </a:rPr>
                  <a:t> · i · t</a:t>
                </a:r>
                <a:endParaRPr lang="cs-CZ" sz="2800" b="1" dirty="0"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50211" y="5318908"/>
                <a:ext cx="2149688" cy="632234"/>
              </a:xfrm>
              <a:prstGeom prst="rect">
                <a:avLst/>
              </a:prstGeom>
              <a:blipFill rotWithShape="1">
                <a:blip r:embed="rId5"/>
                <a:stretch>
                  <a:fillRect l="-5666" t="-10680" b="-873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Zástupný symbol pro obsah 2"/>
              <p:cNvSpPr>
                <a:spLocks noGrp="1"/>
              </p:cNvSpPr>
              <p:nvPr/>
            </p:nvSpPr>
            <p:spPr>
              <a:xfrm>
                <a:off x="676417" y="4365052"/>
                <a:ext cx="6972335" cy="46620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b="1" dirty="0" smtClean="0">
                    <a:latin typeface="Arial" pitchFamily="34" charset="0"/>
                    <a:cs typeface="Arial" pitchFamily="34" charset="0"/>
                  </a:rPr>
                  <a:t>Úrokovou dobu </a:t>
                </a:r>
                <a:r>
                  <a:rPr lang="cs-CZ" sz="2800" dirty="0" smtClean="0">
                    <a:latin typeface="Arial" pitchFamily="34" charset="0"/>
                    <a:cs typeface="Arial" pitchFamily="34" charset="0"/>
                  </a:rPr>
                  <a:t>značíme </a:t>
                </a:r>
                <a14:m>
                  <m:oMath xmlns:m="http://schemas.openxmlformats.org/officeDocument/2006/math">
                    <m:r>
                      <a:rPr lang="cs-CZ" sz="2800" b="1" i="0" dirty="0" smtClean="0">
                        <a:latin typeface="Cambria Math"/>
                        <a:cs typeface="Arial" pitchFamily="34" charset="0"/>
                      </a:rPr>
                      <m:t>𝐭</m:t>
                    </m:r>
                    <m:r>
                      <a:rPr lang="cs-CZ" sz="2800" b="1" i="1" dirty="0" smtClean="0">
                        <a:latin typeface="Cambria Math"/>
                        <a:cs typeface="Arial" pitchFamily="34" charset="0"/>
                      </a:rPr>
                      <m:t>.</m:t>
                    </m:r>
                  </m:oMath>
                </a14:m>
                <a:endParaRPr lang="cs-CZ" sz="2800" b="1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6417" y="4365052"/>
                <a:ext cx="6972335" cy="466204"/>
              </a:xfrm>
              <a:prstGeom prst="rect">
                <a:avLst/>
              </a:prstGeom>
              <a:blipFill rotWithShape="1">
                <a:blip r:embed="rId6"/>
                <a:stretch>
                  <a:fillRect l="-1836" t="-12987" b="-4675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2" name="Zástupný symbol pro obsah 2"/>
          <p:cNvSpPr>
            <a:spLocks noGrp="1"/>
          </p:cNvSpPr>
          <p:nvPr/>
        </p:nvSpPr>
        <p:spPr>
          <a:xfrm>
            <a:off x="676417" y="3505820"/>
            <a:ext cx="7722298" cy="46620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Úroková doba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je čas, po který jsou peníze uloženy v bance.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712856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  <p:bldP spid="8" grpId="0"/>
      <p:bldP spid="9" grpId="0"/>
      <p:bldP spid="14" grpId="0"/>
      <p:bldP spid="17" grpId="0"/>
      <p:bldP spid="19" grpId="0"/>
      <p:bldP spid="21" grpId="0"/>
      <p:bldP spid="2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-14933" y="1469956"/>
            <a:ext cx="9158933" cy="5388044"/>
          </a:xfrm>
          <a:prstGeom prst="roundRect">
            <a:avLst>
              <a:gd name="adj" fmla="val 2167"/>
            </a:avLst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29387" y="2060849"/>
            <a:ext cx="5579297" cy="3600400"/>
          </a:xfrm>
          <a:prstGeom prst="roundRect">
            <a:avLst>
              <a:gd name="adj" fmla="val 2756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38100" h="381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600" b="1" dirty="0">
              <a:solidFill>
                <a:schemeClr val="tx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-1" y="-1"/>
            <a:ext cx="9144001" cy="1017115"/>
          </a:xfrm>
          <a:prstGeom prst="roundRect">
            <a:avLst>
              <a:gd name="adj" fmla="val 2932"/>
            </a:avLst>
          </a:prstGeom>
          <a:gradFill>
            <a:gsLst>
              <a:gs pos="0">
                <a:srgbClr val="E6DCAC"/>
              </a:gs>
              <a:gs pos="7000">
                <a:srgbClr val="E6D78A"/>
              </a:gs>
              <a:gs pos="1000">
                <a:srgbClr val="C7AC4C"/>
              </a:gs>
              <a:gs pos="97000">
                <a:srgbClr val="E6D78A"/>
              </a:gs>
              <a:gs pos="100000">
                <a:srgbClr val="C7AC4C"/>
              </a:gs>
              <a:gs pos="100000">
                <a:srgbClr val="E6DCAC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1600" h="889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86273" y="18192"/>
            <a:ext cx="8862679" cy="818520"/>
          </a:xfrm>
          <a:prstGeom prst="rect">
            <a:avLst/>
          </a:prstGeom>
          <a:noFill/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spc="-1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Př.1) Pan Liška uložil do banky 14 000 Kč na jeden rok při úrokové míře 5</a:t>
            </a:r>
            <a:r>
              <a:rPr lang="en-US" sz="2800" spc="-1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%</a:t>
            </a:r>
            <a:r>
              <a:rPr lang="cs-CZ" sz="2800" spc="-100" dirty="0">
                <a:latin typeface="Arial" pitchFamily="34" charset="0"/>
                <a:cs typeface="Arial" pitchFamily="34" charset="0"/>
              </a:rPr>
              <a:t> za rok</a:t>
            </a:r>
            <a:r>
              <a:rPr lang="en-US" sz="2800" spc="-100" dirty="0">
                <a:latin typeface="Arial" pitchFamily="34" charset="0"/>
                <a:cs typeface="Arial" pitchFamily="34" charset="0"/>
              </a:rPr>
              <a:t>. </a:t>
            </a:r>
            <a:r>
              <a:rPr lang="cs-CZ" sz="2800" spc="-100" dirty="0">
                <a:latin typeface="Arial" pitchFamily="34" charset="0"/>
                <a:cs typeface="Arial" pitchFamily="34" charset="0"/>
              </a:rPr>
              <a:t>Vypočítejte úrok, který dostane</a:t>
            </a:r>
            <a:r>
              <a:rPr lang="cs-CZ" sz="2800" spc="-100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2800" spc="-1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obsah 2"/>
          <p:cNvSpPr>
            <a:spLocks noGrp="1"/>
          </p:cNvSpPr>
          <p:nvPr/>
        </p:nvSpPr>
        <p:spPr>
          <a:xfrm>
            <a:off x="20146" y="1017115"/>
            <a:ext cx="1368152" cy="452841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rgbClr val="FFFF00"/>
                </a:solidFill>
              </a:rPr>
              <a:t>Řešení:</a:t>
            </a:r>
          </a:p>
        </p:txBody>
      </p:sp>
      <p:sp>
        <p:nvSpPr>
          <p:cNvPr id="8" name="Zaoblený obdélník 7"/>
          <p:cNvSpPr/>
          <p:nvPr/>
        </p:nvSpPr>
        <p:spPr>
          <a:xfrm>
            <a:off x="314714" y="5991025"/>
            <a:ext cx="8612078" cy="568746"/>
          </a:xfrm>
          <a:prstGeom prst="roundRect">
            <a:avLst>
              <a:gd name="adj" fmla="val 2756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38100" h="381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600" b="1" dirty="0">
              <a:solidFill>
                <a:schemeClr val="tx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Zástupný symbol pro obsah 2"/>
              <p:cNvSpPr>
                <a:spLocks noGrp="1"/>
              </p:cNvSpPr>
              <p:nvPr/>
            </p:nvSpPr>
            <p:spPr>
              <a:xfrm>
                <a:off x="361536" y="3700690"/>
                <a:ext cx="3079623" cy="556803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smtClean="0">
                          <a:latin typeface="Cambria Math"/>
                        </a:rPr>
                        <m:t>č=</m:t>
                      </m:r>
                      <m:r>
                        <a:rPr lang="cs-CZ" sz="2600" b="0" i="1" smtClean="0">
                          <a:latin typeface="Cambria Math"/>
                        </a:rPr>
                        <m:t>𝑝</m:t>
                      </m:r>
                      <m:r>
                        <a:rPr lang="cs-CZ" sz="2600" b="0" i="1" smtClean="0">
                          <a:latin typeface="Cambria Math"/>
                        </a:rPr>
                        <m:t>·</m:t>
                      </m:r>
                      <m:r>
                        <a:rPr lang="cs-CZ" sz="2600" b="0" i="1" smtClean="0">
                          <a:latin typeface="Cambria Math"/>
                        </a:rPr>
                        <m:t>𝑧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 xmlns="">
          <p:sp>
            <p:nvSpPr>
              <p:cNvPr id="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1536" y="3700690"/>
                <a:ext cx="3079623" cy="556803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2" name="Zástupný symbol pro obsah 2"/>
          <p:cNvSpPr>
            <a:spLocks noGrp="1"/>
          </p:cNvSpPr>
          <p:nvPr/>
        </p:nvSpPr>
        <p:spPr>
          <a:xfrm>
            <a:off x="409682" y="5996953"/>
            <a:ext cx="8539270" cy="624899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>
              <a:buNone/>
            </a:pPr>
            <a:r>
              <a:rPr lang="cs-CZ" sz="2800" b="0" i="0" dirty="0" smtClean="0"/>
              <a:t>Pan Liška dostane úrok 700 Kč.</a:t>
            </a:r>
            <a:endParaRPr lang="cs-CZ" sz="2800" dirty="0"/>
          </a:p>
        </p:txBody>
      </p:sp>
      <p:cxnSp>
        <p:nvCxnSpPr>
          <p:cNvPr id="38" name="Přímá spojnice 37"/>
          <p:cNvCxnSpPr/>
          <p:nvPr/>
        </p:nvCxnSpPr>
        <p:spPr>
          <a:xfrm>
            <a:off x="308657" y="3645419"/>
            <a:ext cx="536248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Zástupný symbol pro obsah 2"/>
          <p:cNvSpPr>
            <a:spLocks noGrp="1"/>
          </p:cNvSpPr>
          <p:nvPr/>
        </p:nvSpPr>
        <p:spPr>
          <a:xfrm>
            <a:off x="336140" y="2211711"/>
            <a:ext cx="2874969" cy="41896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>
              <a:buNone/>
            </a:pPr>
            <a:r>
              <a:rPr lang="cs-CZ" sz="2600" i="0" dirty="0" smtClean="0"/>
              <a:t>základ . . . . . . . . . . </a:t>
            </a:r>
            <a:endParaRPr lang="cs-CZ" sz="2600" dirty="0"/>
          </a:p>
        </p:txBody>
      </p:sp>
      <p:pic>
        <p:nvPicPr>
          <p:cNvPr id="2050" name="Picture 2" descr="C:\Users\spravce\AppData\Local\Microsoft\Windows\Temporary Internet Files\Content.IE5\BL96J1IA\MC900437791CAMASQ9M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8196" y="4011860"/>
            <a:ext cx="1831975" cy="1501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spravce\AppData\Local\Microsoft\Windows\Temporary Internet Files\Content.IE5\BL96J1IA\MP90040371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92976" y="1674477"/>
            <a:ext cx="2955976" cy="38996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37" name="Zástupný symbol pro obsah 2"/>
              <p:cNvSpPr>
                <a:spLocks noGrp="1"/>
              </p:cNvSpPr>
              <p:nvPr/>
            </p:nvSpPr>
            <p:spPr>
              <a:xfrm>
                <a:off x="3329829" y="2200469"/>
                <a:ext cx="2469407" cy="41896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i="1" smtClean="0">
                          <a:latin typeface="Cambria Math"/>
                        </a:rPr>
                        <m:t>𝑧</m:t>
                      </m:r>
                      <m:r>
                        <a:rPr lang="cs-CZ" sz="2600" b="0" i="1" smtClean="0">
                          <a:latin typeface="Cambria Math"/>
                        </a:rPr>
                        <m:t>=14 000 </m:t>
                      </m:r>
                      <m:r>
                        <a:rPr lang="cs-CZ" sz="2600" b="0" i="1" smtClean="0">
                          <a:latin typeface="Cambria Math"/>
                        </a:rPr>
                        <m:t>𝐾</m:t>
                      </m:r>
                      <m:r>
                        <a:rPr lang="cs-CZ" sz="2600" b="0" i="1" smtClean="0">
                          <a:latin typeface="Cambria Math"/>
                        </a:rPr>
                        <m:t>č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 xmlns="">
          <p:sp>
            <p:nvSpPr>
              <p:cNvPr id="3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29829" y="2200469"/>
                <a:ext cx="2469407" cy="418961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0" name="Zástupný symbol pro obsah 2"/>
          <p:cNvSpPr>
            <a:spLocks noGrp="1"/>
          </p:cNvSpPr>
          <p:nvPr/>
        </p:nvSpPr>
        <p:spPr>
          <a:xfrm>
            <a:off x="336141" y="2656802"/>
            <a:ext cx="3290148" cy="41896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>
              <a:buNone/>
            </a:pPr>
            <a:r>
              <a:rPr lang="cs-CZ" sz="2600" dirty="0"/>
              <a:t>p</a:t>
            </a:r>
            <a:r>
              <a:rPr lang="cs-CZ" sz="2600" i="0" dirty="0" smtClean="0"/>
              <a:t>očet procent . . . . .  </a:t>
            </a:r>
            <a:endParaRPr lang="cs-CZ" sz="2600" dirty="0"/>
          </a:p>
        </p:txBody>
      </p:sp>
      <p:sp>
        <p:nvSpPr>
          <p:cNvPr id="42" name="Zástupný symbol pro obsah 2"/>
          <p:cNvSpPr>
            <a:spLocks noGrp="1"/>
          </p:cNvSpPr>
          <p:nvPr/>
        </p:nvSpPr>
        <p:spPr>
          <a:xfrm>
            <a:off x="308657" y="3177225"/>
            <a:ext cx="3503656" cy="41896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>
              <a:buNone/>
            </a:pPr>
            <a:r>
              <a:rPr lang="cs-CZ" sz="2600" i="0" dirty="0" smtClean="0"/>
              <a:t>procentová část . . .  </a:t>
            </a:r>
            <a:endParaRPr lang="cs-CZ" sz="26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4" name="Zástupný symbol pro obsah 2"/>
              <p:cNvSpPr>
                <a:spLocks noGrp="1"/>
              </p:cNvSpPr>
              <p:nvPr/>
            </p:nvSpPr>
            <p:spPr>
              <a:xfrm>
                <a:off x="3316479" y="2734184"/>
                <a:ext cx="2469407" cy="41896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i="1" smtClean="0">
                          <a:latin typeface="Cambria Math"/>
                        </a:rPr>
                        <m:t>𝑝</m:t>
                      </m:r>
                      <m:r>
                        <a:rPr lang="cs-CZ" sz="2600" b="0" i="1" smtClean="0">
                          <a:latin typeface="Cambria Math"/>
                        </a:rPr>
                        <m:t>=5</m:t>
                      </m:r>
                      <m:r>
                        <a:rPr lang="en-US" sz="2600" b="0" i="1" smtClean="0">
                          <a:latin typeface="Cambria Math"/>
                        </a:rPr>
                        <m:t> %</m:t>
                      </m:r>
                      <m:r>
                        <a:rPr lang="cs-CZ" sz="2600" b="0" i="1" smtClean="0">
                          <a:latin typeface="Cambria Math"/>
                        </a:rPr>
                        <m:t>=0,05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 xmlns="">
          <p:sp>
            <p:nvSpPr>
              <p:cNvPr id="4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16479" y="2734184"/>
                <a:ext cx="2469407" cy="418961"/>
              </a:xfrm>
              <a:prstGeom prst="rect">
                <a:avLst/>
              </a:prstGeom>
              <a:blipFill rotWithShape="1">
                <a:blip r:embed="rId6"/>
                <a:stretch>
                  <a:fillRect b="-588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5" name="Zástupný symbol pro obsah 2"/>
              <p:cNvSpPr>
                <a:spLocks noGrp="1"/>
              </p:cNvSpPr>
              <p:nvPr/>
            </p:nvSpPr>
            <p:spPr>
              <a:xfrm>
                <a:off x="3304061" y="3213510"/>
                <a:ext cx="1741768" cy="41896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smtClean="0">
                          <a:latin typeface="Cambria Math"/>
                        </a:rPr>
                        <m:t>č= ?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 xmlns="">
          <p:sp>
            <p:nvSpPr>
              <p:cNvPr id="4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04061" y="3213510"/>
                <a:ext cx="1741768" cy="418961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7" name="Zástupný symbol pro obsah 2"/>
              <p:cNvSpPr>
                <a:spLocks noGrp="1"/>
              </p:cNvSpPr>
              <p:nvPr/>
            </p:nvSpPr>
            <p:spPr>
              <a:xfrm>
                <a:off x="321333" y="4241457"/>
                <a:ext cx="3079623" cy="556803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smtClean="0">
                          <a:latin typeface="Cambria Math"/>
                        </a:rPr>
                        <m:t>č=0,05·14 000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 xmlns="">
          <p:sp>
            <p:nvSpPr>
              <p:cNvPr id="4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1333" y="4241457"/>
                <a:ext cx="3079623" cy="556803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8" name="Zástupný symbol pro obsah 2"/>
              <p:cNvSpPr>
                <a:spLocks noGrp="1"/>
              </p:cNvSpPr>
              <p:nvPr/>
            </p:nvSpPr>
            <p:spPr>
              <a:xfrm>
                <a:off x="372128" y="4762748"/>
                <a:ext cx="3079623" cy="556803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smtClean="0">
                          <a:latin typeface="Cambria Math"/>
                        </a:rPr>
                        <m:t>č=700 </m:t>
                      </m:r>
                      <m:r>
                        <a:rPr lang="cs-CZ" sz="2600" b="0" i="1" smtClean="0">
                          <a:latin typeface="Cambria Math"/>
                        </a:rPr>
                        <m:t>𝐾</m:t>
                      </m:r>
                      <m:r>
                        <a:rPr lang="cs-CZ" sz="2600" b="0" i="1" smtClean="0">
                          <a:latin typeface="Cambria Math"/>
                        </a:rPr>
                        <m:t>č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 xmlns="">
          <p:sp>
            <p:nvSpPr>
              <p:cNvPr id="4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2128" y="4762748"/>
                <a:ext cx="3079623" cy="556803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9" name="Zástupný symbol pro obsah 2"/>
          <p:cNvSpPr>
            <a:spLocks noGrp="1"/>
          </p:cNvSpPr>
          <p:nvPr/>
        </p:nvSpPr>
        <p:spPr>
          <a:xfrm>
            <a:off x="206468" y="1483695"/>
            <a:ext cx="2874969" cy="41896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>
              <a:buNone/>
            </a:pPr>
            <a:r>
              <a:rPr lang="cs-CZ" sz="2600" b="1" i="1" dirty="0" smtClean="0"/>
              <a:t>1. způsob</a:t>
            </a:r>
            <a:endParaRPr lang="cs-CZ" sz="2600" b="1" i="1" dirty="0"/>
          </a:p>
        </p:txBody>
      </p:sp>
    </p:spTree>
    <p:extLst>
      <p:ext uri="{BB962C8B-B14F-4D97-AF65-F5344CB8AC3E}">
        <p14:creationId xmlns:p14="http://schemas.microsoft.com/office/powerpoint/2010/main" val="13356298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2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 animBg="1"/>
      <p:bldP spid="9" grpId="0"/>
      <p:bldP spid="32" grpId="0"/>
      <p:bldP spid="41" grpId="0"/>
      <p:bldP spid="37" grpId="0"/>
      <p:bldP spid="40" grpId="0"/>
      <p:bldP spid="42" grpId="0"/>
      <p:bldP spid="44" grpId="0"/>
      <p:bldP spid="45" grpId="0"/>
      <p:bldP spid="47" grpId="0"/>
      <p:bldP spid="48" grpId="0"/>
      <p:bldP spid="4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-14933" y="1469956"/>
            <a:ext cx="9158933" cy="5388044"/>
          </a:xfrm>
          <a:prstGeom prst="roundRect">
            <a:avLst>
              <a:gd name="adj" fmla="val 2167"/>
            </a:avLst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206468" y="1902656"/>
            <a:ext cx="5579297" cy="3974616"/>
          </a:xfrm>
          <a:prstGeom prst="roundRect">
            <a:avLst>
              <a:gd name="adj" fmla="val 2756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38100" h="381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600" b="1" dirty="0">
              <a:solidFill>
                <a:schemeClr val="tx1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-1" y="-1"/>
            <a:ext cx="9144001" cy="1017115"/>
          </a:xfrm>
          <a:prstGeom prst="roundRect">
            <a:avLst>
              <a:gd name="adj" fmla="val 2932"/>
            </a:avLst>
          </a:prstGeom>
          <a:gradFill>
            <a:gsLst>
              <a:gs pos="0">
                <a:srgbClr val="E6DCAC"/>
              </a:gs>
              <a:gs pos="7000">
                <a:srgbClr val="E6D78A"/>
              </a:gs>
              <a:gs pos="1000">
                <a:srgbClr val="C7AC4C"/>
              </a:gs>
              <a:gs pos="97000">
                <a:srgbClr val="E6D78A"/>
              </a:gs>
              <a:gs pos="100000">
                <a:srgbClr val="C7AC4C"/>
              </a:gs>
              <a:gs pos="100000">
                <a:srgbClr val="E6DCAC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1600" h="889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86273" y="18192"/>
            <a:ext cx="8862679" cy="818520"/>
          </a:xfrm>
          <a:prstGeom prst="rect">
            <a:avLst/>
          </a:prstGeom>
          <a:noFill/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spc="-1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Př.1) Pan Liška uložil do banky 14 000 Kč na jeden rok při úrokové míře 5</a:t>
            </a:r>
            <a:r>
              <a:rPr lang="en-US" sz="2800" spc="-1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%</a:t>
            </a:r>
            <a:r>
              <a:rPr lang="cs-CZ" sz="2800" spc="-1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za rok</a:t>
            </a:r>
            <a:r>
              <a:rPr lang="en-US" sz="2800" spc="-1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. </a:t>
            </a:r>
            <a:r>
              <a:rPr lang="cs-CZ" sz="2800" spc="-1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Vypočítejte úrok, který dostane.</a:t>
            </a:r>
            <a:endParaRPr lang="cs-CZ" sz="2800" spc="-1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20146" y="1017115"/>
            <a:ext cx="1368152" cy="452841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rgbClr val="FFFF00"/>
                </a:solidFill>
              </a:rPr>
              <a:t>Řešení:</a:t>
            </a:r>
          </a:p>
        </p:txBody>
      </p:sp>
      <p:sp>
        <p:nvSpPr>
          <p:cNvPr id="7" name="Zaoblený obdélník 6"/>
          <p:cNvSpPr/>
          <p:nvPr/>
        </p:nvSpPr>
        <p:spPr>
          <a:xfrm>
            <a:off x="314714" y="5991025"/>
            <a:ext cx="8612078" cy="568746"/>
          </a:xfrm>
          <a:prstGeom prst="roundRect">
            <a:avLst>
              <a:gd name="adj" fmla="val 2756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38100" h="381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600" b="1" dirty="0">
              <a:solidFill>
                <a:schemeClr val="tx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Zástupný symbol pro obsah 2"/>
              <p:cNvSpPr>
                <a:spLocks noGrp="1"/>
              </p:cNvSpPr>
              <p:nvPr/>
            </p:nvSpPr>
            <p:spPr>
              <a:xfrm>
                <a:off x="292912" y="3822815"/>
                <a:ext cx="2311954" cy="556803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smtClean="0">
                          <a:latin typeface="Cambria Math"/>
                        </a:rPr>
                        <m:t>ú=</m:t>
                      </m:r>
                      <m:sSub>
                        <m:sSubPr>
                          <m:ctrlPr>
                            <a:rPr lang="cs-CZ" sz="2600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600" b="0" i="1" smtClean="0">
                              <a:latin typeface="Cambria Math"/>
                            </a:rPr>
                            <m:t>𝐽</m:t>
                          </m:r>
                        </m:e>
                        <m:sub>
                          <m:r>
                            <a:rPr lang="cs-CZ" sz="2600" b="0" i="1" smtClean="0">
                              <a:latin typeface="Cambria Math"/>
                            </a:rPr>
                            <m:t>0</m:t>
                          </m:r>
                        </m:sub>
                      </m:sSub>
                      <m:r>
                        <a:rPr lang="cs-CZ" sz="2600" b="0" i="1" smtClean="0">
                          <a:latin typeface="Cambria Math"/>
                        </a:rPr>
                        <m:t>·</m:t>
                      </m:r>
                      <m:r>
                        <a:rPr lang="cs-CZ" sz="2600" b="0" i="1" smtClean="0">
                          <a:latin typeface="Cambria Math"/>
                        </a:rPr>
                        <m:t>𝑖</m:t>
                      </m:r>
                      <m:r>
                        <a:rPr lang="cs-CZ" sz="2600" b="0" i="1" smtClean="0">
                          <a:latin typeface="Cambria Math"/>
                        </a:rPr>
                        <m:t> 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 xmlns="">
          <p:sp>
            <p:nvSpPr>
              <p:cNvPr id="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2912" y="3822815"/>
                <a:ext cx="2311954" cy="556803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Zástupný symbol pro obsah 2"/>
          <p:cNvSpPr>
            <a:spLocks noGrp="1"/>
          </p:cNvSpPr>
          <p:nvPr/>
        </p:nvSpPr>
        <p:spPr>
          <a:xfrm>
            <a:off x="409682" y="5996953"/>
            <a:ext cx="8539270" cy="624899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>
              <a:buNone/>
            </a:pPr>
            <a:r>
              <a:rPr lang="cs-CZ" sz="2800" b="0" i="0" dirty="0" smtClean="0"/>
              <a:t>Pan Liška dostane úrok 700 Kč.</a:t>
            </a:r>
            <a:endParaRPr lang="cs-CZ" sz="2800" dirty="0"/>
          </a:p>
        </p:txBody>
      </p:sp>
      <p:cxnSp>
        <p:nvCxnSpPr>
          <p:cNvPr id="10" name="Přímá spojnice 9"/>
          <p:cNvCxnSpPr/>
          <p:nvPr/>
        </p:nvCxnSpPr>
        <p:spPr>
          <a:xfrm>
            <a:off x="245360" y="3822815"/>
            <a:ext cx="536248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Zástupný symbol pro obsah 2"/>
          <p:cNvSpPr>
            <a:spLocks noGrp="1"/>
          </p:cNvSpPr>
          <p:nvPr/>
        </p:nvSpPr>
        <p:spPr>
          <a:xfrm>
            <a:off x="235067" y="1913897"/>
            <a:ext cx="2874969" cy="41896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>
              <a:buNone/>
            </a:pPr>
            <a:r>
              <a:rPr lang="cs-CZ" sz="2600" i="0" dirty="0" smtClean="0"/>
              <a:t>Jistina . . . . . . . . . </a:t>
            </a:r>
            <a:endParaRPr lang="cs-CZ" sz="2600" dirty="0"/>
          </a:p>
        </p:txBody>
      </p:sp>
      <p:pic>
        <p:nvPicPr>
          <p:cNvPr id="12" name="Picture 2" descr="C:\Users\spravce\AppData\Local\Microsoft\Windows\Temporary Internet Files\Content.IE5\BL96J1IA\MC900437791CAMASQ9M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33554" y="4810180"/>
            <a:ext cx="1831975" cy="1501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7" descr="C:\Users\spravce\AppData\Local\Microsoft\Windows\Temporary Internet Files\Content.IE5\D1R1SU0N\MP90042367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11183" y="1861016"/>
            <a:ext cx="2990242" cy="29902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6" name="Zástupný symbol pro obsah 2"/>
              <p:cNvSpPr>
                <a:spLocks noGrp="1"/>
              </p:cNvSpPr>
              <p:nvPr/>
            </p:nvSpPr>
            <p:spPr>
              <a:xfrm>
                <a:off x="3058518" y="1902656"/>
                <a:ext cx="2469407" cy="41896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6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600" b="0" i="1" smtClean="0">
                              <a:latin typeface="Cambria Math"/>
                            </a:rPr>
                            <m:t>𝐽</m:t>
                          </m:r>
                        </m:e>
                        <m:sub>
                          <m:r>
                            <a:rPr lang="cs-CZ" sz="2600" b="0" i="1" smtClean="0">
                              <a:latin typeface="Cambria Math"/>
                            </a:rPr>
                            <m:t>0</m:t>
                          </m:r>
                        </m:sub>
                      </m:sSub>
                      <m:r>
                        <a:rPr lang="cs-CZ" sz="2600" b="0" i="1" smtClean="0">
                          <a:latin typeface="Cambria Math"/>
                        </a:rPr>
                        <m:t>=14 000 </m:t>
                      </m:r>
                      <m:r>
                        <a:rPr lang="cs-CZ" sz="2600" b="0" i="1" smtClean="0">
                          <a:latin typeface="Cambria Math"/>
                        </a:rPr>
                        <m:t>𝐾</m:t>
                      </m:r>
                      <m:r>
                        <a:rPr lang="cs-CZ" sz="2600" b="0" i="1" smtClean="0">
                          <a:latin typeface="Cambria Math"/>
                        </a:rPr>
                        <m:t>č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 xmlns="">
          <p:sp>
            <p:nvSpPr>
              <p:cNvPr id="1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58518" y="1902656"/>
                <a:ext cx="2469407" cy="418961"/>
              </a:xfrm>
              <a:prstGeom prst="rect">
                <a:avLst/>
              </a:prstGeom>
              <a:blipFill rotWithShape="1">
                <a:blip r:embed="rId5"/>
                <a:stretch>
                  <a:fillRect b="-579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7" name="Zástupný symbol pro obsah 2"/>
          <p:cNvSpPr>
            <a:spLocks noGrp="1"/>
          </p:cNvSpPr>
          <p:nvPr/>
        </p:nvSpPr>
        <p:spPr>
          <a:xfrm>
            <a:off x="235068" y="2358988"/>
            <a:ext cx="3290148" cy="41896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>
              <a:buNone/>
            </a:pPr>
            <a:r>
              <a:rPr lang="cs-CZ" sz="2600" i="0" dirty="0" smtClean="0"/>
              <a:t>Úroková míra . . . .  </a:t>
            </a:r>
            <a:endParaRPr lang="cs-CZ" sz="2600" dirty="0"/>
          </a:p>
        </p:txBody>
      </p:sp>
      <p:sp>
        <p:nvSpPr>
          <p:cNvPr id="18" name="Zástupný symbol pro obsah 2"/>
          <p:cNvSpPr>
            <a:spLocks noGrp="1"/>
          </p:cNvSpPr>
          <p:nvPr/>
        </p:nvSpPr>
        <p:spPr>
          <a:xfrm>
            <a:off x="207584" y="2879411"/>
            <a:ext cx="3503656" cy="41896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>
              <a:buNone/>
            </a:pPr>
            <a:r>
              <a:rPr lang="cs-CZ" sz="2600" i="0" dirty="0" smtClean="0"/>
              <a:t>Úroková sazba . . .  </a:t>
            </a:r>
            <a:endParaRPr lang="cs-CZ" sz="2600" dirty="0"/>
          </a:p>
        </p:txBody>
      </p:sp>
      <p:sp>
        <p:nvSpPr>
          <p:cNvPr id="19" name="Zástupný symbol pro obsah 2"/>
          <p:cNvSpPr>
            <a:spLocks noGrp="1"/>
          </p:cNvSpPr>
          <p:nvPr/>
        </p:nvSpPr>
        <p:spPr>
          <a:xfrm>
            <a:off x="238640" y="3298372"/>
            <a:ext cx="3087421" cy="41896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>
              <a:buNone/>
            </a:pPr>
            <a:r>
              <a:rPr lang="cs-CZ" sz="2600" i="0" dirty="0" smtClean="0"/>
              <a:t>Úrok . . . . . . . . . . .  </a:t>
            </a:r>
            <a:endParaRPr lang="cs-CZ" sz="26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0" name="Zástupný symbol pro obsah 2"/>
              <p:cNvSpPr>
                <a:spLocks noGrp="1"/>
              </p:cNvSpPr>
              <p:nvPr/>
            </p:nvSpPr>
            <p:spPr>
              <a:xfrm>
                <a:off x="3110036" y="2436370"/>
                <a:ext cx="2469407" cy="41896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i="1" smtClean="0">
                          <a:latin typeface="Cambria Math"/>
                        </a:rPr>
                        <m:t>𝑝</m:t>
                      </m:r>
                      <m:r>
                        <a:rPr lang="cs-CZ" sz="2600" b="0" i="1" smtClean="0">
                          <a:latin typeface="Cambria Math"/>
                        </a:rPr>
                        <m:t>=5</m:t>
                      </m:r>
                      <m:r>
                        <a:rPr lang="en-US" sz="2600" b="0" i="1" smtClean="0">
                          <a:latin typeface="Cambria Math"/>
                        </a:rPr>
                        <m:t> %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 xmlns="">
          <p:sp>
            <p:nvSpPr>
              <p:cNvPr id="2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10036" y="2436370"/>
                <a:ext cx="2469407" cy="418961"/>
              </a:xfrm>
              <a:prstGeom prst="rect">
                <a:avLst/>
              </a:prstGeom>
              <a:blipFill rotWithShape="1">
                <a:blip r:embed="rId6"/>
                <a:stretch>
                  <a:fillRect b="-588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Zástupný symbol pro obsah 2"/>
              <p:cNvSpPr>
                <a:spLocks noGrp="1"/>
              </p:cNvSpPr>
              <p:nvPr/>
            </p:nvSpPr>
            <p:spPr>
              <a:xfrm>
                <a:off x="3108920" y="2923853"/>
                <a:ext cx="2676845" cy="41896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en-US" sz="2600" b="0" i="1" smtClean="0">
                          <a:latin typeface="Cambria Math"/>
                        </a:rPr>
                        <m:t>𝑖</m:t>
                      </m:r>
                      <m:r>
                        <a:rPr lang="cs-CZ" sz="2600" b="0" i="1" smtClean="0">
                          <a:latin typeface="Cambria Math"/>
                        </a:rPr>
                        <m:t>=5:100=0,05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 xmlns="">
          <p:sp>
            <p:nvSpPr>
              <p:cNvPr id="2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08920" y="2923853"/>
                <a:ext cx="2676845" cy="418961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Zástupný symbol pro obsah 2"/>
              <p:cNvSpPr>
                <a:spLocks noGrp="1"/>
              </p:cNvSpPr>
              <p:nvPr/>
            </p:nvSpPr>
            <p:spPr>
              <a:xfrm>
                <a:off x="3110037" y="3364799"/>
                <a:ext cx="1432694" cy="41896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smtClean="0">
                          <a:latin typeface="Cambria Math"/>
                        </a:rPr>
                        <m:t>ú= ?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 xmlns="">
          <p:sp>
            <p:nvSpPr>
              <p:cNvPr id="2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10037" y="3364799"/>
                <a:ext cx="1432694" cy="418961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Zástupný symbol pro obsah 2"/>
              <p:cNvSpPr>
                <a:spLocks noGrp="1"/>
              </p:cNvSpPr>
              <p:nvPr/>
            </p:nvSpPr>
            <p:spPr>
              <a:xfrm>
                <a:off x="246439" y="4313673"/>
                <a:ext cx="2749678" cy="556803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smtClean="0">
                          <a:latin typeface="Cambria Math"/>
                        </a:rPr>
                        <m:t>ú=14 000·0,05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 xmlns="">
          <p:sp>
            <p:nvSpPr>
              <p:cNvPr id="2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6439" y="4313673"/>
                <a:ext cx="2749678" cy="556803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Zástupný symbol pro obsah 2"/>
              <p:cNvSpPr>
                <a:spLocks noGrp="1"/>
              </p:cNvSpPr>
              <p:nvPr/>
            </p:nvSpPr>
            <p:spPr>
              <a:xfrm>
                <a:off x="205476" y="4782221"/>
                <a:ext cx="2255373" cy="556803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smtClean="0">
                          <a:latin typeface="Cambria Math"/>
                        </a:rPr>
                        <m:t>ú=700 </m:t>
                      </m:r>
                      <m:r>
                        <a:rPr lang="cs-CZ" sz="2600" b="0" i="1" smtClean="0">
                          <a:latin typeface="Cambria Math"/>
                        </a:rPr>
                        <m:t>𝐾</m:t>
                      </m:r>
                      <m:r>
                        <a:rPr lang="cs-CZ" sz="2600" b="0" i="1" smtClean="0">
                          <a:latin typeface="Cambria Math"/>
                        </a:rPr>
                        <m:t>č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 xmlns="">
          <p:sp>
            <p:nvSpPr>
              <p:cNvPr id="2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5476" y="4782221"/>
                <a:ext cx="2255373" cy="556803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5" name="Zástupný symbol pro obsah 2"/>
          <p:cNvSpPr>
            <a:spLocks noGrp="1"/>
          </p:cNvSpPr>
          <p:nvPr/>
        </p:nvSpPr>
        <p:spPr>
          <a:xfrm>
            <a:off x="206468" y="1483695"/>
            <a:ext cx="2874969" cy="41896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>
              <a:buNone/>
            </a:pPr>
            <a:r>
              <a:rPr lang="cs-CZ" sz="2600" b="1" i="1" dirty="0" smtClean="0"/>
              <a:t>2. způsob</a:t>
            </a:r>
            <a:endParaRPr lang="cs-CZ" sz="2600" b="1" i="1" dirty="0"/>
          </a:p>
        </p:txBody>
      </p:sp>
      <p:cxnSp>
        <p:nvCxnSpPr>
          <p:cNvPr id="26" name="Přímá spojnice 25"/>
          <p:cNvCxnSpPr/>
          <p:nvPr/>
        </p:nvCxnSpPr>
        <p:spPr>
          <a:xfrm flipV="1">
            <a:off x="2926602" y="3874195"/>
            <a:ext cx="0" cy="169931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Zástupný symbol pro obsah 2"/>
          <p:cNvSpPr>
            <a:spLocks noGrp="1"/>
          </p:cNvSpPr>
          <p:nvPr/>
        </p:nvSpPr>
        <p:spPr>
          <a:xfrm>
            <a:off x="2999020" y="3874195"/>
            <a:ext cx="3087421" cy="41896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>
              <a:buNone/>
            </a:pPr>
            <a:r>
              <a:rPr lang="cs-CZ" sz="2600" i="0" dirty="0" smtClean="0"/>
              <a:t>Na účtu bude mít:</a:t>
            </a:r>
            <a:endParaRPr lang="cs-CZ" sz="26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9" name="Zástupný symbol pro obsah 2"/>
              <p:cNvSpPr>
                <a:spLocks noGrp="1"/>
              </p:cNvSpPr>
              <p:nvPr/>
            </p:nvSpPr>
            <p:spPr>
              <a:xfrm>
                <a:off x="3058518" y="4347120"/>
                <a:ext cx="2198543" cy="556803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smtClean="0">
                          <a:latin typeface="Cambria Math"/>
                        </a:rPr>
                        <m:t>𝐽</m:t>
                      </m:r>
                      <m:r>
                        <a:rPr lang="cs-CZ" sz="2600" b="0" i="1" smtClean="0"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sz="2600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600" b="0" i="1" smtClean="0">
                              <a:latin typeface="Cambria Math"/>
                            </a:rPr>
                            <m:t>𝐽</m:t>
                          </m:r>
                        </m:e>
                        <m:sub>
                          <m:r>
                            <a:rPr lang="cs-CZ" sz="2600" b="0" i="1" smtClean="0">
                              <a:latin typeface="Cambria Math"/>
                            </a:rPr>
                            <m:t>0</m:t>
                          </m:r>
                        </m:sub>
                      </m:sSub>
                      <m:r>
                        <a:rPr lang="cs-CZ" sz="2600" b="0" i="1" smtClean="0">
                          <a:latin typeface="Cambria Math"/>
                        </a:rPr>
                        <m:t>+ú 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 xmlns="">
          <p:sp>
            <p:nvSpPr>
              <p:cNvPr id="2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58518" y="4347120"/>
                <a:ext cx="2198543" cy="556803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0" name="Zástupný symbol pro obsah 2"/>
              <p:cNvSpPr>
                <a:spLocks noGrp="1"/>
              </p:cNvSpPr>
              <p:nvPr/>
            </p:nvSpPr>
            <p:spPr>
              <a:xfrm>
                <a:off x="3058516" y="4802775"/>
                <a:ext cx="2727249" cy="556803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smtClean="0">
                          <a:latin typeface="Cambria Math"/>
                        </a:rPr>
                        <m:t>𝐽</m:t>
                      </m:r>
                      <m:r>
                        <a:rPr lang="cs-CZ" sz="2600" b="0" i="1" smtClean="0">
                          <a:latin typeface="Cambria Math"/>
                        </a:rPr>
                        <m:t>=14 000+700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 xmlns="">
          <p:sp>
            <p:nvSpPr>
              <p:cNvPr id="3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58516" y="4802775"/>
                <a:ext cx="2727249" cy="556803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1" name="Zástupný symbol pro obsah 2"/>
              <p:cNvSpPr>
                <a:spLocks noGrp="1"/>
              </p:cNvSpPr>
              <p:nvPr/>
            </p:nvSpPr>
            <p:spPr>
              <a:xfrm>
                <a:off x="3045578" y="5295111"/>
                <a:ext cx="2727249" cy="556803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smtClean="0">
                          <a:latin typeface="Cambria Math"/>
                        </a:rPr>
                        <m:t>𝐽</m:t>
                      </m:r>
                      <m:r>
                        <a:rPr lang="cs-CZ" sz="2600" b="0" i="1" smtClean="0">
                          <a:latin typeface="Cambria Math"/>
                        </a:rPr>
                        <m:t>=14 700 </m:t>
                      </m:r>
                      <m:r>
                        <a:rPr lang="cs-CZ" sz="2600" b="0" i="1" smtClean="0">
                          <a:latin typeface="Cambria Math"/>
                        </a:rPr>
                        <m:t>𝐾</m:t>
                      </m:r>
                      <m:r>
                        <a:rPr lang="cs-CZ" sz="2600" b="0" i="1" smtClean="0">
                          <a:latin typeface="Cambria Math"/>
                        </a:rPr>
                        <m:t>č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 xmlns="">
          <p:sp>
            <p:nvSpPr>
              <p:cNvPr id="3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45578" y="5295111"/>
                <a:ext cx="2727249" cy="556803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3627323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6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1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6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1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6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6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animBg="1"/>
      <p:bldP spid="8" grpId="0"/>
      <p:bldP spid="9" grpId="0"/>
      <p:bldP spid="11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8" grpId="0"/>
      <p:bldP spid="29" grpId="0"/>
      <p:bldP spid="30" grpId="0"/>
      <p:bldP spid="3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-14933" y="1469956"/>
            <a:ext cx="9158933" cy="5388044"/>
          </a:xfrm>
          <a:prstGeom prst="roundRect">
            <a:avLst>
              <a:gd name="adj" fmla="val 2167"/>
            </a:avLst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86273" y="2060848"/>
            <a:ext cx="6167571" cy="3744415"/>
          </a:xfrm>
          <a:prstGeom prst="roundRect">
            <a:avLst>
              <a:gd name="adj" fmla="val 2756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38100" h="381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600" b="1" dirty="0">
              <a:solidFill>
                <a:schemeClr val="tx1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-1" y="-1"/>
            <a:ext cx="9144001" cy="1017115"/>
          </a:xfrm>
          <a:prstGeom prst="roundRect">
            <a:avLst>
              <a:gd name="adj" fmla="val 2932"/>
            </a:avLst>
          </a:prstGeom>
          <a:gradFill>
            <a:gsLst>
              <a:gs pos="0">
                <a:srgbClr val="E6DCAC"/>
              </a:gs>
              <a:gs pos="7000">
                <a:srgbClr val="E6D78A"/>
              </a:gs>
              <a:gs pos="1000">
                <a:srgbClr val="C7AC4C"/>
              </a:gs>
              <a:gs pos="97000">
                <a:srgbClr val="E6D78A"/>
              </a:gs>
              <a:gs pos="100000">
                <a:srgbClr val="C7AC4C"/>
              </a:gs>
              <a:gs pos="100000">
                <a:srgbClr val="E6DCAC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1600" h="889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86273" y="18192"/>
            <a:ext cx="8862679" cy="818520"/>
          </a:xfrm>
          <a:prstGeom prst="rect">
            <a:avLst/>
          </a:prstGeom>
          <a:noFill/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spc="-1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Př.2) Pan Vlk uložil do banky 280 000 Kč na čtvrt roku při úrokové míře 5</a:t>
            </a:r>
            <a:r>
              <a:rPr lang="en-US" sz="2800" spc="-1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%</a:t>
            </a:r>
            <a:r>
              <a:rPr lang="cs-CZ" sz="2800" spc="-1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za rok</a:t>
            </a:r>
            <a:r>
              <a:rPr lang="en-US" sz="2800" spc="-1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. </a:t>
            </a:r>
            <a:r>
              <a:rPr lang="cs-CZ" sz="2800" spc="-1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Vypočítejte úrok, který dostane.</a:t>
            </a:r>
            <a:r>
              <a:rPr lang="en-US" sz="2800" spc="-1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spc="-1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endParaRPr lang="cs-CZ" sz="2800" spc="-1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20146" y="1017115"/>
            <a:ext cx="1368152" cy="452841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rgbClr val="FFFF00"/>
                </a:solidFill>
              </a:rPr>
              <a:t>Řešení:</a:t>
            </a:r>
          </a:p>
        </p:txBody>
      </p:sp>
      <p:sp>
        <p:nvSpPr>
          <p:cNvPr id="7" name="Zaoblený obdélník 6"/>
          <p:cNvSpPr/>
          <p:nvPr/>
        </p:nvSpPr>
        <p:spPr>
          <a:xfrm>
            <a:off x="115611" y="5991025"/>
            <a:ext cx="8612078" cy="568746"/>
          </a:xfrm>
          <a:prstGeom prst="roundRect">
            <a:avLst>
              <a:gd name="adj" fmla="val 2756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38100" h="381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600" b="1" dirty="0">
              <a:solidFill>
                <a:schemeClr val="tx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Zástupný symbol pro obsah 2"/>
              <p:cNvSpPr>
                <a:spLocks noGrp="1"/>
              </p:cNvSpPr>
              <p:nvPr/>
            </p:nvSpPr>
            <p:spPr>
              <a:xfrm>
                <a:off x="266391" y="4004987"/>
                <a:ext cx="2193338" cy="556803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smtClean="0">
                          <a:latin typeface="Cambria Math"/>
                        </a:rPr>
                        <m:t>č=</m:t>
                      </m:r>
                      <m:r>
                        <a:rPr lang="cs-CZ" sz="2600" b="0" i="1" smtClean="0">
                          <a:latin typeface="Cambria Math"/>
                        </a:rPr>
                        <m:t>𝑝</m:t>
                      </m:r>
                      <m:r>
                        <a:rPr lang="cs-CZ" sz="2600" b="0" i="1" smtClean="0">
                          <a:latin typeface="Cambria Math"/>
                        </a:rPr>
                        <m:t>·</m:t>
                      </m:r>
                      <m:r>
                        <a:rPr lang="cs-CZ" sz="2600" b="0" i="1" smtClean="0">
                          <a:latin typeface="Cambria Math"/>
                        </a:rPr>
                        <m:t>𝑧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 xmlns="">
          <p:sp>
            <p:nvSpPr>
              <p:cNvPr id="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6391" y="4004987"/>
                <a:ext cx="2193338" cy="556803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Zástupný symbol pro obsah 2"/>
          <p:cNvSpPr>
            <a:spLocks noGrp="1"/>
          </p:cNvSpPr>
          <p:nvPr/>
        </p:nvSpPr>
        <p:spPr>
          <a:xfrm>
            <a:off x="409682" y="5996953"/>
            <a:ext cx="8539270" cy="624899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>
              <a:buNone/>
            </a:pPr>
            <a:r>
              <a:rPr lang="cs-CZ" sz="2800" b="0" i="0" dirty="0" smtClean="0"/>
              <a:t>Pan Vlk dostane úrok 3 500 Kč.</a:t>
            </a:r>
            <a:endParaRPr lang="cs-CZ" sz="2800" dirty="0"/>
          </a:p>
        </p:txBody>
      </p:sp>
      <p:cxnSp>
        <p:nvCxnSpPr>
          <p:cNvPr id="10" name="Přímá spojnice 9"/>
          <p:cNvCxnSpPr/>
          <p:nvPr/>
        </p:nvCxnSpPr>
        <p:spPr>
          <a:xfrm>
            <a:off x="165543" y="3645419"/>
            <a:ext cx="5918625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Zástupný symbol pro obsah 2"/>
          <p:cNvSpPr>
            <a:spLocks noGrp="1"/>
          </p:cNvSpPr>
          <p:nvPr/>
        </p:nvSpPr>
        <p:spPr>
          <a:xfrm>
            <a:off x="193026" y="2211711"/>
            <a:ext cx="2874969" cy="41896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>
              <a:buNone/>
            </a:pPr>
            <a:r>
              <a:rPr lang="cs-CZ" sz="2600" i="0" dirty="0" smtClean="0"/>
              <a:t>základ . . . . . . . . . . </a:t>
            </a:r>
            <a:endParaRPr lang="cs-CZ" sz="26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Zástupný symbol pro obsah 2"/>
              <p:cNvSpPr>
                <a:spLocks noGrp="1"/>
              </p:cNvSpPr>
              <p:nvPr/>
            </p:nvSpPr>
            <p:spPr>
              <a:xfrm>
                <a:off x="3186715" y="2200469"/>
                <a:ext cx="2469407" cy="41896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i="1" smtClean="0">
                          <a:latin typeface="Cambria Math"/>
                        </a:rPr>
                        <m:t>𝑧</m:t>
                      </m:r>
                      <m:r>
                        <a:rPr lang="cs-CZ" sz="2600" b="0" i="1" smtClean="0">
                          <a:latin typeface="Cambria Math"/>
                        </a:rPr>
                        <m:t>=280 000 </m:t>
                      </m:r>
                      <m:r>
                        <a:rPr lang="cs-CZ" sz="2600" b="0" i="1" smtClean="0">
                          <a:latin typeface="Cambria Math"/>
                        </a:rPr>
                        <m:t>𝐾</m:t>
                      </m:r>
                      <m:r>
                        <a:rPr lang="cs-CZ" sz="2600" b="0" i="1" smtClean="0">
                          <a:latin typeface="Cambria Math"/>
                        </a:rPr>
                        <m:t>č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 xmlns="">
          <p:sp>
            <p:nvSpPr>
              <p:cNvPr id="1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86715" y="2200469"/>
                <a:ext cx="2469407" cy="418961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5" name="Zástupný symbol pro obsah 2"/>
          <p:cNvSpPr>
            <a:spLocks noGrp="1"/>
          </p:cNvSpPr>
          <p:nvPr/>
        </p:nvSpPr>
        <p:spPr>
          <a:xfrm>
            <a:off x="193027" y="2656802"/>
            <a:ext cx="3290148" cy="41896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>
              <a:buNone/>
            </a:pPr>
            <a:r>
              <a:rPr lang="cs-CZ" sz="2600" dirty="0"/>
              <a:t>p</a:t>
            </a:r>
            <a:r>
              <a:rPr lang="cs-CZ" sz="2600" i="0" dirty="0" smtClean="0"/>
              <a:t>očet procent . . . . .  </a:t>
            </a:r>
            <a:endParaRPr lang="cs-CZ" sz="2600" dirty="0"/>
          </a:p>
        </p:txBody>
      </p:sp>
      <p:sp>
        <p:nvSpPr>
          <p:cNvPr id="16" name="Zástupný symbol pro obsah 2"/>
          <p:cNvSpPr>
            <a:spLocks noGrp="1"/>
          </p:cNvSpPr>
          <p:nvPr/>
        </p:nvSpPr>
        <p:spPr>
          <a:xfrm>
            <a:off x="165543" y="3177225"/>
            <a:ext cx="3503656" cy="41896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>
              <a:buNone/>
            </a:pPr>
            <a:r>
              <a:rPr lang="cs-CZ" sz="2600" i="0" dirty="0" smtClean="0"/>
              <a:t>procentová část . . .  </a:t>
            </a:r>
            <a:endParaRPr lang="cs-CZ" sz="26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7" name="Zástupný symbol pro obsah 2"/>
              <p:cNvSpPr>
                <a:spLocks noGrp="1"/>
              </p:cNvSpPr>
              <p:nvPr/>
            </p:nvSpPr>
            <p:spPr>
              <a:xfrm>
                <a:off x="3173365" y="2734184"/>
                <a:ext cx="2469407" cy="41896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i="1" smtClean="0">
                          <a:latin typeface="Cambria Math"/>
                        </a:rPr>
                        <m:t>𝑝</m:t>
                      </m:r>
                      <m:r>
                        <a:rPr lang="cs-CZ" sz="2600" b="0" i="1" smtClean="0">
                          <a:latin typeface="Cambria Math"/>
                        </a:rPr>
                        <m:t>=5</m:t>
                      </m:r>
                      <m:r>
                        <a:rPr lang="en-US" sz="2600" b="0" i="1" smtClean="0">
                          <a:latin typeface="Cambria Math"/>
                        </a:rPr>
                        <m:t> %</m:t>
                      </m:r>
                      <m:r>
                        <a:rPr lang="cs-CZ" sz="2600" b="0" i="1" smtClean="0">
                          <a:latin typeface="Cambria Math"/>
                        </a:rPr>
                        <m:t>=0,05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 xmlns="">
          <p:sp>
            <p:nvSpPr>
              <p:cNvPr id="1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73365" y="2734184"/>
                <a:ext cx="2469407" cy="418961"/>
              </a:xfrm>
              <a:prstGeom prst="rect">
                <a:avLst/>
              </a:prstGeom>
              <a:blipFill rotWithShape="1">
                <a:blip r:embed="rId4"/>
                <a:stretch>
                  <a:fillRect b="-588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Zástupný symbol pro obsah 2"/>
              <p:cNvSpPr>
                <a:spLocks noGrp="1"/>
              </p:cNvSpPr>
              <p:nvPr/>
            </p:nvSpPr>
            <p:spPr>
              <a:xfrm>
                <a:off x="3160947" y="3213510"/>
                <a:ext cx="1741768" cy="41896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smtClean="0">
                          <a:latin typeface="Cambria Math"/>
                        </a:rPr>
                        <m:t>č= ?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 xmlns="">
          <p:sp>
            <p:nvSpPr>
              <p:cNvPr id="1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60947" y="3213510"/>
                <a:ext cx="1741768" cy="418961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Zástupný symbol pro obsah 2"/>
              <p:cNvSpPr>
                <a:spLocks noGrp="1"/>
              </p:cNvSpPr>
              <p:nvPr/>
            </p:nvSpPr>
            <p:spPr>
              <a:xfrm>
                <a:off x="226188" y="4545754"/>
                <a:ext cx="2889776" cy="556803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smtClean="0">
                          <a:latin typeface="Cambria Math"/>
                        </a:rPr>
                        <m:t>č=0,05·280 000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 xmlns="">
          <p:sp>
            <p:nvSpPr>
              <p:cNvPr id="1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6188" y="4545754"/>
                <a:ext cx="2889776" cy="556803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Zástupný symbol pro obsah 2"/>
              <p:cNvSpPr>
                <a:spLocks noGrp="1"/>
              </p:cNvSpPr>
              <p:nvPr/>
            </p:nvSpPr>
            <p:spPr>
              <a:xfrm>
                <a:off x="276983" y="5067045"/>
                <a:ext cx="2398770" cy="556803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smtClean="0">
                          <a:latin typeface="Cambria Math"/>
                        </a:rPr>
                        <m:t>č=14 000 </m:t>
                      </m:r>
                      <m:r>
                        <a:rPr lang="cs-CZ" sz="2600" b="0" i="1" smtClean="0">
                          <a:latin typeface="Cambria Math"/>
                        </a:rPr>
                        <m:t>𝐾</m:t>
                      </m:r>
                      <m:r>
                        <a:rPr lang="cs-CZ" sz="2600" b="0" i="1" smtClean="0">
                          <a:latin typeface="Cambria Math"/>
                        </a:rPr>
                        <m:t>č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 xmlns="">
          <p:sp>
            <p:nvSpPr>
              <p:cNvPr id="2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6983" y="5067045"/>
                <a:ext cx="2398770" cy="556803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1" name="Zástupný symbol pro obsah 2"/>
          <p:cNvSpPr>
            <a:spLocks noGrp="1"/>
          </p:cNvSpPr>
          <p:nvPr/>
        </p:nvSpPr>
        <p:spPr>
          <a:xfrm>
            <a:off x="206468" y="1483695"/>
            <a:ext cx="2874969" cy="41896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>
              <a:buNone/>
            </a:pPr>
            <a:r>
              <a:rPr lang="cs-CZ" sz="2600" b="1" i="1" dirty="0" smtClean="0"/>
              <a:t>1. způsob</a:t>
            </a:r>
            <a:endParaRPr lang="cs-CZ" sz="2600" b="1" i="1" dirty="0"/>
          </a:p>
        </p:txBody>
      </p:sp>
      <p:cxnSp>
        <p:nvCxnSpPr>
          <p:cNvPr id="23" name="Přímá spojnice 22"/>
          <p:cNvCxnSpPr/>
          <p:nvPr/>
        </p:nvCxnSpPr>
        <p:spPr>
          <a:xfrm>
            <a:off x="3067995" y="3744185"/>
            <a:ext cx="1" cy="206107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Zástupný symbol pro obsah 2"/>
          <p:cNvSpPr>
            <a:spLocks noGrp="1"/>
          </p:cNvSpPr>
          <p:nvPr/>
        </p:nvSpPr>
        <p:spPr>
          <a:xfrm>
            <a:off x="3102507" y="3683520"/>
            <a:ext cx="2868647" cy="41896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>
              <a:buNone/>
            </a:pPr>
            <a:r>
              <a:rPr lang="cs-CZ" i="0" dirty="0" smtClean="0"/>
              <a:t>Peníze mě v bance čtvrt roku: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7" name="Zástupný symbol pro obsah 2"/>
              <p:cNvSpPr>
                <a:spLocks noGrp="1"/>
              </p:cNvSpPr>
              <p:nvPr/>
            </p:nvSpPr>
            <p:spPr>
              <a:xfrm>
                <a:off x="3173365" y="4510242"/>
                <a:ext cx="3079623" cy="556803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smtClean="0">
                          <a:latin typeface="Cambria Math"/>
                        </a:rPr>
                        <m:t>ú=14 000 :4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 xmlns="">
          <p:sp>
            <p:nvSpPr>
              <p:cNvPr id="2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73365" y="4510242"/>
                <a:ext cx="3079623" cy="556803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Zástupný symbol pro obsah 2"/>
              <p:cNvSpPr>
                <a:spLocks noGrp="1"/>
              </p:cNvSpPr>
              <p:nvPr/>
            </p:nvSpPr>
            <p:spPr>
              <a:xfrm>
                <a:off x="3186715" y="5067044"/>
                <a:ext cx="3079623" cy="556803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smtClean="0">
                          <a:latin typeface="Cambria Math"/>
                        </a:rPr>
                        <m:t>ú=3 500 </m:t>
                      </m:r>
                      <m:r>
                        <a:rPr lang="cs-CZ" sz="2600" b="0" i="1" smtClean="0">
                          <a:latin typeface="Cambria Math"/>
                        </a:rPr>
                        <m:t>𝐾</m:t>
                      </m:r>
                      <m:r>
                        <a:rPr lang="cs-CZ" sz="2600" b="0" i="1" smtClean="0">
                          <a:latin typeface="Cambria Math"/>
                        </a:rPr>
                        <m:t>č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 xmlns="">
          <p:sp>
            <p:nvSpPr>
              <p:cNvPr id="2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86715" y="5067044"/>
                <a:ext cx="3079623" cy="556803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050" name="Picture 2" descr="C:\Users\spravce\AppData\Local\Microsoft\Windows\Temporary Internet Files\Content.IE5\D1R1SU0N\MP900423717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2012033"/>
            <a:ext cx="2178911" cy="32667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C:\Users\spravce\AppData\Local\Microsoft\Windows\Temporary Internet Files\Content.IE5\BL96J1IA\MC900437791CAMASQ9M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63152" y="5250700"/>
            <a:ext cx="1831975" cy="1501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882183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1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6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1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1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animBg="1"/>
      <p:bldP spid="8" grpId="0"/>
      <p:bldP spid="9" grpId="0"/>
      <p:bldP spid="11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6" grpId="0"/>
      <p:bldP spid="27" grpId="0"/>
      <p:bldP spid="2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-14933" y="1469956"/>
            <a:ext cx="9158933" cy="5388044"/>
          </a:xfrm>
          <a:prstGeom prst="roundRect">
            <a:avLst>
              <a:gd name="adj" fmla="val 2167"/>
            </a:avLst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54065" y="1840549"/>
            <a:ext cx="7128400" cy="4320856"/>
          </a:xfrm>
          <a:prstGeom prst="roundRect">
            <a:avLst>
              <a:gd name="adj" fmla="val 2756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38100" h="381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600" b="1" dirty="0">
              <a:solidFill>
                <a:schemeClr val="tx1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-1" y="-1"/>
            <a:ext cx="9144001" cy="1017115"/>
          </a:xfrm>
          <a:prstGeom prst="roundRect">
            <a:avLst>
              <a:gd name="adj" fmla="val 2932"/>
            </a:avLst>
          </a:prstGeom>
          <a:gradFill>
            <a:gsLst>
              <a:gs pos="0">
                <a:srgbClr val="E6DCAC"/>
              </a:gs>
              <a:gs pos="7000">
                <a:srgbClr val="E6D78A"/>
              </a:gs>
              <a:gs pos="1000">
                <a:srgbClr val="C7AC4C"/>
              </a:gs>
              <a:gs pos="97000">
                <a:srgbClr val="E6D78A"/>
              </a:gs>
              <a:gs pos="100000">
                <a:srgbClr val="C7AC4C"/>
              </a:gs>
              <a:gs pos="100000">
                <a:srgbClr val="E6DCAC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1600" h="889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86273" y="18192"/>
            <a:ext cx="8862679" cy="818520"/>
          </a:xfrm>
          <a:prstGeom prst="rect">
            <a:avLst/>
          </a:prstGeom>
          <a:noFill/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spc="-100" dirty="0">
                <a:latin typeface="Arial" pitchFamily="34" charset="0"/>
                <a:cs typeface="Arial" pitchFamily="34" charset="0"/>
              </a:rPr>
              <a:t>Př.2) Pan Vlk uložil do banky 280 000 Kč na čtvrt roku při úrokové míře 5</a:t>
            </a:r>
            <a:r>
              <a:rPr lang="en-US" sz="2800" spc="-100" dirty="0" smtClean="0">
                <a:latin typeface="Arial" pitchFamily="34" charset="0"/>
                <a:cs typeface="Arial" pitchFamily="34" charset="0"/>
              </a:rPr>
              <a:t>%</a:t>
            </a:r>
            <a:r>
              <a:rPr lang="cs-CZ" sz="2800" spc="-100" dirty="0" smtClean="0">
                <a:latin typeface="Arial" pitchFamily="34" charset="0"/>
                <a:cs typeface="Arial" pitchFamily="34" charset="0"/>
              </a:rPr>
              <a:t> za rok</a:t>
            </a:r>
            <a:r>
              <a:rPr lang="en-US" sz="2800" spc="-100" dirty="0" smtClean="0">
                <a:latin typeface="Arial" pitchFamily="34" charset="0"/>
                <a:cs typeface="Arial" pitchFamily="34" charset="0"/>
              </a:rPr>
              <a:t>. </a:t>
            </a:r>
            <a:r>
              <a:rPr lang="cs-CZ" sz="2800" spc="-100" dirty="0">
                <a:latin typeface="Arial" pitchFamily="34" charset="0"/>
                <a:cs typeface="Arial" pitchFamily="34" charset="0"/>
              </a:rPr>
              <a:t>Vypočítejte úrok, který dostane.</a:t>
            </a:r>
            <a:r>
              <a:rPr lang="en-US" sz="2800" spc="-1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spc="-100" dirty="0">
                <a:latin typeface="Arial" pitchFamily="34" charset="0"/>
                <a:cs typeface="Arial" pitchFamily="34" charset="0"/>
              </a:rPr>
              <a:t> </a:t>
            </a:r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20146" y="1017115"/>
            <a:ext cx="1368152" cy="452841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rgbClr val="FFFF00"/>
                </a:solidFill>
              </a:rPr>
              <a:t>Řešení:</a:t>
            </a:r>
          </a:p>
        </p:txBody>
      </p:sp>
      <p:sp>
        <p:nvSpPr>
          <p:cNvPr id="7" name="Zaoblený obdélník 6"/>
          <p:cNvSpPr/>
          <p:nvPr/>
        </p:nvSpPr>
        <p:spPr>
          <a:xfrm>
            <a:off x="86273" y="6166226"/>
            <a:ext cx="8612078" cy="568746"/>
          </a:xfrm>
          <a:prstGeom prst="roundRect">
            <a:avLst>
              <a:gd name="adj" fmla="val 2756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38100" h="381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600" b="1" dirty="0">
              <a:solidFill>
                <a:schemeClr val="tx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Zástupný symbol pro obsah 2"/>
              <p:cNvSpPr>
                <a:spLocks noGrp="1"/>
              </p:cNvSpPr>
              <p:nvPr/>
            </p:nvSpPr>
            <p:spPr>
              <a:xfrm>
                <a:off x="200007" y="4635958"/>
                <a:ext cx="2311954" cy="556803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smtClean="0">
                          <a:latin typeface="Cambria Math"/>
                        </a:rPr>
                        <m:t>ú=</m:t>
                      </m:r>
                      <m:sSub>
                        <m:sSubPr>
                          <m:ctrlPr>
                            <a:rPr lang="cs-CZ" sz="2600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600" b="0" i="1" smtClean="0">
                              <a:latin typeface="Cambria Math"/>
                            </a:rPr>
                            <m:t>𝐽</m:t>
                          </m:r>
                        </m:e>
                        <m:sub>
                          <m:r>
                            <a:rPr lang="cs-CZ" sz="2600" b="0" i="1" smtClean="0">
                              <a:latin typeface="Cambria Math"/>
                            </a:rPr>
                            <m:t>0</m:t>
                          </m:r>
                        </m:sub>
                      </m:sSub>
                      <m:r>
                        <a:rPr lang="cs-CZ" sz="2600" b="0" i="1" smtClean="0">
                          <a:latin typeface="Cambria Math"/>
                        </a:rPr>
                        <m:t>·</m:t>
                      </m:r>
                      <m:r>
                        <a:rPr lang="cs-CZ" sz="2600" b="0" i="1" smtClean="0">
                          <a:latin typeface="Cambria Math"/>
                        </a:rPr>
                        <m:t>𝑖</m:t>
                      </m:r>
                      <m:r>
                        <a:rPr lang="cs-CZ" sz="2600" b="0" i="1" smtClean="0">
                          <a:latin typeface="Cambria Math"/>
                        </a:rPr>
                        <m:t>·</m:t>
                      </m:r>
                      <m:r>
                        <a:rPr lang="cs-CZ" sz="2600" b="0" i="1" smtClean="0">
                          <a:latin typeface="Cambria Math"/>
                        </a:rPr>
                        <m:t>𝑡</m:t>
                      </m:r>
                      <m:r>
                        <a:rPr lang="cs-CZ" sz="2600" b="0" i="1" smtClean="0">
                          <a:latin typeface="Cambria Math"/>
                        </a:rPr>
                        <m:t> 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 xmlns="">
          <p:sp>
            <p:nvSpPr>
              <p:cNvPr id="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0007" y="4635958"/>
                <a:ext cx="2311954" cy="556803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Zástupný symbol pro obsah 2"/>
          <p:cNvSpPr>
            <a:spLocks noGrp="1"/>
          </p:cNvSpPr>
          <p:nvPr/>
        </p:nvSpPr>
        <p:spPr>
          <a:xfrm>
            <a:off x="181241" y="6172154"/>
            <a:ext cx="8539270" cy="624899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>
              <a:buNone/>
            </a:pPr>
            <a:r>
              <a:rPr lang="cs-CZ" sz="2800" b="0" i="0" dirty="0" smtClean="0"/>
              <a:t>Pan Liška dostane úrok 3 500 Kč.</a:t>
            </a:r>
            <a:endParaRPr lang="cs-CZ" sz="2800" dirty="0"/>
          </a:p>
        </p:txBody>
      </p:sp>
      <p:cxnSp>
        <p:nvCxnSpPr>
          <p:cNvPr id="10" name="Přímá spojnice 9"/>
          <p:cNvCxnSpPr/>
          <p:nvPr/>
        </p:nvCxnSpPr>
        <p:spPr>
          <a:xfrm>
            <a:off x="152455" y="4177234"/>
            <a:ext cx="648688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Zástupný symbol pro obsah 2"/>
          <p:cNvSpPr>
            <a:spLocks noGrp="1"/>
          </p:cNvSpPr>
          <p:nvPr/>
        </p:nvSpPr>
        <p:spPr>
          <a:xfrm>
            <a:off x="73062" y="1899835"/>
            <a:ext cx="2874969" cy="41896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>
              <a:buNone/>
            </a:pPr>
            <a:r>
              <a:rPr lang="cs-CZ" sz="2600" i="0" dirty="0" smtClean="0"/>
              <a:t>Jistina . . . . . . . . . </a:t>
            </a:r>
            <a:endParaRPr lang="cs-CZ" sz="2600" dirty="0"/>
          </a:p>
        </p:txBody>
      </p:sp>
      <p:pic>
        <p:nvPicPr>
          <p:cNvPr id="12" name="Picture 2" descr="C:\Users\spravce\AppData\Local\Microsoft\Windows\Temporary Internet Files\Content.IE5\BL96J1IA\MC900437791CAMASQ9M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66673" y="4501946"/>
            <a:ext cx="1831975" cy="1501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4" name="Zástupný symbol pro obsah 2"/>
              <p:cNvSpPr>
                <a:spLocks noGrp="1"/>
              </p:cNvSpPr>
              <p:nvPr/>
            </p:nvSpPr>
            <p:spPr>
              <a:xfrm>
                <a:off x="2841351" y="1855767"/>
                <a:ext cx="2714309" cy="41896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6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600" b="0" i="1" smtClean="0">
                              <a:latin typeface="Cambria Math"/>
                            </a:rPr>
                            <m:t>𝐽</m:t>
                          </m:r>
                        </m:e>
                        <m:sub>
                          <m:r>
                            <a:rPr lang="cs-CZ" sz="2600" b="0" i="1" smtClean="0">
                              <a:latin typeface="Cambria Math"/>
                            </a:rPr>
                            <m:t>0</m:t>
                          </m:r>
                        </m:sub>
                      </m:sSub>
                      <m:r>
                        <a:rPr lang="cs-CZ" sz="2600" b="0" i="1" smtClean="0">
                          <a:latin typeface="Cambria Math"/>
                        </a:rPr>
                        <m:t>=280 000 </m:t>
                      </m:r>
                      <m:r>
                        <a:rPr lang="cs-CZ" sz="2600" b="0" i="1" smtClean="0">
                          <a:latin typeface="Cambria Math"/>
                        </a:rPr>
                        <m:t>𝐾</m:t>
                      </m:r>
                      <m:r>
                        <a:rPr lang="cs-CZ" sz="2600" b="0" i="1" smtClean="0">
                          <a:latin typeface="Cambria Math"/>
                        </a:rPr>
                        <m:t>č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 xmlns="">
          <p:sp>
            <p:nvSpPr>
              <p:cNvPr id="1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41351" y="1855767"/>
                <a:ext cx="2714309" cy="418961"/>
              </a:xfrm>
              <a:prstGeom prst="rect">
                <a:avLst/>
              </a:prstGeom>
              <a:blipFill rotWithShape="1">
                <a:blip r:embed="rId4"/>
                <a:stretch>
                  <a:fillRect b="-579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5" name="Zástupný symbol pro obsah 2"/>
          <p:cNvSpPr>
            <a:spLocks noGrp="1"/>
          </p:cNvSpPr>
          <p:nvPr/>
        </p:nvSpPr>
        <p:spPr>
          <a:xfrm>
            <a:off x="86273" y="2299743"/>
            <a:ext cx="3290148" cy="41896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>
              <a:buNone/>
            </a:pPr>
            <a:r>
              <a:rPr lang="cs-CZ" sz="2600" i="0" dirty="0" smtClean="0"/>
              <a:t>Úroková míra . . . .  </a:t>
            </a:r>
            <a:endParaRPr lang="cs-CZ" sz="2600" dirty="0"/>
          </a:p>
        </p:txBody>
      </p:sp>
      <p:sp>
        <p:nvSpPr>
          <p:cNvPr id="16" name="Zástupný symbol pro obsah 2"/>
          <p:cNvSpPr>
            <a:spLocks noGrp="1"/>
          </p:cNvSpPr>
          <p:nvPr/>
        </p:nvSpPr>
        <p:spPr>
          <a:xfrm>
            <a:off x="59639" y="2745502"/>
            <a:ext cx="3503656" cy="41896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>
              <a:buNone/>
            </a:pPr>
            <a:r>
              <a:rPr lang="cs-CZ" sz="2600" i="0" dirty="0" smtClean="0"/>
              <a:t>Úroková sazba . . .  </a:t>
            </a:r>
            <a:endParaRPr lang="cs-CZ" sz="2600" dirty="0"/>
          </a:p>
        </p:txBody>
      </p:sp>
      <p:sp>
        <p:nvSpPr>
          <p:cNvPr id="17" name="Zástupný symbol pro obsah 2"/>
          <p:cNvSpPr>
            <a:spLocks noGrp="1"/>
          </p:cNvSpPr>
          <p:nvPr/>
        </p:nvSpPr>
        <p:spPr>
          <a:xfrm>
            <a:off x="99515" y="3670444"/>
            <a:ext cx="3087421" cy="41896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>
              <a:buNone/>
            </a:pPr>
            <a:r>
              <a:rPr lang="cs-CZ" sz="2600" i="0" dirty="0" smtClean="0"/>
              <a:t>Úrok . . . . . . . . . . .  </a:t>
            </a:r>
            <a:endParaRPr lang="cs-CZ" sz="26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8" name="Zástupný symbol pro obsah 2"/>
              <p:cNvSpPr>
                <a:spLocks noGrp="1"/>
              </p:cNvSpPr>
              <p:nvPr/>
            </p:nvSpPr>
            <p:spPr>
              <a:xfrm>
                <a:off x="2891753" y="2274728"/>
                <a:ext cx="2469407" cy="41896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i="1" smtClean="0">
                          <a:latin typeface="Cambria Math"/>
                        </a:rPr>
                        <m:t>𝑝</m:t>
                      </m:r>
                      <m:r>
                        <a:rPr lang="cs-CZ" sz="2600" b="0" i="1" smtClean="0">
                          <a:latin typeface="Cambria Math"/>
                        </a:rPr>
                        <m:t>=5</m:t>
                      </m:r>
                      <m:r>
                        <a:rPr lang="en-US" sz="2600" b="0" i="1" smtClean="0">
                          <a:latin typeface="Cambria Math"/>
                        </a:rPr>
                        <m:t> %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 xmlns="">
          <p:sp>
            <p:nvSpPr>
              <p:cNvPr id="1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91753" y="2274728"/>
                <a:ext cx="2469407" cy="418961"/>
              </a:xfrm>
              <a:prstGeom prst="rect">
                <a:avLst/>
              </a:prstGeom>
              <a:blipFill rotWithShape="1">
                <a:blip r:embed="rId5"/>
                <a:stretch>
                  <a:fillRect b="-434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Zástupný symbol pro obsah 2"/>
              <p:cNvSpPr>
                <a:spLocks noGrp="1"/>
              </p:cNvSpPr>
              <p:nvPr/>
            </p:nvSpPr>
            <p:spPr>
              <a:xfrm>
                <a:off x="2903807" y="2718704"/>
                <a:ext cx="2676845" cy="41896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en-US" sz="2600" b="0" i="1" smtClean="0">
                          <a:latin typeface="Cambria Math"/>
                        </a:rPr>
                        <m:t>𝑖</m:t>
                      </m:r>
                      <m:r>
                        <a:rPr lang="cs-CZ" sz="2600" b="0" i="1" smtClean="0">
                          <a:latin typeface="Cambria Math"/>
                        </a:rPr>
                        <m:t>=5:100=0,05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 xmlns="">
          <p:sp>
            <p:nvSpPr>
              <p:cNvPr id="1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03807" y="2718704"/>
                <a:ext cx="2676845" cy="418961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Zástupný symbol pro obsah 2"/>
              <p:cNvSpPr>
                <a:spLocks noGrp="1"/>
              </p:cNvSpPr>
              <p:nvPr/>
            </p:nvSpPr>
            <p:spPr>
              <a:xfrm>
                <a:off x="2925462" y="3736871"/>
                <a:ext cx="1432694" cy="41896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smtClean="0">
                          <a:latin typeface="Cambria Math"/>
                        </a:rPr>
                        <m:t>ú= ?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 xmlns="">
          <p:sp>
            <p:nvSpPr>
              <p:cNvPr id="2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25462" y="3736871"/>
                <a:ext cx="1432694" cy="418961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Zástupný symbol pro obsah 2"/>
              <p:cNvSpPr>
                <a:spLocks noGrp="1"/>
              </p:cNvSpPr>
              <p:nvPr/>
            </p:nvSpPr>
            <p:spPr>
              <a:xfrm>
                <a:off x="153533" y="5126816"/>
                <a:ext cx="4044971" cy="556803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smtClean="0">
                          <a:latin typeface="Cambria Math"/>
                        </a:rPr>
                        <m:t>ú=280 000·0,05·0,25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 xmlns="">
          <p:sp>
            <p:nvSpPr>
              <p:cNvPr id="2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3533" y="5126816"/>
                <a:ext cx="4044971" cy="556803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Zástupný symbol pro obsah 2"/>
              <p:cNvSpPr>
                <a:spLocks noGrp="1"/>
              </p:cNvSpPr>
              <p:nvPr/>
            </p:nvSpPr>
            <p:spPr>
              <a:xfrm>
                <a:off x="112571" y="5595364"/>
                <a:ext cx="2255373" cy="556803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smtClean="0">
                          <a:latin typeface="Cambria Math"/>
                        </a:rPr>
                        <m:t>ú=3 500 </m:t>
                      </m:r>
                      <m:r>
                        <a:rPr lang="cs-CZ" sz="2600" b="0" i="1" smtClean="0">
                          <a:latin typeface="Cambria Math"/>
                        </a:rPr>
                        <m:t>𝐾</m:t>
                      </m:r>
                      <m:r>
                        <a:rPr lang="cs-CZ" sz="2600" b="0" i="1" smtClean="0">
                          <a:latin typeface="Cambria Math"/>
                        </a:rPr>
                        <m:t>č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 xmlns="">
          <p:sp>
            <p:nvSpPr>
              <p:cNvPr id="2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2571" y="5595364"/>
                <a:ext cx="2255373" cy="556803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3" name="Zástupný symbol pro obsah 2"/>
          <p:cNvSpPr>
            <a:spLocks noGrp="1"/>
          </p:cNvSpPr>
          <p:nvPr/>
        </p:nvSpPr>
        <p:spPr>
          <a:xfrm>
            <a:off x="181241" y="1421589"/>
            <a:ext cx="2874969" cy="41896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>
              <a:buNone/>
            </a:pPr>
            <a:r>
              <a:rPr lang="cs-CZ" sz="2600" b="1" i="1" dirty="0" smtClean="0"/>
              <a:t>2. způsob</a:t>
            </a:r>
            <a:endParaRPr lang="cs-CZ" sz="2600" b="1" i="1" dirty="0"/>
          </a:p>
        </p:txBody>
      </p:sp>
      <p:cxnSp>
        <p:nvCxnSpPr>
          <p:cNvPr id="24" name="Přímá spojnice 23"/>
          <p:cNvCxnSpPr/>
          <p:nvPr/>
        </p:nvCxnSpPr>
        <p:spPr>
          <a:xfrm flipV="1">
            <a:off x="3851784" y="4304403"/>
            <a:ext cx="0" cy="169931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Zástupný symbol pro obsah 2"/>
          <p:cNvSpPr>
            <a:spLocks noGrp="1"/>
          </p:cNvSpPr>
          <p:nvPr/>
        </p:nvSpPr>
        <p:spPr>
          <a:xfrm>
            <a:off x="3989182" y="4223106"/>
            <a:ext cx="3087421" cy="41896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>
              <a:buNone/>
            </a:pPr>
            <a:r>
              <a:rPr lang="cs-CZ" sz="2600" i="0" dirty="0" smtClean="0"/>
              <a:t>Na účtu bude mít:</a:t>
            </a:r>
            <a:endParaRPr lang="cs-CZ" sz="26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6" name="Zástupný symbol pro obsah 2"/>
              <p:cNvSpPr>
                <a:spLocks noGrp="1"/>
              </p:cNvSpPr>
              <p:nvPr/>
            </p:nvSpPr>
            <p:spPr>
              <a:xfrm>
                <a:off x="4048680" y="4696031"/>
                <a:ext cx="2198543" cy="556803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smtClean="0">
                          <a:latin typeface="Cambria Math"/>
                        </a:rPr>
                        <m:t>𝐽</m:t>
                      </m:r>
                      <m:r>
                        <a:rPr lang="cs-CZ" sz="2600" b="0" i="1" smtClean="0"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sz="2600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600" b="0" i="1" smtClean="0">
                              <a:latin typeface="Cambria Math"/>
                            </a:rPr>
                            <m:t>𝐽</m:t>
                          </m:r>
                        </m:e>
                        <m:sub>
                          <m:r>
                            <a:rPr lang="cs-CZ" sz="2600" b="0" i="1" smtClean="0">
                              <a:latin typeface="Cambria Math"/>
                            </a:rPr>
                            <m:t>0</m:t>
                          </m:r>
                        </m:sub>
                      </m:sSub>
                      <m:r>
                        <a:rPr lang="cs-CZ" sz="2600" b="0" i="1" smtClean="0">
                          <a:latin typeface="Cambria Math"/>
                        </a:rPr>
                        <m:t>+ú 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 xmlns="">
          <p:sp>
            <p:nvSpPr>
              <p:cNvPr id="2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48680" y="4696031"/>
                <a:ext cx="2198543" cy="556803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Zástupný symbol pro obsah 2"/>
              <p:cNvSpPr>
                <a:spLocks noGrp="1"/>
              </p:cNvSpPr>
              <p:nvPr/>
            </p:nvSpPr>
            <p:spPr>
              <a:xfrm>
                <a:off x="4048678" y="5151686"/>
                <a:ext cx="3898659" cy="556803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smtClean="0">
                          <a:latin typeface="Cambria Math"/>
                        </a:rPr>
                        <m:t>𝐽</m:t>
                      </m:r>
                      <m:r>
                        <a:rPr lang="cs-CZ" sz="2600" b="0" i="1" smtClean="0">
                          <a:latin typeface="Cambria Math"/>
                        </a:rPr>
                        <m:t>=280 000+3 500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 xmlns="">
          <p:sp>
            <p:nvSpPr>
              <p:cNvPr id="2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48678" y="5151686"/>
                <a:ext cx="3898659" cy="556803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" name="Zástupný symbol pro obsah 2"/>
              <p:cNvSpPr>
                <a:spLocks noGrp="1"/>
              </p:cNvSpPr>
              <p:nvPr/>
            </p:nvSpPr>
            <p:spPr>
              <a:xfrm>
                <a:off x="3997535" y="5604602"/>
                <a:ext cx="2727249" cy="556803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smtClean="0">
                          <a:latin typeface="Cambria Math"/>
                        </a:rPr>
                        <m:t>𝐽</m:t>
                      </m:r>
                      <m:r>
                        <a:rPr lang="cs-CZ" sz="2600" b="0" i="1" smtClean="0">
                          <a:latin typeface="Cambria Math"/>
                        </a:rPr>
                        <m:t>=283 500 </m:t>
                      </m:r>
                      <m:r>
                        <a:rPr lang="cs-CZ" sz="2600" b="0" i="1" smtClean="0">
                          <a:latin typeface="Cambria Math"/>
                        </a:rPr>
                        <m:t>𝐾</m:t>
                      </m:r>
                      <m:r>
                        <a:rPr lang="cs-CZ" sz="2600" b="0" i="1" smtClean="0">
                          <a:latin typeface="Cambria Math"/>
                        </a:rPr>
                        <m:t>č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 xmlns="">
          <p:sp>
            <p:nvSpPr>
              <p:cNvPr id="2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97535" y="5604602"/>
                <a:ext cx="2727249" cy="556803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3075" name="Picture 3" descr="C:\Users\spravce\AppData\Local\Microsoft\Windows\Temporary Internet Files\Content.IE5\BL96J1IA\MP900302972[1].jp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56023" y="1786377"/>
            <a:ext cx="1864809" cy="26134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3" name="Zástupný symbol pro obsah 2"/>
          <p:cNvSpPr>
            <a:spLocks noGrp="1"/>
          </p:cNvSpPr>
          <p:nvPr/>
        </p:nvSpPr>
        <p:spPr>
          <a:xfrm>
            <a:off x="59639" y="3191887"/>
            <a:ext cx="2876574" cy="41896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>
              <a:buNone/>
            </a:pPr>
            <a:r>
              <a:rPr lang="cs-CZ" sz="2600" i="0" dirty="0" smtClean="0"/>
              <a:t>Úroková doba . . . </a:t>
            </a:r>
            <a:endParaRPr lang="cs-CZ" sz="26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4" name="Zástupný symbol pro obsah 2"/>
              <p:cNvSpPr>
                <a:spLocks noGrp="1"/>
              </p:cNvSpPr>
              <p:nvPr/>
            </p:nvSpPr>
            <p:spPr>
              <a:xfrm>
                <a:off x="2906115" y="3093104"/>
                <a:ext cx="1045927" cy="765807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𝑡</m:t>
                      </m:r>
                      <m:r>
                        <a:rPr lang="cs-CZ" b="0" i="1" smtClean="0">
                          <a:latin typeface="Cambria Math"/>
                        </a:rPr>
                        <m:t>=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06115" y="3093104"/>
                <a:ext cx="1045927" cy="765807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5" name="Zástupný symbol pro obsah 2"/>
              <p:cNvSpPr>
                <a:spLocks noGrp="1"/>
              </p:cNvSpPr>
              <p:nvPr/>
            </p:nvSpPr>
            <p:spPr>
              <a:xfrm>
                <a:off x="3808520" y="3317910"/>
                <a:ext cx="1099272" cy="41896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=0,25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08520" y="3317910"/>
                <a:ext cx="1099272" cy="418961"/>
              </a:xfrm>
              <a:prstGeom prst="rect">
                <a:avLst/>
              </a:prstGeom>
              <a:blipFill rotWithShape="1">
                <a:blip r:embed="rId15"/>
                <a:stretch>
                  <a:fillRect b="-869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2829372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1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6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1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animBg="1"/>
      <p:bldP spid="8" grpId="0"/>
      <p:bldP spid="9" grpId="0"/>
      <p:bldP spid="11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5" grpId="0"/>
      <p:bldP spid="26" grpId="0"/>
      <p:bldP spid="27" grpId="0"/>
      <p:bldP spid="28" grpId="0"/>
      <p:bldP spid="33" grpId="0"/>
      <p:bldP spid="34" grpId="0"/>
      <p:bldP spid="3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-18852" y="52176"/>
            <a:ext cx="9144000" cy="6803048"/>
          </a:xfrm>
          <a:prstGeom prst="roundRect">
            <a:avLst>
              <a:gd name="adj" fmla="val 957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120797" y="362072"/>
            <a:ext cx="6952633" cy="778408"/>
          </a:xfrm>
          <a:prstGeom prst="roundRect">
            <a:avLst>
              <a:gd name="adj" fmla="val 9801"/>
            </a:avLst>
          </a:prstGeom>
          <a:gradFill>
            <a:gsLst>
              <a:gs pos="0">
                <a:srgbClr val="5E9EFF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7" name="Zástupný symbol pro obsah 2"/>
          <p:cNvSpPr>
            <a:spLocks noGrp="1"/>
          </p:cNvSpPr>
          <p:nvPr/>
        </p:nvSpPr>
        <p:spPr>
          <a:xfrm>
            <a:off x="336751" y="411884"/>
            <a:ext cx="6773303" cy="77840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buNone/>
            </a:pPr>
            <a:r>
              <a:rPr lang="cs-CZ" b="1" dirty="0" smtClean="0"/>
              <a:t>Příklady na samostatné procvičení:</a:t>
            </a:r>
            <a:endParaRPr lang="cs-CZ" dirty="0" smtClean="0">
              <a:cs typeface="Calibri" pitchFamily="34" charset="0"/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120797" y="1371916"/>
            <a:ext cx="8871325" cy="811052"/>
          </a:xfrm>
          <a:prstGeom prst="roundRect">
            <a:avLst>
              <a:gd name="adj" fmla="val 0"/>
            </a:avLst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lvl="0"/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5" name="Zástupný symbol pro obsah 2"/>
          <p:cNvSpPr>
            <a:spLocks noGrp="1"/>
          </p:cNvSpPr>
          <p:nvPr/>
        </p:nvSpPr>
        <p:spPr>
          <a:xfrm>
            <a:off x="115858" y="1370800"/>
            <a:ext cx="8876264" cy="81105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b="1" dirty="0" smtClean="0">
                <a:solidFill>
                  <a:schemeClr val="tx1"/>
                </a:solidFill>
              </a:rPr>
              <a:t>1) </a:t>
            </a:r>
            <a:r>
              <a:rPr lang="cs-CZ" spc="-100" dirty="0">
                <a:latin typeface="Arial" pitchFamily="34" charset="0"/>
                <a:cs typeface="Arial" pitchFamily="34" charset="0"/>
              </a:rPr>
              <a:t>Pan </a:t>
            </a:r>
            <a:r>
              <a:rPr lang="cs-CZ" spc="-100" dirty="0" smtClean="0">
                <a:latin typeface="Arial" pitchFamily="34" charset="0"/>
                <a:cs typeface="Arial" pitchFamily="34" charset="0"/>
              </a:rPr>
              <a:t>Kozel </a:t>
            </a:r>
            <a:r>
              <a:rPr lang="cs-CZ" spc="-100" dirty="0">
                <a:latin typeface="Arial" pitchFamily="34" charset="0"/>
                <a:cs typeface="Arial" pitchFamily="34" charset="0"/>
              </a:rPr>
              <a:t>uložil do banky </a:t>
            </a:r>
            <a:r>
              <a:rPr lang="cs-CZ" spc="-100" dirty="0" smtClean="0">
                <a:latin typeface="Arial" pitchFamily="34" charset="0"/>
                <a:cs typeface="Arial" pitchFamily="34" charset="0"/>
              </a:rPr>
              <a:t>85 </a:t>
            </a:r>
            <a:r>
              <a:rPr lang="cs-CZ" spc="-100" dirty="0">
                <a:latin typeface="Arial" pitchFamily="34" charset="0"/>
                <a:cs typeface="Arial" pitchFamily="34" charset="0"/>
              </a:rPr>
              <a:t>000 Kč na jeden rok při úrokové míře </a:t>
            </a:r>
            <a:r>
              <a:rPr lang="cs-CZ" spc="-100" dirty="0" smtClean="0">
                <a:latin typeface="Arial" pitchFamily="34" charset="0"/>
                <a:cs typeface="Arial" pitchFamily="34" charset="0"/>
              </a:rPr>
              <a:t>4,5 </a:t>
            </a:r>
            <a:r>
              <a:rPr lang="en-US" spc="-100" dirty="0" smtClean="0">
                <a:latin typeface="Arial" pitchFamily="34" charset="0"/>
                <a:cs typeface="Arial" pitchFamily="34" charset="0"/>
              </a:rPr>
              <a:t>%</a:t>
            </a:r>
            <a:r>
              <a:rPr lang="cs-CZ" spc="-1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pc="-100" dirty="0">
                <a:latin typeface="Arial" pitchFamily="34" charset="0"/>
                <a:cs typeface="Arial" pitchFamily="34" charset="0"/>
              </a:rPr>
              <a:t>za rok</a:t>
            </a:r>
            <a:r>
              <a:rPr lang="en-US" spc="-100" dirty="0">
                <a:latin typeface="Arial" pitchFamily="34" charset="0"/>
                <a:cs typeface="Arial" pitchFamily="34" charset="0"/>
              </a:rPr>
              <a:t>. </a:t>
            </a:r>
            <a:r>
              <a:rPr lang="cs-CZ" spc="-100" dirty="0">
                <a:latin typeface="Arial" pitchFamily="34" charset="0"/>
                <a:cs typeface="Arial" pitchFamily="34" charset="0"/>
              </a:rPr>
              <a:t>Vypočítejte úrok, který dostane.</a:t>
            </a:r>
          </a:p>
        </p:txBody>
      </p:sp>
      <p:sp>
        <p:nvSpPr>
          <p:cNvPr id="17" name="Zástupný symbol pro obsah 2"/>
          <p:cNvSpPr>
            <a:spLocks noGrp="1"/>
          </p:cNvSpPr>
          <p:nvPr/>
        </p:nvSpPr>
        <p:spPr>
          <a:xfrm>
            <a:off x="144172" y="2671957"/>
            <a:ext cx="8876262" cy="82707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b="1" dirty="0" smtClean="0">
                <a:solidFill>
                  <a:schemeClr val="tx1"/>
                </a:solidFill>
              </a:rPr>
              <a:t>2) </a:t>
            </a:r>
            <a:r>
              <a:rPr lang="cs-CZ" spc="-100" dirty="0">
                <a:latin typeface="Arial" pitchFamily="34" charset="0"/>
                <a:cs typeface="Arial" pitchFamily="34" charset="0"/>
              </a:rPr>
              <a:t>Pan </a:t>
            </a:r>
            <a:r>
              <a:rPr lang="cs-CZ" spc="-100" dirty="0" smtClean="0">
                <a:latin typeface="Arial" pitchFamily="34" charset="0"/>
                <a:cs typeface="Arial" pitchFamily="34" charset="0"/>
              </a:rPr>
              <a:t>Josef </a:t>
            </a:r>
            <a:r>
              <a:rPr lang="cs-CZ" spc="-100" dirty="0">
                <a:latin typeface="Arial" pitchFamily="34" charset="0"/>
                <a:cs typeface="Arial" pitchFamily="34" charset="0"/>
              </a:rPr>
              <a:t>uložil do banky </a:t>
            </a:r>
            <a:r>
              <a:rPr lang="cs-CZ" spc="-100" dirty="0" smtClean="0">
                <a:latin typeface="Arial" pitchFamily="34" charset="0"/>
                <a:cs typeface="Arial" pitchFamily="34" charset="0"/>
              </a:rPr>
              <a:t>180 </a:t>
            </a:r>
            <a:r>
              <a:rPr lang="cs-CZ" spc="-100" dirty="0">
                <a:latin typeface="Arial" pitchFamily="34" charset="0"/>
                <a:cs typeface="Arial" pitchFamily="34" charset="0"/>
              </a:rPr>
              <a:t>000 Kč na </a:t>
            </a:r>
            <a:r>
              <a:rPr lang="cs-CZ" spc="-100" dirty="0" smtClean="0">
                <a:latin typeface="Arial" pitchFamily="34" charset="0"/>
                <a:cs typeface="Arial" pitchFamily="34" charset="0"/>
              </a:rPr>
              <a:t>půl </a:t>
            </a:r>
            <a:r>
              <a:rPr lang="cs-CZ" spc="-100" dirty="0">
                <a:latin typeface="Arial" pitchFamily="34" charset="0"/>
                <a:cs typeface="Arial" pitchFamily="34" charset="0"/>
              </a:rPr>
              <a:t>roku při úrokové míře </a:t>
            </a:r>
            <a:r>
              <a:rPr lang="cs-CZ" spc="-100" dirty="0" smtClean="0">
                <a:latin typeface="Arial" pitchFamily="34" charset="0"/>
                <a:cs typeface="Arial" pitchFamily="34" charset="0"/>
              </a:rPr>
              <a:t>3</a:t>
            </a:r>
            <a:r>
              <a:rPr lang="en-US" spc="-100" dirty="0" smtClean="0">
                <a:latin typeface="Arial" pitchFamily="34" charset="0"/>
                <a:cs typeface="Arial" pitchFamily="34" charset="0"/>
              </a:rPr>
              <a:t>%</a:t>
            </a:r>
            <a:r>
              <a:rPr lang="cs-CZ" spc="-1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pc="-100" dirty="0">
                <a:latin typeface="Arial" pitchFamily="34" charset="0"/>
                <a:cs typeface="Arial" pitchFamily="34" charset="0"/>
              </a:rPr>
              <a:t>za rok</a:t>
            </a:r>
            <a:r>
              <a:rPr lang="en-US" spc="-100" dirty="0">
                <a:latin typeface="Arial" pitchFamily="34" charset="0"/>
                <a:cs typeface="Arial" pitchFamily="34" charset="0"/>
              </a:rPr>
              <a:t>. </a:t>
            </a:r>
            <a:r>
              <a:rPr lang="cs-CZ" spc="-100" dirty="0">
                <a:latin typeface="Arial" pitchFamily="34" charset="0"/>
                <a:cs typeface="Arial" pitchFamily="34" charset="0"/>
              </a:rPr>
              <a:t>Vypočítejte úrok, který dostane.</a:t>
            </a:r>
            <a:r>
              <a:rPr lang="en-US" spc="-100" dirty="0">
                <a:latin typeface="Arial" pitchFamily="34" charset="0"/>
                <a:cs typeface="Arial" pitchFamily="34" charset="0"/>
              </a:rPr>
              <a:t> </a:t>
            </a:r>
            <a:endParaRPr lang="cs-CZ" dirty="0">
              <a:solidFill>
                <a:schemeClr val="tx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8" name="Zástupný symbol pro obsah 2"/>
              <p:cNvSpPr>
                <a:spLocks noGrp="1"/>
              </p:cNvSpPr>
              <p:nvPr/>
            </p:nvSpPr>
            <p:spPr>
              <a:xfrm>
                <a:off x="157421" y="2177040"/>
                <a:ext cx="8861373" cy="426976"/>
              </a:xfrm>
              <a:prstGeom prst="rect">
                <a:avLst/>
              </a:prstGeom>
            </p:spPr>
            <p:style>
              <a:lnRef idx="0">
                <a:schemeClr val="dk1"/>
              </a:lnRef>
              <a:fillRef idx="3">
                <a:schemeClr val="dk1"/>
              </a:fillRef>
              <a:effectRef idx="3">
                <a:schemeClr val="dk1"/>
              </a:effectRef>
              <a:fontRef idx="minor">
                <a:schemeClr val="lt1"/>
              </a:fontRef>
            </p:style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1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𝟑</m:t>
                      </m:r>
                      <m:r>
                        <a:rPr lang="cs-CZ" b="1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 </m:t>
                      </m:r>
                      <m:r>
                        <a:rPr lang="cs-CZ" b="1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𝟖𝟐𝟓</m:t>
                      </m:r>
                      <m:r>
                        <a:rPr lang="cs-CZ" b="1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 </m:t>
                      </m:r>
                      <m:r>
                        <a:rPr lang="cs-CZ" b="1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𝑲</m:t>
                      </m:r>
                      <m:r>
                        <a:rPr lang="cs-CZ" b="1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č</m:t>
                      </m:r>
                    </m:oMath>
                  </m:oMathPara>
                </a14:m>
                <a:endParaRPr lang="cs-CZ" b="1" dirty="0">
                  <a:solidFill>
                    <a:srgbClr val="FFFF00"/>
                  </a:solidFill>
                </a:endParaRPr>
              </a:p>
              <a:p>
                <a:pPr marL="0" indent="0">
                  <a:buNone/>
                </a:pPr>
                <a:endParaRPr lang="cs-CZ" b="1" dirty="0">
                  <a:solidFill>
                    <a:srgbClr val="FFFF00"/>
                  </a:solidFill>
                </a:endParaRPr>
              </a:p>
            </p:txBody>
          </p:sp>
        </mc:Choice>
        <mc:Fallback xmlns="">
          <p:sp>
            <p:nvSpPr>
              <p:cNvPr id="1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7421" y="2177040"/>
                <a:ext cx="8861373" cy="426976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Zástupný symbol pro obsah 2"/>
              <p:cNvSpPr>
                <a:spLocks noGrp="1"/>
              </p:cNvSpPr>
              <p:nvPr/>
            </p:nvSpPr>
            <p:spPr>
              <a:xfrm>
                <a:off x="160333" y="3528992"/>
                <a:ext cx="8800021" cy="496023"/>
              </a:xfrm>
              <a:prstGeom prst="rect">
                <a:avLst/>
              </a:prstGeom>
            </p:spPr>
            <p:style>
              <a:lnRef idx="0">
                <a:schemeClr val="dk1"/>
              </a:lnRef>
              <a:fillRef idx="3">
                <a:schemeClr val="dk1"/>
              </a:fillRef>
              <a:effectRef idx="3">
                <a:schemeClr val="dk1"/>
              </a:effectRef>
              <a:fontRef idx="minor">
                <a:schemeClr val="lt1"/>
              </a:fontRef>
            </p:style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1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𝟐</m:t>
                      </m:r>
                      <m:r>
                        <a:rPr lang="cs-CZ" b="1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 </m:t>
                      </m:r>
                      <m:r>
                        <a:rPr lang="cs-CZ" b="1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𝟕𝟎𝟎</m:t>
                      </m:r>
                      <m:r>
                        <a:rPr lang="cs-CZ" b="1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 </m:t>
                      </m:r>
                      <m:r>
                        <a:rPr lang="cs-CZ" b="1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𝑲</m:t>
                      </m:r>
                      <m:r>
                        <a:rPr lang="cs-CZ" b="1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č</m:t>
                      </m:r>
                    </m:oMath>
                  </m:oMathPara>
                </a14:m>
                <a:endParaRPr lang="cs-CZ" b="1" dirty="0">
                  <a:solidFill>
                    <a:srgbClr val="FFFF00"/>
                  </a:solidFill>
                </a:endParaRPr>
              </a:p>
            </p:txBody>
          </p:sp>
        </mc:Choice>
        <mc:Fallback xmlns="">
          <p:sp>
            <p:nvSpPr>
              <p:cNvPr id="1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0333" y="3528992"/>
                <a:ext cx="8800021" cy="496023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0" name="Zaoblený obdélník 19"/>
          <p:cNvSpPr/>
          <p:nvPr/>
        </p:nvSpPr>
        <p:spPr>
          <a:xfrm>
            <a:off x="202747" y="4088431"/>
            <a:ext cx="8789376" cy="816087"/>
          </a:xfrm>
          <a:prstGeom prst="roundRect">
            <a:avLst>
              <a:gd name="adj" fmla="val 0"/>
            </a:avLst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lvl="0"/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1" name="Zástupný symbol pro obsah 2"/>
          <p:cNvSpPr>
            <a:spLocks noGrp="1"/>
          </p:cNvSpPr>
          <p:nvPr/>
        </p:nvSpPr>
        <p:spPr>
          <a:xfrm>
            <a:off x="142061" y="4064804"/>
            <a:ext cx="8899854" cy="839715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b="1" dirty="0" smtClean="0"/>
              <a:t>3) </a:t>
            </a:r>
            <a:r>
              <a:rPr lang="cs-CZ" dirty="0" smtClean="0"/>
              <a:t>Banka půjčila podniku 700 000 Kč na roční úrokovou míru 14,4 </a:t>
            </a:r>
            <a:r>
              <a:rPr lang="en-US" dirty="0" smtClean="0"/>
              <a:t>%</a:t>
            </a:r>
            <a:r>
              <a:rPr lang="cs-CZ" dirty="0" smtClean="0"/>
              <a:t>. </a:t>
            </a:r>
            <a:r>
              <a:rPr lang="en-US" dirty="0" err="1" smtClean="0"/>
              <a:t>Ja</a:t>
            </a:r>
            <a:r>
              <a:rPr lang="cs-CZ" dirty="0" smtClean="0"/>
              <a:t>k velký úrok podnik zaplatí?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2" name="Zástupný symbol pro obsah 2"/>
              <p:cNvSpPr>
                <a:spLocks noGrp="1"/>
              </p:cNvSpPr>
              <p:nvPr/>
            </p:nvSpPr>
            <p:spPr>
              <a:xfrm>
                <a:off x="176273" y="4893851"/>
                <a:ext cx="8764649" cy="504056"/>
              </a:xfrm>
              <a:prstGeom prst="rect">
                <a:avLst/>
              </a:prstGeom>
            </p:spPr>
            <p:style>
              <a:lnRef idx="0">
                <a:schemeClr val="dk1"/>
              </a:lnRef>
              <a:fillRef idx="3">
                <a:schemeClr val="dk1"/>
              </a:fillRef>
              <a:effectRef idx="3">
                <a:schemeClr val="dk1"/>
              </a:effectRef>
              <a:fontRef idx="minor">
                <a:schemeClr val="lt1"/>
              </a:fontRef>
            </p:style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1" i="0" smtClean="0">
                          <a:solidFill>
                            <a:srgbClr val="FFFF00"/>
                          </a:solidFill>
                          <a:latin typeface="Cambria Math"/>
                        </a:rPr>
                        <m:t> </m:t>
                      </m:r>
                      <m:r>
                        <a:rPr lang="cs-CZ" b="1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𝟏𝟎𝟎</m:t>
                      </m:r>
                      <m:r>
                        <a:rPr lang="cs-CZ" b="1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 </m:t>
                      </m:r>
                      <m:r>
                        <a:rPr lang="cs-CZ" b="1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𝟖𝟎𝟎</m:t>
                      </m:r>
                      <m:r>
                        <a:rPr lang="cs-CZ" b="1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 </m:t>
                      </m:r>
                      <m:r>
                        <a:rPr lang="cs-CZ" b="1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𝑲</m:t>
                      </m:r>
                      <m:r>
                        <a:rPr lang="cs-CZ" b="1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č</m:t>
                      </m:r>
                    </m:oMath>
                  </m:oMathPara>
                </a14:m>
                <a:endParaRPr lang="cs-CZ" b="1" dirty="0">
                  <a:solidFill>
                    <a:srgbClr val="FFFF00"/>
                  </a:solidFill>
                </a:endParaRPr>
              </a:p>
            </p:txBody>
          </p:sp>
        </mc:Choice>
        <mc:Fallback xmlns="">
          <p:sp>
            <p:nvSpPr>
              <p:cNvPr id="2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6273" y="4893851"/>
                <a:ext cx="8764649" cy="504056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6" name="Zaoblený obdélník 25"/>
          <p:cNvSpPr/>
          <p:nvPr/>
        </p:nvSpPr>
        <p:spPr>
          <a:xfrm>
            <a:off x="176273" y="5397907"/>
            <a:ext cx="8789376" cy="804765"/>
          </a:xfrm>
          <a:prstGeom prst="roundRect">
            <a:avLst>
              <a:gd name="adj" fmla="val 0"/>
            </a:avLst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lvl="0"/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7" name="Zástupný symbol pro obsah 2"/>
          <p:cNvSpPr>
            <a:spLocks noGrp="1"/>
          </p:cNvSpPr>
          <p:nvPr/>
        </p:nvSpPr>
        <p:spPr>
          <a:xfrm>
            <a:off x="192463" y="5397907"/>
            <a:ext cx="8746320" cy="695389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b="1" dirty="0" smtClean="0"/>
              <a:t>4) </a:t>
            </a:r>
            <a:r>
              <a:rPr lang="cs-CZ" spc="-100" dirty="0" smtClean="0">
                <a:latin typeface="Arial" pitchFamily="34" charset="0"/>
                <a:cs typeface="Arial" pitchFamily="34" charset="0"/>
              </a:rPr>
              <a:t>Paní Marie uložila </a:t>
            </a:r>
            <a:r>
              <a:rPr lang="cs-CZ" spc="-100" dirty="0">
                <a:latin typeface="Arial" pitchFamily="34" charset="0"/>
                <a:cs typeface="Arial" pitchFamily="34" charset="0"/>
              </a:rPr>
              <a:t>do banky </a:t>
            </a:r>
            <a:r>
              <a:rPr lang="cs-CZ" spc="-100" dirty="0" smtClean="0">
                <a:latin typeface="Arial" pitchFamily="34" charset="0"/>
                <a:cs typeface="Arial" pitchFamily="34" charset="0"/>
              </a:rPr>
              <a:t>100 </a:t>
            </a:r>
            <a:r>
              <a:rPr lang="cs-CZ" spc="-100" dirty="0">
                <a:latin typeface="Arial" pitchFamily="34" charset="0"/>
                <a:cs typeface="Arial" pitchFamily="34" charset="0"/>
              </a:rPr>
              <a:t>000 Kč </a:t>
            </a:r>
            <a:r>
              <a:rPr lang="cs-CZ" spc="-100" dirty="0" smtClean="0">
                <a:latin typeface="Arial" pitchFamily="34" charset="0"/>
                <a:cs typeface="Arial" pitchFamily="34" charset="0"/>
              </a:rPr>
              <a:t>na rok a </a:t>
            </a:r>
            <a:r>
              <a:rPr lang="cs-CZ" spc="-100" dirty="0">
                <a:latin typeface="Arial" pitchFamily="34" charset="0"/>
                <a:cs typeface="Arial" pitchFamily="34" charset="0"/>
              </a:rPr>
              <a:t>půl roku při úrokové míře </a:t>
            </a:r>
            <a:r>
              <a:rPr lang="cs-CZ" spc="-100" dirty="0" smtClean="0">
                <a:latin typeface="Arial" pitchFamily="34" charset="0"/>
                <a:cs typeface="Arial" pitchFamily="34" charset="0"/>
              </a:rPr>
              <a:t>2 </a:t>
            </a:r>
            <a:r>
              <a:rPr lang="en-US" spc="-100" dirty="0" smtClean="0">
                <a:latin typeface="Arial" pitchFamily="34" charset="0"/>
                <a:cs typeface="Arial" pitchFamily="34" charset="0"/>
              </a:rPr>
              <a:t>%</a:t>
            </a:r>
            <a:r>
              <a:rPr lang="cs-CZ" spc="-1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pc="-100" dirty="0">
                <a:latin typeface="Arial" pitchFamily="34" charset="0"/>
                <a:cs typeface="Arial" pitchFamily="34" charset="0"/>
              </a:rPr>
              <a:t>za rok</a:t>
            </a:r>
            <a:r>
              <a:rPr lang="en-US" spc="-100" dirty="0">
                <a:latin typeface="Arial" pitchFamily="34" charset="0"/>
                <a:cs typeface="Arial" pitchFamily="34" charset="0"/>
              </a:rPr>
              <a:t>. </a:t>
            </a:r>
            <a:r>
              <a:rPr lang="cs-CZ" spc="-100" dirty="0">
                <a:latin typeface="Arial" pitchFamily="34" charset="0"/>
                <a:cs typeface="Arial" pitchFamily="34" charset="0"/>
              </a:rPr>
              <a:t>Vypočítejte úrok, který dostane.</a:t>
            </a:r>
            <a:r>
              <a:rPr lang="en-US" spc="-100" dirty="0">
                <a:latin typeface="Arial" pitchFamily="34" charset="0"/>
                <a:cs typeface="Arial" pitchFamily="34" charset="0"/>
              </a:rPr>
              <a:t> 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8" name="Zástupný symbol pro obsah 2"/>
              <p:cNvSpPr>
                <a:spLocks noGrp="1"/>
              </p:cNvSpPr>
              <p:nvPr/>
            </p:nvSpPr>
            <p:spPr>
              <a:xfrm>
                <a:off x="174134" y="6202672"/>
                <a:ext cx="8764649" cy="504056"/>
              </a:xfrm>
              <a:prstGeom prst="rect">
                <a:avLst/>
              </a:prstGeom>
            </p:spPr>
            <p:style>
              <a:lnRef idx="0">
                <a:schemeClr val="dk1"/>
              </a:lnRef>
              <a:fillRef idx="3">
                <a:schemeClr val="dk1"/>
              </a:fillRef>
              <a:effectRef idx="3">
                <a:schemeClr val="dk1"/>
              </a:effectRef>
              <a:fontRef idx="minor">
                <a:schemeClr val="lt1"/>
              </a:fontRef>
            </p:style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1" i="0" smtClean="0">
                          <a:solidFill>
                            <a:srgbClr val="FFFF00"/>
                          </a:solidFill>
                          <a:latin typeface="Cambria Math"/>
                        </a:rPr>
                        <m:t> </m:t>
                      </m:r>
                      <m:r>
                        <a:rPr lang="cs-CZ" b="1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𝟑</m:t>
                      </m:r>
                      <m:r>
                        <a:rPr lang="cs-CZ" b="1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 </m:t>
                      </m:r>
                      <m:r>
                        <a:rPr lang="cs-CZ" b="1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𝟎𝟎𝟎</m:t>
                      </m:r>
                      <m:r>
                        <a:rPr lang="cs-CZ" b="1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 </m:t>
                      </m:r>
                      <m:r>
                        <a:rPr lang="cs-CZ" b="1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𝑲</m:t>
                      </m:r>
                      <m:r>
                        <a:rPr lang="cs-CZ" b="1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č</m:t>
                      </m:r>
                    </m:oMath>
                  </m:oMathPara>
                </a14:m>
                <a:endParaRPr lang="cs-CZ" b="1" dirty="0">
                  <a:solidFill>
                    <a:srgbClr val="FFFF00"/>
                  </a:solidFill>
                </a:endParaRPr>
              </a:p>
            </p:txBody>
          </p:sp>
        </mc:Choice>
        <mc:Fallback xmlns="">
          <p:sp>
            <p:nvSpPr>
              <p:cNvPr id="2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4134" y="6202672"/>
                <a:ext cx="8764649" cy="504056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6" name="Picture 2" descr="C:\Users\spravce\AppData\Local\Microsoft\Windows\Temporary Internet Files\Content.IE5\0BASIBLT\MC900440424[6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5530" y="0"/>
            <a:ext cx="1574942" cy="12985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104658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4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19" grpId="0" animBg="1"/>
      <p:bldP spid="22" grpId="0" animBg="1"/>
      <p:bldP spid="28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81448" y="620688"/>
            <a:ext cx="8609307" cy="6120680"/>
          </a:xfrm>
          <a:prstGeom prst="roundRect">
            <a:avLst>
              <a:gd name="adj" fmla="val 303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Obdélník 2">
            <a:hlinkClick r:id="rId2"/>
          </p:cNvPr>
          <p:cNvSpPr/>
          <p:nvPr/>
        </p:nvSpPr>
        <p:spPr>
          <a:xfrm>
            <a:off x="427794" y="3320988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ZŠ Dobřichovice – pracovní listy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4" name="Obdélník 3">
            <a:hlinkClick r:id="rId3"/>
          </p:cNvPr>
          <p:cNvSpPr/>
          <p:nvPr/>
        </p:nvSpPr>
        <p:spPr>
          <a:xfrm>
            <a:off x="427794" y="4149080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Matematika pro každého</a:t>
            </a:r>
          </a:p>
        </p:txBody>
      </p:sp>
      <p:sp>
        <p:nvSpPr>
          <p:cNvPr id="5" name="Obdélník 4">
            <a:hlinkClick r:id="rId4"/>
          </p:cNvPr>
          <p:cNvSpPr/>
          <p:nvPr/>
        </p:nvSpPr>
        <p:spPr>
          <a:xfrm>
            <a:off x="427794" y="866676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Matematické hry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6" name="Obdélník 5">
            <a:hlinkClick r:id="rId5"/>
          </p:cNvPr>
          <p:cNvSpPr/>
          <p:nvPr/>
        </p:nvSpPr>
        <p:spPr>
          <a:xfrm>
            <a:off x="427794" y="2528900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Moje škola – matematika B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7" name="Obdélník 6">
            <a:hlinkClick r:id="rId6"/>
          </p:cNvPr>
          <p:cNvSpPr/>
          <p:nvPr/>
        </p:nvSpPr>
        <p:spPr>
          <a:xfrm>
            <a:off x="427794" y="1693528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Moje škola – matematika A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8" name="Obdélník 7">
            <a:hlinkClick r:id="rId3"/>
          </p:cNvPr>
          <p:cNvSpPr/>
          <p:nvPr/>
        </p:nvSpPr>
        <p:spPr>
          <a:xfrm>
            <a:off x="427794" y="5013176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Matematika pro základní školy</a:t>
            </a:r>
          </a:p>
        </p:txBody>
      </p:sp>
      <p:sp>
        <p:nvSpPr>
          <p:cNvPr id="9" name="Obdélník 8">
            <a:hlinkClick r:id="rId7"/>
          </p:cNvPr>
          <p:cNvSpPr/>
          <p:nvPr/>
        </p:nvSpPr>
        <p:spPr>
          <a:xfrm>
            <a:off x="427793" y="5805264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Fyzikální, matematické a chemické tabulky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330213" y="53132"/>
            <a:ext cx="6264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Hypertextové odkazy</a:t>
            </a:r>
            <a:endParaRPr lang="cs-CZ" sz="2800" dirty="0"/>
          </a:p>
        </p:txBody>
      </p:sp>
      <p:pic>
        <p:nvPicPr>
          <p:cNvPr id="11" name="Picture 3" descr="C:\Users\spravce\AppData\Local\Microsoft\Windows\Temporary Internet Files\Content.IE5\BL96J1IA\MC900440428[2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5330" y="186680"/>
            <a:ext cx="1261203" cy="1328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853504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088" y="1412776"/>
            <a:ext cx="9025408" cy="16158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MOLNÁR, Josef; LEPÍK, Libor; LIŠKOVÁ, Hana a kol. </a:t>
            </a:r>
            <a:r>
              <a:rPr lang="cs-CZ" sz="1100" i="1" dirty="0"/>
              <a:t>Matematika 9</a:t>
            </a:r>
            <a:r>
              <a:rPr lang="cs-CZ" sz="1100" dirty="0"/>
              <a:t>. Olomouc: </a:t>
            </a:r>
            <a:r>
              <a:rPr lang="cs-CZ" sz="1100" dirty="0" err="1"/>
              <a:t>Prodos</a:t>
            </a:r>
            <a:r>
              <a:rPr lang="cs-CZ" sz="1100" dirty="0"/>
              <a:t>, 2001, ISBN 80-7230-109-8.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MULLEROVÁ, Jana; BRANT, Jiří; HORÁČEK, Rudolf a kol. </a:t>
            </a:r>
            <a:r>
              <a:rPr lang="cs-CZ" sz="1100" i="1" dirty="0"/>
              <a:t>Matematika pro 9. ročník Algebra</a:t>
            </a:r>
            <a:r>
              <a:rPr lang="cs-CZ" sz="1100" dirty="0"/>
              <a:t>. Praha: Kvarta, 2000, ISBN 80-86326-10-1.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DYTRYCH, Martin; DOBIASOVÁ, Irena; LIVŇANSKÁ, Libuše. Sbírka úloh z matematiky –početní úlohy. Pohořelice: Fortuna, 2001, ISBN 80-7168-766-9</a:t>
            </a:r>
            <a:r>
              <a:rPr lang="cs-CZ" sz="1100" dirty="0" smtClean="0"/>
              <a:t>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TOUSSAINT, </a:t>
            </a:r>
            <a:r>
              <a:rPr lang="cs-CZ" sz="1100" dirty="0" err="1"/>
              <a:t>Dominique</a:t>
            </a:r>
            <a:r>
              <a:rPr lang="cs-CZ" sz="1100" dirty="0"/>
              <a:t>. </a:t>
            </a:r>
            <a:r>
              <a:rPr lang="cs-CZ" sz="1100" i="1" dirty="0"/>
              <a:t>Wikipedie</a:t>
            </a:r>
            <a:r>
              <a:rPr lang="cs-CZ" sz="1100" dirty="0"/>
              <a:t> [online]. [cit. 15.4.2013]. Dostupný na WWW: http://</a:t>
            </a:r>
            <a:r>
              <a:rPr lang="cs-CZ" sz="1100" dirty="0" smtClean="0"/>
              <a:t>cs.wikipedia.org/wiki/Soubor:Cone_3d.png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 smtClean="0"/>
              <a:t>Galerie </a:t>
            </a:r>
            <a:r>
              <a:rPr lang="cs-CZ" sz="1100" dirty="0"/>
              <a:t>klipart MS Office 2010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Vlastní tvorba</a:t>
            </a:r>
          </a:p>
          <a:p>
            <a:pPr marL="285750" indent="-285750">
              <a:buFont typeface="Wingdings" pitchFamily="2" charset="2"/>
              <a:buChar char="v"/>
            </a:pPr>
            <a:endParaRPr lang="cs-CZ" sz="1100" dirty="0"/>
          </a:p>
          <a:p>
            <a:endParaRPr lang="cs-CZ" sz="11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55776" y="215062"/>
            <a:ext cx="26348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FF00"/>
                </a:solidFill>
              </a:rPr>
              <a:t>Použité zdroje:</a:t>
            </a:r>
            <a:endParaRPr lang="cs-CZ" sz="28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4985371"/>
      </p:ext>
    </p:extLst>
  </p:cSld>
  <p:clrMapOvr>
    <a:masterClrMapping/>
  </p:clrMapOvr>
  <p:transition spd="slow">
    <p:pull dir="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Základní">
  <a:themeElements>
    <a:clrScheme name="Základní">
      <a:dk1>
        <a:srgbClr val="000000"/>
      </a:dk1>
      <a:lt1>
        <a:srgbClr val="FFFFFF"/>
      </a:lt1>
      <a:dk2>
        <a:srgbClr val="D1282E"/>
      </a:dk2>
      <a:lt2>
        <a:srgbClr val="C8C8B1"/>
      </a:lt2>
      <a:accent1>
        <a:srgbClr val="7A7A7A"/>
      </a:accent1>
      <a:accent2>
        <a:srgbClr val="F5C201"/>
      </a:accent2>
      <a:accent3>
        <a:srgbClr val="526DB0"/>
      </a:accent3>
      <a:accent4>
        <a:srgbClr val="989AAC"/>
      </a:accent4>
      <a:accent5>
        <a:srgbClr val="DC5924"/>
      </a:accent5>
      <a:accent6>
        <a:srgbClr val="B4B392"/>
      </a:accent6>
      <a:hlink>
        <a:srgbClr val="CC9900"/>
      </a:hlink>
      <a:folHlink>
        <a:srgbClr val="969696"/>
      </a:folHlink>
    </a:clrScheme>
    <a:fontScheme name="Základní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微软雅黑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Základní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250000"/>
              </a:schemeClr>
            </a:gs>
            <a:gs pos="35000">
              <a:schemeClr val="phClr">
                <a:tint val="47000"/>
                <a:satMod val="275000"/>
              </a:schemeClr>
            </a:gs>
            <a:gs pos="100000">
              <a:schemeClr val="phClr">
                <a:tint val="25000"/>
                <a:satMod val="300000"/>
              </a:schemeClr>
            </a:gs>
          </a:gsLst>
          <a:lin ang="16200000" scaled="1"/>
        </a:gradFill>
        <a:solidFill>
          <a:schemeClr val="phClr">
            <a:satMod val="110000"/>
          </a:schemeClr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4127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9999" dist="23000" algn="bl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19050" algn="bl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l"/>
          </a:scene3d>
          <a:sp3d prstMaterial="plastic">
            <a:bevelT w="38100" h="31750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6000"/>
              </a:schemeClr>
              <a:schemeClr val="phClr">
                <a:shade val="94000"/>
              </a:schemeClr>
            </a:duotone>
          </a:blip>
          <a:tile tx="0" ty="0" sx="100000" sy="100000" flip="none" algn="tl"/>
        </a:blipFill>
        <a:gradFill rotWithShape="1">
          <a:gsLst>
            <a:gs pos="0">
              <a:schemeClr val="phClr">
                <a:tint val="84000"/>
                <a:satMod val="110000"/>
              </a:schemeClr>
            </a:gs>
            <a:gs pos="44000">
              <a:schemeClr val="phClr">
                <a:tint val="93000"/>
                <a:satMod val="115000"/>
              </a:schemeClr>
            </a:gs>
            <a:gs pos="100000">
              <a:schemeClr val="phClr">
                <a:tint val="100000"/>
                <a:shade val="59000"/>
                <a:satMod val="120000"/>
              </a:schemeClr>
            </a:gs>
          </a:gsLst>
          <a:path path="circle">
            <a:fillToRect l="40000" t="60000" r="60000" b="4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Essential</Template>
  <TotalTime>3028</TotalTime>
  <Words>951</Words>
  <Application>Microsoft Office PowerPoint</Application>
  <PresentationFormat>Předvádění na obrazovce (4:3)</PresentationFormat>
  <Paragraphs>123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Základní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ZŠ Libina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ZŠ Libina</dc:creator>
  <cp:lastModifiedBy>ZŠ Libina</cp:lastModifiedBy>
  <cp:revision>450</cp:revision>
  <dcterms:created xsi:type="dcterms:W3CDTF">2012-04-23T18:25:05Z</dcterms:created>
  <dcterms:modified xsi:type="dcterms:W3CDTF">2013-05-04T09:10:14Z</dcterms:modified>
</cp:coreProperties>
</file>