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2"/>
  </p:notesMasterIdLst>
  <p:sldIdLst>
    <p:sldId id="275" r:id="rId2"/>
    <p:sldId id="269" r:id="rId3"/>
    <p:sldId id="338" r:id="rId4"/>
    <p:sldId id="366" r:id="rId5"/>
    <p:sldId id="370" r:id="rId6"/>
    <p:sldId id="371" r:id="rId7"/>
    <p:sldId id="372" r:id="rId8"/>
    <p:sldId id="347" r:id="rId9"/>
    <p:sldId id="334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47" autoAdjust="0"/>
    <p:restoredTop sz="93529" autoAdjust="0"/>
  </p:normalViewPr>
  <p:slideViewPr>
    <p:cSldViewPr>
      <p:cViewPr>
        <p:scale>
          <a:sx n="60" d="100"/>
          <a:sy n="60" d="100"/>
        </p:scale>
        <p:origin x="-1368" y="-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86F176-4BD9-4DAD-8BC5-5A5A5C9EA157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CE7E3B-81EB-4468-983C-AE29D8E370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66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1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openxmlformats.org/officeDocument/2006/relationships/image" Target="../media/image25.png"/><Relationship Id="rId18" Type="http://schemas.openxmlformats.org/officeDocument/2006/relationships/image" Target="../media/image30.png"/><Relationship Id="rId26" Type="http://schemas.openxmlformats.org/officeDocument/2006/relationships/image" Target="../media/image38.png"/><Relationship Id="rId3" Type="http://schemas.openxmlformats.org/officeDocument/2006/relationships/image" Target="../media/image15.png"/><Relationship Id="rId21" Type="http://schemas.openxmlformats.org/officeDocument/2006/relationships/image" Target="../media/image33.png"/><Relationship Id="rId7" Type="http://schemas.openxmlformats.org/officeDocument/2006/relationships/image" Target="../media/image19.png"/><Relationship Id="rId12" Type="http://schemas.openxmlformats.org/officeDocument/2006/relationships/image" Target="../media/image24.png"/><Relationship Id="rId17" Type="http://schemas.openxmlformats.org/officeDocument/2006/relationships/image" Target="../media/image29.png"/><Relationship Id="rId25" Type="http://schemas.openxmlformats.org/officeDocument/2006/relationships/image" Target="../media/image37.png"/><Relationship Id="rId2" Type="http://schemas.openxmlformats.org/officeDocument/2006/relationships/image" Target="../media/image14.png"/><Relationship Id="rId16" Type="http://schemas.openxmlformats.org/officeDocument/2006/relationships/image" Target="../media/image28.png"/><Relationship Id="rId20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11" Type="http://schemas.openxmlformats.org/officeDocument/2006/relationships/image" Target="../media/image23.png"/><Relationship Id="rId24" Type="http://schemas.openxmlformats.org/officeDocument/2006/relationships/image" Target="../media/image36.png"/><Relationship Id="rId5" Type="http://schemas.openxmlformats.org/officeDocument/2006/relationships/image" Target="../media/image17.png"/><Relationship Id="rId15" Type="http://schemas.openxmlformats.org/officeDocument/2006/relationships/image" Target="../media/image27.png"/><Relationship Id="rId23" Type="http://schemas.openxmlformats.org/officeDocument/2006/relationships/image" Target="../media/image35.png"/><Relationship Id="rId28" Type="http://schemas.openxmlformats.org/officeDocument/2006/relationships/image" Target="../media/image40.png"/><Relationship Id="rId10" Type="http://schemas.openxmlformats.org/officeDocument/2006/relationships/image" Target="../media/image22.png"/><Relationship Id="rId19" Type="http://schemas.openxmlformats.org/officeDocument/2006/relationships/image" Target="../media/image5.wmf"/><Relationship Id="rId4" Type="http://schemas.openxmlformats.org/officeDocument/2006/relationships/image" Target="../media/image16.png"/><Relationship Id="rId9" Type="http://schemas.openxmlformats.org/officeDocument/2006/relationships/image" Target="../media/image21.png"/><Relationship Id="rId14" Type="http://schemas.openxmlformats.org/officeDocument/2006/relationships/image" Target="../media/image26.png"/><Relationship Id="rId22" Type="http://schemas.openxmlformats.org/officeDocument/2006/relationships/image" Target="../media/image34.png"/><Relationship Id="rId27" Type="http://schemas.openxmlformats.org/officeDocument/2006/relationships/image" Target="../media/image3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13" Type="http://schemas.openxmlformats.org/officeDocument/2006/relationships/image" Target="../media/image52.png"/><Relationship Id="rId18" Type="http://schemas.openxmlformats.org/officeDocument/2006/relationships/image" Target="../media/image5.wmf"/><Relationship Id="rId26" Type="http://schemas.openxmlformats.org/officeDocument/2006/relationships/image" Target="../media/image64.png"/><Relationship Id="rId3" Type="http://schemas.openxmlformats.org/officeDocument/2006/relationships/image" Target="../media/image42.png"/><Relationship Id="rId21" Type="http://schemas.openxmlformats.org/officeDocument/2006/relationships/image" Target="../media/image59.png"/><Relationship Id="rId7" Type="http://schemas.openxmlformats.org/officeDocument/2006/relationships/image" Target="../media/image46.png"/><Relationship Id="rId12" Type="http://schemas.openxmlformats.org/officeDocument/2006/relationships/image" Target="../media/image51.png"/><Relationship Id="rId17" Type="http://schemas.openxmlformats.org/officeDocument/2006/relationships/image" Target="../media/image56.png"/><Relationship Id="rId25" Type="http://schemas.openxmlformats.org/officeDocument/2006/relationships/image" Target="../media/image63.png"/><Relationship Id="rId2" Type="http://schemas.openxmlformats.org/officeDocument/2006/relationships/image" Target="../media/image41.png"/><Relationship Id="rId16" Type="http://schemas.openxmlformats.org/officeDocument/2006/relationships/image" Target="../media/image55.png"/><Relationship Id="rId20" Type="http://schemas.openxmlformats.org/officeDocument/2006/relationships/image" Target="../media/image58.png"/><Relationship Id="rId29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png"/><Relationship Id="rId11" Type="http://schemas.openxmlformats.org/officeDocument/2006/relationships/image" Target="../media/image50.png"/><Relationship Id="rId24" Type="http://schemas.openxmlformats.org/officeDocument/2006/relationships/image" Target="../media/image62.png"/><Relationship Id="rId5" Type="http://schemas.openxmlformats.org/officeDocument/2006/relationships/image" Target="../media/image44.png"/><Relationship Id="rId15" Type="http://schemas.openxmlformats.org/officeDocument/2006/relationships/image" Target="../media/image54.png"/><Relationship Id="rId23" Type="http://schemas.openxmlformats.org/officeDocument/2006/relationships/image" Target="../media/image61.png"/><Relationship Id="rId28" Type="http://schemas.openxmlformats.org/officeDocument/2006/relationships/image" Target="../media/image66.png"/><Relationship Id="rId10" Type="http://schemas.openxmlformats.org/officeDocument/2006/relationships/image" Target="../media/image49.png"/><Relationship Id="rId19" Type="http://schemas.openxmlformats.org/officeDocument/2006/relationships/image" Target="../media/image57.png"/><Relationship Id="rId4" Type="http://schemas.openxmlformats.org/officeDocument/2006/relationships/image" Target="../media/image43.png"/><Relationship Id="rId9" Type="http://schemas.openxmlformats.org/officeDocument/2006/relationships/image" Target="../media/image48.png"/><Relationship Id="rId14" Type="http://schemas.openxmlformats.org/officeDocument/2006/relationships/image" Target="../media/image53.png"/><Relationship Id="rId22" Type="http://schemas.openxmlformats.org/officeDocument/2006/relationships/image" Target="../media/image60.png"/><Relationship Id="rId27" Type="http://schemas.openxmlformats.org/officeDocument/2006/relationships/image" Target="../media/image6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8.wmf"/><Relationship Id="rId4" Type="http://schemas.openxmlformats.org/officeDocument/2006/relationships/image" Target="../media/image6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314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761035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 dirty="0"/>
              <a:t>: </a:t>
            </a:r>
            <a:r>
              <a:rPr lang="cs-CZ" sz="2800" dirty="0" smtClean="0"/>
              <a:t>VY_32_INOVACE_08_19_M9_Hanak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451809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/>
              <a:t>TÉMA</a:t>
            </a:r>
            <a:r>
              <a:rPr lang="cs-CZ" sz="2800" dirty="0"/>
              <a:t>: </a:t>
            </a:r>
            <a:r>
              <a:rPr lang="cs-CZ" sz="2800" dirty="0" smtClean="0"/>
              <a:t>Finanční matematika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tx1"/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tx1"/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1"/>
                </a:solidFill>
              </a:rPr>
              <a:t>Název projektu: </a:t>
            </a:r>
            <a:r>
              <a:rPr lang="cs-CZ" sz="1600" dirty="0" smtClean="0">
                <a:solidFill>
                  <a:schemeClr val="tx1"/>
                </a:solidFill>
              </a:rPr>
              <a:t>Škola hrou</a:t>
            </a:r>
            <a:endParaRPr lang="cs-CZ" sz="1600" dirty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1"/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tx1"/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1"/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695895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800" dirty="0" smtClean="0"/>
              <a:t>Určování počtu dní úrokové doby</a:t>
            </a:r>
            <a:endParaRPr lang="cs-CZ" sz="28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041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433910" y="188640"/>
            <a:ext cx="8209207" cy="816792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53727" y="1196752"/>
            <a:ext cx="8175868" cy="5472608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2915816" y="9760"/>
            <a:ext cx="2825949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67249" y="1384568"/>
            <a:ext cx="8054280" cy="1918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/>
              <a:t>V této hodině si ukážeme, jak budeme řešit příklady, kde bude úrok narůstat každý den. Nalezneme zde řešené příklady a na </a:t>
            </a:r>
            <a:r>
              <a:rPr lang="cs-CZ" sz="1800" dirty="0"/>
              <a:t>závěr  jsou zde příklady na samostatné procvičení, ke kterým je uvedeno správné řešení. </a:t>
            </a:r>
            <a:endParaRPr lang="cs-CZ" sz="1800" dirty="0" smtClean="0"/>
          </a:p>
          <a:p>
            <a:pPr algn="just"/>
            <a:r>
              <a:rPr lang="cs-CZ" sz="1800" dirty="0" smtClean="0"/>
              <a:t>Inovativnost </a:t>
            </a:r>
            <a:r>
              <a:rPr lang="cs-CZ" sz="1800" dirty="0"/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219823" y="150264"/>
            <a:ext cx="8640959" cy="6477672"/>
          </a:xfrm>
          <a:prstGeom prst="roundRect">
            <a:avLst>
              <a:gd name="adj" fmla="val 21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395387" y="1219396"/>
            <a:ext cx="8207557" cy="1744267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Zástupný symbol pro obsah 2"/>
          <p:cNvSpPr>
            <a:spLocks noGrp="1"/>
          </p:cNvSpPr>
          <p:nvPr/>
        </p:nvSpPr>
        <p:spPr>
          <a:xfrm>
            <a:off x="528804" y="1394603"/>
            <a:ext cx="7940722" cy="64539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Úroková míra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je výše úroku za určité období vyjádřené v procentech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Zástupný symbol pro obsah 2"/>
          <p:cNvSpPr>
            <a:spLocks noGrp="1"/>
          </p:cNvSpPr>
          <p:nvPr/>
        </p:nvSpPr>
        <p:spPr>
          <a:xfrm>
            <a:off x="597674" y="2309336"/>
            <a:ext cx="6162732" cy="4662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Úrokovou míru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značíme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8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433854" y="3136321"/>
            <a:ext cx="8170740" cy="1811712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5" name="Zástupný symbol pro obsah 2"/>
          <p:cNvSpPr>
            <a:spLocks noGrp="1"/>
          </p:cNvSpPr>
          <p:nvPr/>
        </p:nvSpPr>
        <p:spPr>
          <a:xfrm>
            <a:off x="569942" y="3282785"/>
            <a:ext cx="7940722" cy="64539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Úroková sazba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je příslušný počet procent úrokové míry vyjádřený desetinným číslem.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Zástupný symbol pro obsah 2"/>
          <p:cNvSpPr>
            <a:spLocks noGrp="1"/>
          </p:cNvSpPr>
          <p:nvPr/>
        </p:nvSpPr>
        <p:spPr>
          <a:xfrm>
            <a:off x="621244" y="4319526"/>
            <a:ext cx="6162732" cy="4662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Úrokovou sazbu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značíme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i</a:t>
            </a:r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8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395387" y="300454"/>
            <a:ext cx="8209207" cy="672775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9" name="Nadpis 1"/>
          <p:cNvSpPr>
            <a:spLocks noGrp="1"/>
          </p:cNvSpPr>
          <p:nvPr/>
        </p:nvSpPr>
        <p:spPr>
          <a:xfrm>
            <a:off x="2865957" y="300454"/>
            <a:ext cx="4070971" cy="56856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1"/>
                </a:solidFill>
              </a:rPr>
              <a:t>Zapamatujte si!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0" name="Zaoblený obdélník 39"/>
          <p:cNvSpPr/>
          <p:nvPr/>
        </p:nvSpPr>
        <p:spPr>
          <a:xfrm>
            <a:off x="2699792" y="5094342"/>
            <a:ext cx="2876085" cy="1227174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3424105" y="5239582"/>
                <a:ext cx="2151772" cy="93669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latin typeface="Cambria Math"/>
                          <a:cs typeface="Arial" pitchFamily="34" charset="0"/>
                        </a:rPr>
                        <m:t>𝒊</m:t>
                      </m:r>
                      <m:r>
                        <a:rPr lang="cs-CZ" sz="2800" b="1" i="1" smtClean="0">
                          <a:latin typeface="Cambria Math"/>
                          <a:cs typeface="Arial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800" b="1" i="1" smtClean="0">
                              <a:latin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latin typeface="Cambria Math"/>
                              <a:cs typeface="Arial" pitchFamily="34" charset="0"/>
                            </a:rPr>
                            <m:t>𝒑</m:t>
                          </m:r>
                        </m:num>
                        <m:den>
                          <m:r>
                            <a:rPr lang="cs-CZ" sz="2800" b="1" i="1" smtClean="0">
                              <a:latin typeface="Cambria Math"/>
                              <a:cs typeface="Arial" pitchFamily="34" charset="0"/>
                            </a:rPr>
                            <m:t>𝟏𝟎𝟎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24105" y="5239582"/>
                <a:ext cx="2151772" cy="93669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BL96J1IA\MC900440428[1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438093"/>
            <a:ext cx="1772766" cy="186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7221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30" grpId="0"/>
      <p:bldP spid="35" grpId="0"/>
      <p:bldP spid="37" grpId="0"/>
      <p:bldP spid="39" grpId="0"/>
      <p:bldP spid="4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0"/>
            <a:ext cx="8640959" cy="6627936"/>
          </a:xfrm>
          <a:prstGeom prst="roundRect">
            <a:avLst>
              <a:gd name="adj" fmla="val 21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46286" y="104371"/>
            <a:ext cx="8107409" cy="1439089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614308" y="100695"/>
            <a:ext cx="7771363" cy="93240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Úrok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je peněžní částka, kterou dává banka zákazníkovi za to, že si u ní uložil peníze.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44173" y="1709368"/>
            <a:ext cx="8076810" cy="1497020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667437" y="1748811"/>
            <a:ext cx="7940722" cy="64539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Jistina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je uložená peněžní částka v bance.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569550" y="995422"/>
            <a:ext cx="3259442" cy="4662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Úrok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značíme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ú</a:t>
            </a:r>
            <a:r>
              <a:rPr lang="cs-CZ" sz="2800" b="1" i="1" dirty="0" err="1" smtClean="0">
                <a:latin typeface="Arial" pitchFamily="34" charset="0"/>
                <a:cs typeface="Arial" pitchFamily="34" charset="0"/>
              </a:rPr>
              <a:t>.</a:t>
            </a:r>
            <a:endParaRPr lang="cs-CZ" sz="28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644245" y="2161104"/>
            <a:ext cx="3259442" cy="4662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Jistinu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značíme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</a:t>
            </a:r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8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24428" y="5173668"/>
            <a:ext cx="2876085" cy="777474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1348741" y="5318908"/>
                <a:ext cx="1723959" cy="63223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i="0" dirty="0" smtClean="0">
                    <a:cs typeface="Arial" pitchFamily="34" charset="0"/>
                  </a:rPr>
                  <a:t>ú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dirty="0" smtClean="0"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1" i="0" dirty="0" smtClean="0">
                            <a:latin typeface="Cambria Math"/>
                            <a:cs typeface="Arial" pitchFamily="34" charset="0"/>
                          </a:rPr>
                          <m:t>𝐉</m:t>
                        </m:r>
                      </m:e>
                      <m:sub>
                        <m:r>
                          <a:rPr lang="cs-CZ" sz="2800" b="1" i="0" dirty="0" smtClean="0">
                            <a:latin typeface="Cambria Math"/>
                            <a:cs typeface="Arial" pitchFamily="34" charset="0"/>
                          </a:rPr>
                          <m:t>𝟎</m:t>
                        </m:r>
                      </m:sub>
                    </m:sSub>
                  </m:oMath>
                </a14:m>
                <a:r>
                  <a:rPr lang="cs-CZ" sz="2800" b="1" i="0" dirty="0" smtClean="0">
                    <a:cs typeface="Arial" pitchFamily="34" charset="0"/>
                  </a:rPr>
                  <a:t> · i</a:t>
                </a:r>
                <a:endParaRPr lang="cs-CZ" sz="2800" b="1" dirty="0"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48741" y="5318908"/>
                <a:ext cx="1723959" cy="632234"/>
              </a:xfrm>
              <a:prstGeom prst="rect">
                <a:avLst/>
              </a:prstGeom>
              <a:blipFill rotWithShape="1">
                <a:blip r:embed="rId2"/>
                <a:stretch>
                  <a:fillRect l="-7067" t="-10680" b="-87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Zaoblený obdélník 14"/>
          <p:cNvSpPr/>
          <p:nvPr/>
        </p:nvSpPr>
        <p:spPr>
          <a:xfrm>
            <a:off x="570317" y="3380041"/>
            <a:ext cx="8076810" cy="1620947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623590" y="2600108"/>
                <a:ext cx="6972335" cy="46620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latin typeface="Arial" pitchFamily="34" charset="0"/>
                    <a:cs typeface="Arial" pitchFamily="34" charset="0"/>
                  </a:rPr>
                  <a:t>Počáteční jistinu 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značíme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dirty="0" smtClean="0"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1" i="0" dirty="0" smtClean="0">
                            <a:latin typeface="Cambria Math"/>
                            <a:cs typeface="Arial" pitchFamily="34" charset="0"/>
                          </a:rPr>
                          <m:t>𝐉</m:t>
                        </m:r>
                      </m:e>
                      <m:sub>
                        <m:r>
                          <a:rPr lang="cs-CZ" sz="2800" b="1" i="0" dirty="0" smtClean="0">
                            <a:latin typeface="Cambria Math"/>
                            <a:cs typeface="Arial" pitchFamily="34" charset="0"/>
                          </a:rPr>
                          <m:t>𝟎</m:t>
                        </m:r>
                      </m:sub>
                    </m:sSub>
                  </m:oMath>
                </a14:m>
                <a:r>
                  <a:rPr lang="cs-CZ" sz="2800" b="1" dirty="0" smtClean="0">
                    <a:latin typeface="Arial" pitchFamily="34" charset="0"/>
                    <a:cs typeface="Arial" pitchFamily="34" charset="0"/>
                  </a:rPr>
                  <a:t>.</a:t>
                </a:r>
                <a:endParaRPr lang="cs-CZ" sz="2800" b="1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3590" y="2600108"/>
                <a:ext cx="6972335" cy="466204"/>
              </a:xfrm>
              <a:prstGeom prst="rect">
                <a:avLst/>
              </a:prstGeom>
              <a:blipFill rotWithShape="1">
                <a:blip r:embed="rId3"/>
                <a:stretch>
                  <a:fillRect l="-1748" t="-13158" b="-486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2" descr="C:\Users\spravce\AppData\Local\Microsoft\Windows\Temporary Internet Files\Content.IE5\BL96J1IA\MC900440428[1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7705" y="4190514"/>
            <a:ext cx="1772766" cy="186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Zaoblený obdélník 17"/>
          <p:cNvSpPr/>
          <p:nvPr/>
        </p:nvSpPr>
        <p:spPr>
          <a:xfrm>
            <a:off x="4076097" y="5173668"/>
            <a:ext cx="2876085" cy="777474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4450211" y="5318908"/>
                <a:ext cx="2149688" cy="63223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i="0" dirty="0" smtClean="0">
                    <a:cs typeface="Arial" pitchFamily="34" charset="0"/>
                  </a:rPr>
                  <a:t>ú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dirty="0" smtClean="0"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1" i="0" dirty="0" smtClean="0">
                            <a:latin typeface="Cambria Math"/>
                            <a:cs typeface="Arial" pitchFamily="34" charset="0"/>
                          </a:rPr>
                          <m:t>𝐉</m:t>
                        </m:r>
                      </m:e>
                      <m:sub>
                        <m:r>
                          <a:rPr lang="cs-CZ" sz="2800" b="1" i="0" dirty="0" smtClean="0">
                            <a:latin typeface="Cambria Math"/>
                            <a:cs typeface="Arial" pitchFamily="34" charset="0"/>
                          </a:rPr>
                          <m:t>𝟎</m:t>
                        </m:r>
                      </m:sub>
                    </m:sSub>
                  </m:oMath>
                </a14:m>
                <a:r>
                  <a:rPr lang="cs-CZ" sz="2800" b="1" i="0" dirty="0" smtClean="0">
                    <a:cs typeface="Arial" pitchFamily="34" charset="0"/>
                  </a:rPr>
                  <a:t> · i · t</a:t>
                </a:r>
                <a:endParaRPr lang="cs-CZ" sz="2800" b="1" dirty="0"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50211" y="5318908"/>
                <a:ext cx="2149688" cy="632234"/>
              </a:xfrm>
              <a:prstGeom prst="rect">
                <a:avLst/>
              </a:prstGeom>
              <a:blipFill rotWithShape="1">
                <a:blip r:embed="rId5"/>
                <a:stretch>
                  <a:fillRect l="-5666" t="-10680" b="-87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676417" y="4365052"/>
                <a:ext cx="6972335" cy="46620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latin typeface="Arial" pitchFamily="34" charset="0"/>
                    <a:cs typeface="Arial" pitchFamily="34" charset="0"/>
                  </a:rPr>
                  <a:t>Úrokovou dobu 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značíme </a:t>
                </a:r>
                <a14:m>
                  <m:oMath xmlns:m="http://schemas.openxmlformats.org/officeDocument/2006/math">
                    <m:r>
                      <a:rPr lang="cs-CZ" sz="2800" b="1" i="0" dirty="0" smtClean="0">
                        <a:latin typeface="Cambria Math"/>
                        <a:cs typeface="Arial" pitchFamily="34" charset="0"/>
                      </a:rPr>
                      <m:t>𝐭</m:t>
                    </m:r>
                    <m:r>
                      <a:rPr lang="cs-CZ" sz="2800" b="1" i="1" dirty="0" smtClean="0">
                        <a:latin typeface="Cambria Math"/>
                        <a:cs typeface="Arial" pitchFamily="34" charset="0"/>
                      </a:rPr>
                      <m:t>.</m:t>
                    </m:r>
                  </m:oMath>
                </a14:m>
                <a:endParaRPr lang="cs-CZ" sz="2800" b="1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6417" y="4365052"/>
                <a:ext cx="6972335" cy="466204"/>
              </a:xfrm>
              <a:prstGeom prst="rect">
                <a:avLst/>
              </a:prstGeom>
              <a:blipFill rotWithShape="1">
                <a:blip r:embed="rId6"/>
                <a:stretch>
                  <a:fillRect l="-1836" t="-12987" b="-4675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Zástupný symbol pro obsah 2"/>
          <p:cNvSpPr>
            <a:spLocks noGrp="1"/>
          </p:cNvSpPr>
          <p:nvPr/>
        </p:nvSpPr>
        <p:spPr>
          <a:xfrm>
            <a:off x="676417" y="3505820"/>
            <a:ext cx="7722298" cy="4662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Úroková doba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je čas, po který jsou peníze uloženy v bance.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1285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  <p:bldP spid="14" grpId="0"/>
      <p:bldP spid="17" grpId="0"/>
      <p:bldP spid="19" grpId="0"/>
      <p:bldP spid="2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0"/>
            <a:ext cx="8640959" cy="6627936"/>
          </a:xfrm>
          <a:prstGeom prst="roundRect">
            <a:avLst>
              <a:gd name="adj" fmla="val 21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46286" y="104371"/>
            <a:ext cx="8107409" cy="1092381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614308" y="100695"/>
            <a:ext cx="7771363" cy="93240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Počet dnů úrokovací doby t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určíme podle vzorce: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46285" y="1412776"/>
            <a:ext cx="8107409" cy="777474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614308" y="1471828"/>
                <a:ext cx="5252351" cy="63223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latin typeface="Cambria Math"/>
                          <a:cs typeface="Arial" pitchFamily="34" charset="0"/>
                        </a:rPr>
                        <m:t>𝒕</m:t>
                      </m:r>
                      <m:r>
                        <a:rPr lang="cs-CZ" sz="2800" b="1" i="1" dirty="0" smtClean="0">
                          <a:latin typeface="Cambria Math"/>
                          <a:cs typeface="Arial" pitchFamily="34" charset="0"/>
                        </a:rPr>
                        <m:t>=</m:t>
                      </m:r>
                      <m:r>
                        <a:rPr lang="cs-CZ" sz="2800" b="1" i="1" dirty="0" smtClean="0">
                          <a:latin typeface="Cambria Math"/>
                          <a:cs typeface="Arial" pitchFamily="34" charset="0"/>
                        </a:rPr>
                        <m:t>𝟑𝟎</m:t>
                      </m:r>
                      <m:r>
                        <a:rPr lang="cs-CZ" sz="2800" b="1" i="1" dirty="0" smtClean="0">
                          <a:latin typeface="Cambria Math"/>
                          <a:cs typeface="Arial" pitchFamily="34" charset="0"/>
                        </a:rPr>
                        <m:t>·</m:t>
                      </m:r>
                      <m:d>
                        <m:dPr>
                          <m:ctrlPr>
                            <a:rPr lang="cs-CZ" sz="2800" b="1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2800" b="1" i="1" dirty="0" smtClean="0">
                                  <a:latin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a:rPr lang="cs-CZ" sz="2800" b="1" i="1" dirty="0" smtClean="0">
                                  <a:latin typeface="Cambria Math"/>
                                  <a:cs typeface="Arial" pitchFamily="34" charset="0"/>
                                </a:rPr>
                                <m:t>𝒎</m:t>
                              </m:r>
                            </m:e>
                            <m:sub>
                              <m:r>
                                <a:rPr lang="cs-CZ" sz="2800" b="1" i="1" dirty="0" smtClean="0">
                                  <a:latin typeface="Cambria Math"/>
                                  <a:cs typeface="Arial" pitchFamily="34" charset="0"/>
                                </a:rPr>
                                <m:t>𝟐</m:t>
                              </m:r>
                            </m:sub>
                          </m:sSub>
                          <m:r>
                            <a:rPr lang="cs-CZ" sz="2800" b="1" i="1" dirty="0" smtClean="0">
                              <a:latin typeface="Cambria Math"/>
                              <a:cs typeface="Arial" pitchFamily="34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cs-CZ" sz="2800" b="1" i="1" dirty="0" smtClean="0">
                                  <a:latin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a:rPr lang="cs-CZ" sz="2800" b="1" i="1" dirty="0" smtClean="0">
                                  <a:latin typeface="Cambria Math"/>
                                  <a:cs typeface="Arial" pitchFamily="34" charset="0"/>
                                </a:rPr>
                                <m:t>𝒎</m:t>
                              </m:r>
                            </m:e>
                            <m:sub>
                              <m:r>
                                <a:rPr lang="cs-CZ" sz="2800" b="1" i="1" dirty="0" smtClean="0">
                                  <a:latin typeface="Cambria Math"/>
                                  <a:cs typeface="Arial" pitchFamily="34" charset="0"/>
                                </a:rPr>
                                <m:t>𝟏</m:t>
                              </m:r>
                            </m:sub>
                          </m:sSub>
                        </m:e>
                      </m:d>
                      <m:r>
                        <a:rPr lang="cs-CZ" sz="2800" b="1" i="1" dirty="0" smtClean="0">
                          <a:latin typeface="Cambria Math"/>
                          <a:cs typeface="Arial" pitchFamily="34" charset="0"/>
                        </a:rPr>
                        <m:t>+(</m:t>
                      </m:r>
                      <m:sSub>
                        <m:sSubPr>
                          <m:ctrlPr>
                            <a:rPr lang="cs-CZ" sz="2800" b="1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1" i="1" dirty="0" smtClean="0">
                              <a:latin typeface="Cambria Math"/>
                              <a:cs typeface="Arial" pitchFamily="34" charset="0"/>
                            </a:rPr>
                            <m:t>𝒅</m:t>
                          </m:r>
                        </m:e>
                        <m:sub>
                          <m:r>
                            <a:rPr lang="cs-CZ" sz="2800" b="1" i="1" dirty="0" smtClean="0">
                              <a:latin typeface="Cambria Math"/>
                              <a:cs typeface="Arial" pitchFamily="34" charset="0"/>
                            </a:rPr>
                            <m:t>𝟐</m:t>
                          </m:r>
                        </m:sub>
                      </m:sSub>
                      <m:r>
                        <a:rPr lang="cs-CZ" sz="2800" b="1" i="1" dirty="0" smtClean="0">
                          <a:latin typeface="Cambria Math"/>
                          <a:cs typeface="Arial" pitchFamily="34" charset="0"/>
                        </a:rPr>
                        <m:t>−</m:t>
                      </m:r>
                      <m:sSub>
                        <m:sSubPr>
                          <m:ctrlPr>
                            <a:rPr lang="cs-CZ" sz="2800" b="1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1" i="1" dirty="0" smtClean="0">
                              <a:latin typeface="Cambria Math"/>
                              <a:cs typeface="Arial" pitchFamily="34" charset="0"/>
                            </a:rPr>
                            <m:t>𝒅</m:t>
                          </m:r>
                        </m:e>
                        <m:sub>
                          <m:r>
                            <a:rPr lang="cs-CZ" sz="2800" b="1" i="1" dirty="0" smtClean="0">
                              <a:latin typeface="Cambria Math"/>
                              <a:cs typeface="Arial" pitchFamily="34" charset="0"/>
                            </a:rPr>
                            <m:t>𝟏</m:t>
                          </m:r>
                        </m:sub>
                      </m:sSub>
                      <m:r>
                        <a:rPr lang="cs-CZ" sz="2800" b="1" i="1" dirty="0" smtClean="0">
                          <a:latin typeface="Cambria Math"/>
                          <a:cs typeface="Arial" pitchFamily="34" charset="0"/>
                        </a:rPr>
                        <m:t>) </m:t>
                      </m:r>
                    </m:oMath>
                  </m:oMathPara>
                </a14:m>
                <a:endParaRPr lang="cs-CZ" sz="2800" b="1" dirty="0"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4308" y="1471828"/>
                <a:ext cx="5252351" cy="63223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Zaoblený obdélník 10"/>
          <p:cNvSpPr/>
          <p:nvPr/>
        </p:nvSpPr>
        <p:spPr>
          <a:xfrm>
            <a:off x="323528" y="2348881"/>
            <a:ext cx="8302763" cy="3096344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3" name="Picture 2" descr="C:\Users\spravce\AppData\Local\Microsoft\Windows\Temporary Internet Files\Content.IE5\BL96J1IA\MC900440428[1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7705" y="5195723"/>
            <a:ext cx="1578586" cy="1662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446286" y="2592226"/>
                <a:ext cx="3176355" cy="46620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latin typeface="Cambria Math"/>
                              <a:cs typeface="Arial" pitchFamily="34" charset="0"/>
                            </a:rPr>
                            <m:t>𝒅</m:t>
                          </m:r>
                        </m:e>
                        <m:sub>
                          <m:r>
                            <a:rPr lang="cs-CZ" sz="2800" b="1" i="1" smtClean="0">
                              <a:latin typeface="Cambria Math"/>
                              <a:cs typeface="Arial" pitchFamily="34" charset="0"/>
                            </a:rPr>
                            <m:t>𝟏</m:t>
                          </m:r>
                        </m:sub>
                      </m:sSub>
                      <m:r>
                        <a:rPr lang="cs-CZ" sz="2800" b="1" i="1" smtClean="0">
                          <a:latin typeface="Cambria Math"/>
                          <a:cs typeface="Arial" pitchFamily="34" charset="0"/>
                        </a:rPr>
                        <m:t> . . .  </m:t>
                      </m:r>
                      <m:r>
                        <m:rPr>
                          <m:sty m:val="p"/>
                        </m:rPr>
                        <a:rPr lang="cs-CZ" sz="2800" b="0" i="0" smtClean="0">
                          <a:latin typeface="Cambria Math"/>
                          <a:cs typeface="Arial" pitchFamily="34" charset="0"/>
                        </a:rPr>
                        <m:t>den</m:t>
                      </m:r>
                      <m:r>
                        <a:rPr lang="cs-CZ" sz="2800" b="0" i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800" b="0" i="0" smtClean="0">
                          <a:latin typeface="Cambria Math"/>
                          <a:cs typeface="Arial" pitchFamily="34" charset="0"/>
                        </a:rPr>
                        <m:t>vkladu</m:t>
                      </m:r>
                      <m:r>
                        <a:rPr lang="cs-CZ" sz="2800" b="0" i="0" smtClean="0">
                          <a:latin typeface="Cambria Math"/>
                          <a:cs typeface="Arial" pitchFamily="34" charset="0"/>
                        </a:rPr>
                        <m:t> (</m:t>
                      </m:r>
                      <m:r>
                        <m:rPr>
                          <m:sty m:val="p"/>
                        </m:rPr>
                        <a:rPr lang="cs-CZ" sz="2800" b="0" i="0" smtClean="0">
                          <a:latin typeface="Cambria Math"/>
                          <a:cs typeface="Arial" pitchFamily="34" charset="0"/>
                        </a:rPr>
                        <m:t>po</m:t>
                      </m:r>
                      <m:r>
                        <a:rPr lang="cs-CZ" sz="2800" b="0" i="0" smtClean="0">
                          <a:latin typeface="Cambria Math"/>
                          <a:cs typeface="Arial" pitchFamily="34" charset="0"/>
                        </a:rPr>
                        <m:t>ř</m:t>
                      </m:r>
                      <m:r>
                        <m:rPr>
                          <m:sty m:val="p"/>
                        </m:rPr>
                        <a:rPr lang="cs-CZ" sz="2800" b="0" i="0" smtClean="0">
                          <a:latin typeface="Cambria Math"/>
                          <a:cs typeface="Arial" pitchFamily="34" charset="0"/>
                        </a:rPr>
                        <m:t>adov</m:t>
                      </m:r>
                      <m:r>
                        <a:rPr lang="cs-CZ" sz="2800" b="0" i="0" smtClean="0">
                          <a:latin typeface="Cambria Math"/>
                          <a:cs typeface="Arial" pitchFamily="34" charset="0"/>
                        </a:rPr>
                        <m:t>á čí</m:t>
                      </m:r>
                      <m:r>
                        <m:rPr>
                          <m:sty m:val="p"/>
                        </m:rPr>
                        <a:rPr lang="cs-CZ" sz="2800" b="0" i="0" smtClean="0">
                          <a:latin typeface="Cambria Math"/>
                          <a:cs typeface="Arial" pitchFamily="34" charset="0"/>
                        </a:rPr>
                        <m:t>slo</m:t>
                      </m:r>
                      <m:r>
                        <a:rPr lang="cs-CZ" sz="2800" b="0" i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800" b="0" i="0" smtClean="0">
                          <a:latin typeface="Cambria Math"/>
                          <a:cs typeface="Arial" pitchFamily="34" charset="0"/>
                        </a:rPr>
                        <m:t>dne</m:t>
                      </m:r>
                      <m:r>
                        <a:rPr lang="cs-CZ" sz="2800" b="0" i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800" b="0" i="0" smtClean="0">
                          <a:latin typeface="Cambria Math"/>
                          <a:cs typeface="Arial" pitchFamily="34" charset="0"/>
                        </a:rPr>
                        <m:t>v</m:t>
                      </m:r>
                      <m:r>
                        <a:rPr lang="cs-CZ" sz="2800" b="0" i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800" b="0" i="0" smtClean="0">
                          <a:latin typeface="Cambria Math"/>
                          <a:cs typeface="Arial" pitchFamily="34" charset="0"/>
                        </a:rPr>
                        <m:t>m</m:t>
                      </m:r>
                      <m:r>
                        <a:rPr lang="cs-CZ" sz="2800" b="0" i="0" smtClean="0">
                          <a:latin typeface="Cambria Math"/>
                          <a:cs typeface="Arial" pitchFamily="34" charset="0"/>
                        </a:rPr>
                        <m:t>ě</m:t>
                      </m:r>
                      <m:r>
                        <m:rPr>
                          <m:sty m:val="p"/>
                        </m:rPr>
                        <a:rPr lang="cs-CZ" sz="2800" b="0" i="0" smtClean="0">
                          <a:latin typeface="Cambria Math"/>
                          <a:cs typeface="Arial" pitchFamily="34" charset="0"/>
                        </a:rPr>
                        <m:t>s</m:t>
                      </m:r>
                      <m:r>
                        <a:rPr lang="cs-CZ" sz="2800" b="0" i="0" smtClean="0">
                          <a:latin typeface="Cambria Math"/>
                          <a:cs typeface="Arial" pitchFamily="34" charset="0"/>
                        </a:rPr>
                        <m:t>í</m:t>
                      </m:r>
                      <m:r>
                        <m:rPr>
                          <m:sty m:val="p"/>
                        </m:rPr>
                        <a:rPr lang="cs-CZ" sz="2800" b="0" i="0" smtClean="0">
                          <a:latin typeface="Cambria Math"/>
                          <a:cs typeface="Arial" pitchFamily="34" charset="0"/>
                        </a:rPr>
                        <m:t>ci</m:t>
                      </m:r>
                      <m:r>
                        <a:rPr lang="cs-CZ" sz="2800" b="0" i="0" smtClean="0">
                          <a:latin typeface="Cambria Math"/>
                          <a:cs typeface="Arial" pitchFamily="34" charset="0"/>
                        </a:rPr>
                        <m:t>)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6286" y="2592226"/>
                <a:ext cx="3176355" cy="466204"/>
              </a:xfrm>
              <a:prstGeom prst="rect">
                <a:avLst/>
              </a:prstGeom>
              <a:blipFill rotWithShape="1">
                <a:blip r:embed="rId4"/>
                <a:stretch>
                  <a:fillRect r="-127831" b="-12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446286" y="3208560"/>
                <a:ext cx="3176355" cy="46620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latin typeface="Cambria Math"/>
                              <a:cs typeface="Arial" pitchFamily="34" charset="0"/>
                            </a:rPr>
                            <m:t>𝒅</m:t>
                          </m:r>
                        </m:e>
                        <m:sub>
                          <m:r>
                            <a:rPr lang="cs-CZ" sz="2800" b="1" i="1" smtClean="0">
                              <a:latin typeface="Cambria Math"/>
                              <a:cs typeface="Arial" pitchFamily="34" charset="0"/>
                            </a:rPr>
                            <m:t>𝟐</m:t>
                          </m:r>
                        </m:sub>
                      </m:sSub>
                      <m:r>
                        <a:rPr lang="cs-CZ" sz="2800" b="1" i="1" smtClean="0">
                          <a:latin typeface="Cambria Math"/>
                          <a:cs typeface="Arial" pitchFamily="34" charset="0"/>
                        </a:rPr>
                        <m:t> . . .  </m:t>
                      </m:r>
                      <m:r>
                        <m:rPr>
                          <m:sty m:val="p"/>
                        </m:rPr>
                        <a:rPr lang="cs-CZ" sz="2800">
                          <a:latin typeface="Cambria Math"/>
                          <a:cs typeface="Arial" pitchFamily="34" charset="0"/>
                        </a:rPr>
                        <m:t>den</m:t>
                      </m:r>
                      <m:r>
                        <a:rPr lang="cs-CZ" sz="280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800">
                          <a:latin typeface="Cambria Math"/>
                          <a:cs typeface="Arial" pitchFamily="34" charset="0"/>
                        </a:rPr>
                        <m:t>v</m:t>
                      </m:r>
                      <m:r>
                        <a:rPr lang="cs-CZ" sz="2800">
                          <a:latin typeface="Cambria Math"/>
                          <a:cs typeface="Arial" pitchFamily="34" charset="0"/>
                        </a:rPr>
                        <m:t>ý</m:t>
                      </m:r>
                      <m:r>
                        <m:rPr>
                          <m:sty m:val="p"/>
                        </m:rPr>
                        <a:rPr lang="cs-CZ" sz="2800">
                          <a:latin typeface="Cambria Math"/>
                          <a:cs typeface="Arial" pitchFamily="34" charset="0"/>
                        </a:rPr>
                        <m:t>b</m:t>
                      </m:r>
                      <m:r>
                        <a:rPr lang="cs-CZ" sz="2800">
                          <a:latin typeface="Cambria Math"/>
                          <a:cs typeface="Arial" pitchFamily="34" charset="0"/>
                        </a:rPr>
                        <m:t>ě</m:t>
                      </m:r>
                      <m:r>
                        <m:rPr>
                          <m:sty m:val="p"/>
                        </m:rPr>
                        <a:rPr lang="cs-CZ" sz="2800">
                          <a:latin typeface="Cambria Math"/>
                          <a:cs typeface="Arial" pitchFamily="34" charset="0"/>
                        </a:rPr>
                        <m:t>ru</m:t>
                      </m:r>
                      <m:r>
                        <a:rPr lang="cs-CZ" sz="2800" b="0" i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800">
                          <a:latin typeface="Cambria Math"/>
                          <a:cs typeface="Arial" pitchFamily="34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cs-CZ" sz="2800">
                          <a:latin typeface="Cambria Math"/>
                          <a:cs typeface="Arial" pitchFamily="34" charset="0"/>
                        </a:rPr>
                        <m:t>po</m:t>
                      </m:r>
                      <m:r>
                        <a:rPr lang="cs-CZ" sz="2800">
                          <a:latin typeface="Cambria Math"/>
                          <a:cs typeface="Arial" pitchFamily="34" charset="0"/>
                        </a:rPr>
                        <m:t>ř</m:t>
                      </m:r>
                      <m:r>
                        <m:rPr>
                          <m:sty m:val="p"/>
                        </m:rPr>
                        <a:rPr lang="cs-CZ" sz="2800">
                          <a:latin typeface="Cambria Math"/>
                          <a:cs typeface="Arial" pitchFamily="34" charset="0"/>
                        </a:rPr>
                        <m:t>adov</m:t>
                      </m:r>
                      <m:r>
                        <a:rPr lang="cs-CZ" sz="2800">
                          <a:latin typeface="Cambria Math"/>
                          <a:cs typeface="Arial" pitchFamily="34" charset="0"/>
                        </a:rPr>
                        <m:t>á čí</m:t>
                      </m:r>
                      <m:r>
                        <m:rPr>
                          <m:sty m:val="p"/>
                        </m:rPr>
                        <a:rPr lang="cs-CZ" sz="2800">
                          <a:latin typeface="Cambria Math"/>
                          <a:cs typeface="Arial" pitchFamily="34" charset="0"/>
                        </a:rPr>
                        <m:t>slo</m:t>
                      </m:r>
                      <m:r>
                        <a:rPr lang="cs-CZ" sz="280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800">
                          <a:latin typeface="Cambria Math"/>
                          <a:cs typeface="Arial" pitchFamily="34" charset="0"/>
                        </a:rPr>
                        <m:t>dne</m:t>
                      </m:r>
                      <m:r>
                        <a:rPr lang="cs-CZ" sz="280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800">
                          <a:latin typeface="Cambria Math"/>
                          <a:cs typeface="Arial" pitchFamily="34" charset="0"/>
                        </a:rPr>
                        <m:t>v</m:t>
                      </m:r>
                      <m:r>
                        <a:rPr lang="cs-CZ" sz="280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800">
                          <a:latin typeface="Cambria Math"/>
                          <a:cs typeface="Arial" pitchFamily="34" charset="0"/>
                        </a:rPr>
                        <m:t>m</m:t>
                      </m:r>
                      <m:r>
                        <a:rPr lang="cs-CZ" sz="2800">
                          <a:latin typeface="Cambria Math"/>
                          <a:cs typeface="Arial" pitchFamily="34" charset="0"/>
                        </a:rPr>
                        <m:t>ě</m:t>
                      </m:r>
                      <m:r>
                        <m:rPr>
                          <m:sty m:val="p"/>
                        </m:rPr>
                        <a:rPr lang="cs-CZ" sz="2800">
                          <a:latin typeface="Cambria Math"/>
                          <a:cs typeface="Arial" pitchFamily="34" charset="0"/>
                        </a:rPr>
                        <m:t>s</m:t>
                      </m:r>
                      <m:r>
                        <a:rPr lang="cs-CZ" sz="2800">
                          <a:latin typeface="Cambria Math"/>
                          <a:cs typeface="Arial" pitchFamily="34" charset="0"/>
                        </a:rPr>
                        <m:t>í</m:t>
                      </m:r>
                      <m:r>
                        <m:rPr>
                          <m:sty m:val="p"/>
                        </m:rPr>
                        <a:rPr lang="cs-CZ" sz="2800">
                          <a:latin typeface="Cambria Math"/>
                          <a:cs typeface="Arial" pitchFamily="34" charset="0"/>
                        </a:rPr>
                        <m:t>ci</m:t>
                      </m:r>
                      <m:r>
                        <a:rPr lang="cs-CZ" sz="2800">
                          <a:latin typeface="Cambria Math"/>
                          <a:cs typeface="Arial" pitchFamily="34" charset="0"/>
                        </a:rPr>
                        <m:t>)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6286" y="3208560"/>
                <a:ext cx="3176355" cy="466204"/>
              </a:xfrm>
              <a:prstGeom prst="rect">
                <a:avLst/>
              </a:prstGeom>
              <a:blipFill rotWithShape="1">
                <a:blip r:embed="rId5"/>
                <a:stretch>
                  <a:fillRect r="-129175" b="-12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479698" y="3957412"/>
                <a:ext cx="8039486" cy="46620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latin typeface="Cambria Math"/>
                              <a:cs typeface="Arial" pitchFamily="34" charset="0"/>
                            </a:rPr>
                            <m:t>𝒎</m:t>
                          </m:r>
                        </m:e>
                        <m:sub>
                          <m:r>
                            <a:rPr lang="cs-CZ" sz="2800" b="1" i="1" smtClean="0">
                              <a:latin typeface="Cambria Math"/>
                              <a:cs typeface="Arial" pitchFamily="34" charset="0"/>
                            </a:rPr>
                            <m:t>𝟏</m:t>
                          </m:r>
                        </m:sub>
                      </m:sSub>
                      <m:r>
                        <a:rPr lang="cs-CZ" sz="2800" b="1" i="1" smtClean="0">
                          <a:latin typeface="Cambria Math"/>
                          <a:cs typeface="Arial" pitchFamily="34" charset="0"/>
                        </a:rPr>
                        <m:t> . . .  </m:t>
                      </m:r>
                      <m:r>
                        <m:rPr>
                          <m:sty m:val="p"/>
                        </m:rPr>
                        <a:rPr lang="cs-CZ" sz="2800">
                          <a:latin typeface="Cambria Math"/>
                          <a:cs typeface="Arial" pitchFamily="34" charset="0"/>
                        </a:rPr>
                        <m:t>m</m:t>
                      </m:r>
                      <m:r>
                        <a:rPr lang="cs-CZ" sz="2800">
                          <a:latin typeface="Cambria Math"/>
                          <a:cs typeface="Arial" pitchFamily="34" charset="0"/>
                        </a:rPr>
                        <m:t>ě</m:t>
                      </m:r>
                      <m:r>
                        <m:rPr>
                          <m:sty m:val="p"/>
                        </m:rPr>
                        <a:rPr lang="cs-CZ" sz="2800">
                          <a:latin typeface="Cambria Math"/>
                          <a:cs typeface="Arial" pitchFamily="34" charset="0"/>
                        </a:rPr>
                        <m:t>s</m:t>
                      </m:r>
                      <m:r>
                        <a:rPr lang="cs-CZ" sz="2800">
                          <a:latin typeface="Cambria Math"/>
                          <a:cs typeface="Arial" pitchFamily="34" charset="0"/>
                        </a:rPr>
                        <m:t>í</m:t>
                      </m:r>
                      <m:r>
                        <m:rPr>
                          <m:sty m:val="p"/>
                        </m:rPr>
                        <a:rPr lang="cs-CZ" sz="2800">
                          <a:latin typeface="Cambria Math"/>
                          <a:cs typeface="Arial" pitchFamily="34" charset="0"/>
                        </a:rPr>
                        <m:t>c</m:t>
                      </m:r>
                      <m:r>
                        <a:rPr lang="cs-CZ" sz="280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800">
                          <a:latin typeface="Cambria Math"/>
                          <a:cs typeface="Arial" pitchFamily="34" charset="0"/>
                        </a:rPr>
                        <m:t>vkladu</m:t>
                      </m:r>
                      <m:r>
                        <a:rPr lang="cs-CZ" sz="2800" b="0" i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800">
                          <a:latin typeface="Cambria Math"/>
                          <a:cs typeface="Arial" pitchFamily="34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cs-CZ" sz="2800">
                          <a:latin typeface="Cambria Math"/>
                          <a:cs typeface="Arial" pitchFamily="34" charset="0"/>
                        </a:rPr>
                        <m:t>po</m:t>
                      </m:r>
                      <m:r>
                        <a:rPr lang="cs-CZ" sz="2800">
                          <a:latin typeface="Cambria Math"/>
                          <a:cs typeface="Arial" pitchFamily="34" charset="0"/>
                        </a:rPr>
                        <m:t>ř</m:t>
                      </m:r>
                      <m:r>
                        <m:rPr>
                          <m:sty m:val="p"/>
                        </m:rPr>
                        <a:rPr lang="cs-CZ" sz="2800">
                          <a:latin typeface="Cambria Math"/>
                          <a:cs typeface="Arial" pitchFamily="34" charset="0"/>
                        </a:rPr>
                        <m:t>adov</m:t>
                      </m:r>
                      <m:r>
                        <a:rPr lang="cs-CZ" sz="2800">
                          <a:latin typeface="Cambria Math"/>
                          <a:cs typeface="Arial" pitchFamily="34" charset="0"/>
                        </a:rPr>
                        <m:t>á čí</m:t>
                      </m:r>
                      <m:r>
                        <m:rPr>
                          <m:sty m:val="p"/>
                        </m:rPr>
                        <a:rPr lang="cs-CZ" sz="2800">
                          <a:latin typeface="Cambria Math"/>
                          <a:cs typeface="Arial" pitchFamily="34" charset="0"/>
                        </a:rPr>
                        <m:t>slo</m:t>
                      </m:r>
                      <m:r>
                        <a:rPr lang="cs-CZ" sz="280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800" b="0" i="0" smtClean="0">
                          <a:latin typeface="Cambria Math"/>
                          <a:cs typeface="Arial" pitchFamily="34" charset="0"/>
                        </a:rPr>
                        <m:t>m</m:t>
                      </m:r>
                      <m:r>
                        <a:rPr lang="cs-CZ" sz="2800" b="0" i="0" smtClean="0">
                          <a:latin typeface="Cambria Math"/>
                          <a:cs typeface="Arial" pitchFamily="34" charset="0"/>
                        </a:rPr>
                        <m:t>ě</m:t>
                      </m:r>
                      <m:r>
                        <m:rPr>
                          <m:sty m:val="p"/>
                        </m:rPr>
                        <a:rPr lang="cs-CZ" sz="2800" b="0" i="0" smtClean="0">
                          <a:latin typeface="Cambria Math"/>
                          <a:cs typeface="Arial" pitchFamily="34" charset="0"/>
                        </a:rPr>
                        <m:t>s</m:t>
                      </m:r>
                      <m:r>
                        <a:rPr lang="cs-CZ" sz="2800" b="0" i="0" smtClean="0">
                          <a:latin typeface="Cambria Math"/>
                          <a:cs typeface="Arial" pitchFamily="34" charset="0"/>
                        </a:rPr>
                        <m:t>í</m:t>
                      </m:r>
                      <m:r>
                        <m:rPr>
                          <m:sty m:val="p"/>
                        </m:rPr>
                        <a:rPr lang="cs-CZ" sz="2800" b="0" i="0" smtClean="0">
                          <a:latin typeface="Cambria Math"/>
                          <a:cs typeface="Arial" pitchFamily="34" charset="0"/>
                        </a:rPr>
                        <m:t>ce</m:t>
                      </m:r>
                      <m:r>
                        <a:rPr lang="cs-CZ" sz="2800" b="0" i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800">
                          <a:latin typeface="Cambria Math"/>
                          <a:cs typeface="Arial" pitchFamily="34" charset="0"/>
                        </a:rPr>
                        <m:t>v</m:t>
                      </m:r>
                      <m:r>
                        <a:rPr lang="cs-CZ" sz="280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800" b="0" i="0" smtClean="0">
                          <a:latin typeface="Cambria Math"/>
                          <a:cs typeface="Arial" pitchFamily="34" charset="0"/>
                        </a:rPr>
                        <m:t>roce</m:t>
                      </m:r>
                      <m:r>
                        <a:rPr lang="cs-CZ" sz="2800" b="0" i="0" smtClean="0">
                          <a:latin typeface="Cambria Math"/>
                          <a:cs typeface="Arial" pitchFamily="34" charset="0"/>
                        </a:rPr>
                        <m:t>)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9698" y="3957412"/>
                <a:ext cx="8039486" cy="466204"/>
              </a:xfrm>
              <a:prstGeom prst="rect">
                <a:avLst/>
              </a:prstGeom>
              <a:blipFill rotWithShape="1">
                <a:blip r:embed="rId6"/>
                <a:stretch>
                  <a:fillRect b="-12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495226" y="4576016"/>
                <a:ext cx="5647695" cy="46620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latin typeface="Cambria Math"/>
                              <a:cs typeface="Arial" pitchFamily="34" charset="0"/>
                            </a:rPr>
                            <m:t>𝒎</m:t>
                          </m:r>
                        </m:e>
                        <m:sub>
                          <m:r>
                            <a:rPr lang="cs-CZ" sz="2800" b="1" i="1" smtClean="0">
                              <a:latin typeface="Cambria Math"/>
                              <a:cs typeface="Arial" pitchFamily="34" charset="0"/>
                            </a:rPr>
                            <m:t>𝟐</m:t>
                          </m:r>
                        </m:sub>
                      </m:sSub>
                      <m:r>
                        <a:rPr lang="cs-CZ" sz="2800" b="1" i="1" smtClean="0">
                          <a:latin typeface="Cambria Math"/>
                          <a:cs typeface="Arial" pitchFamily="34" charset="0"/>
                        </a:rPr>
                        <m:t> . . .  </m:t>
                      </m:r>
                      <m:r>
                        <m:rPr>
                          <m:sty m:val="p"/>
                        </m:rPr>
                        <a:rPr lang="cs-CZ" sz="2800" b="0" i="0" smtClean="0">
                          <a:latin typeface="Cambria Math"/>
                          <a:cs typeface="Arial" pitchFamily="34" charset="0"/>
                        </a:rPr>
                        <m:t>m</m:t>
                      </m:r>
                      <m:r>
                        <a:rPr lang="cs-CZ" sz="2800" b="0" i="0" smtClean="0">
                          <a:latin typeface="Cambria Math"/>
                          <a:cs typeface="Arial" pitchFamily="34" charset="0"/>
                        </a:rPr>
                        <m:t>ě</m:t>
                      </m:r>
                      <m:r>
                        <m:rPr>
                          <m:sty m:val="p"/>
                        </m:rPr>
                        <a:rPr lang="cs-CZ" sz="2800" b="0" i="0" smtClean="0">
                          <a:latin typeface="Cambria Math"/>
                          <a:cs typeface="Arial" pitchFamily="34" charset="0"/>
                        </a:rPr>
                        <m:t>s</m:t>
                      </m:r>
                      <m:r>
                        <a:rPr lang="cs-CZ" sz="2800" b="0" i="0" smtClean="0">
                          <a:latin typeface="Cambria Math"/>
                          <a:cs typeface="Arial" pitchFamily="34" charset="0"/>
                        </a:rPr>
                        <m:t>í</m:t>
                      </m:r>
                      <m:r>
                        <m:rPr>
                          <m:sty m:val="p"/>
                        </m:rPr>
                        <a:rPr lang="cs-CZ" sz="2800" b="0" i="0" smtClean="0">
                          <a:latin typeface="Cambria Math"/>
                          <a:cs typeface="Arial" pitchFamily="34" charset="0"/>
                        </a:rPr>
                        <m:t>c</m:t>
                      </m:r>
                      <m:r>
                        <a:rPr lang="cs-CZ" sz="2800" b="0" i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800" b="0" i="0" smtClean="0">
                          <a:latin typeface="Cambria Math"/>
                          <a:cs typeface="Arial" pitchFamily="34" charset="0"/>
                        </a:rPr>
                        <m:t>v</m:t>
                      </m:r>
                      <m:r>
                        <a:rPr lang="cs-CZ" sz="2800" b="0" i="0" smtClean="0">
                          <a:latin typeface="Cambria Math"/>
                          <a:cs typeface="Arial" pitchFamily="34" charset="0"/>
                        </a:rPr>
                        <m:t>ý</m:t>
                      </m:r>
                      <m:r>
                        <m:rPr>
                          <m:sty m:val="p"/>
                        </m:rPr>
                        <a:rPr lang="cs-CZ" sz="2800" b="0" i="0" smtClean="0">
                          <a:latin typeface="Cambria Math"/>
                          <a:cs typeface="Arial" pitchFamily="34" charset="0"/>
                        </a:rPr>
                        <m:t>b</m:t>
                      </m:r>
                      <m:r>
                        <a:rPr lang="cs-CZ" sz="2800" b="0" i="0" smtClean="0">
                          <a:latin typeface="Cambria Math"/>
                          <a:cs typeface="Arial" pitchFamily="34" charset="0"/>
                        </a:rPr>
                        <m:t>ě</m:t>
                      </m:r>
                      <m:r>
                        <m:rPr>
                          <m:sty m:val="p"/>
                        </m:rPr>
                        <a:rPr lang="cs-CZ" sz="2800" b="0" i="0" smtClean="0">
                          <a:latin typeface="Cambria Math"/>
                          <a:cs typeface="Arial" pitchFamily="34" charset="0"/>
                        </a:rPr>
                        <m:t>ru</m:t>
                      </m:r>
                      <m:r>
                        <a:rPr lang="cs-CZ" sz="2800" b="0" i="0" smtClean="0">
                          <a:latin typeface="Cambria Math"/>
                          <a:cs typeface="Arial" pitchFamily="34" charset="0"/>
                        </a:rPr>
                        <m:t> (</m:t>
                      </m:r>
                      <m:r>
                        <m:rPr>
                          <m:sty m:val="p"/>
                        </m:rPr>
                        <a:rPr lang="cs-CZ" sz="2800">
                          <a:latin typeface="Cambria Math"/>
                          <a:cs typeface="Arial" pitchFamily="34" charset="0"/>
                        </a:rPr>
                        <m:t>po</m:t>
                      </m:r>
                      <m:r>
                        <a:rPr lang="cs-CZ" sz="2800">
                          <a:latin typeface="Cambria Math"/>
                          <a:cs typeface="Arial" pitchFamily="34" charset="0"/>
                        </a:rPr>
                        <m:t>ř</m:t>
                      </m:r>
                      <m:r>
                        <m:rPr>
                          <m:sty m:val="p"/>
                        </m:rPr>
                        <a:rPr lang="cs-CZ" sz="2800">
                          <a:latin typeface="Cambria Math"/>
                          <a:cs typeface="Arial" pitchFamily="34" charset="0"/>
                        </a:rPr>
                        <m:t>adov</m:t>
                      </m:r>
                      <m:r>
                        <a:rPr lang="cs-CZ" sz="2800">
                          <a:latin typeface="Cambria Math"/>
                          <a:cs typeface="Arial" pitchFamily="34" charset="0"/>
                        </a:rPr>
                        <m:t>á čí</m:t>
                      </m:r>
                      <m:r>
                        <m:rPr>
                          <m:sty m:val="p"/>
                        </m:rPr>
                        <a:rPr lang="cs-CZ" sz="2800">
                          <a:latin typeface="Cambria Math"/>
                          <a:cs typeface="Arial" pitchFamily="34" charset="0"/>
                        </a:rPr>
                        <m:t>slo</m:t>
                      </m:r>
                      <m:r>
                        <a:rPr lang="cs-CZ" sz="280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800">
                          <a:latin typeface="Cambria Math"/>
                          <a:cs typeface="Arial" pitchFamily="34" charset="0"/>
                        </a:rPr>
                        <m:t>m</m:t>
                      </m:r>
                      <m:r>
                        <a:rPr lang="cs-CZ" sz="2800">
                          <a:latin typeface="Cambria Math"/>
                          <a:cs typeface="Arial" pitchFamily="34" charset="0"/>
                        </a:rPr>
                        <m:t>ě</m:t>
                      </m:r>
                      <m:r>
                        <m:rPr>
                          <m:sty m:val="p"/>
                        </m:rPr>
                        <a:rPr lang="cs-CZ" sz="2800">
                          <a:latin typeface="Cambria Math"/>
                          <a:cs typeface="Arial" pitchFamily="34" charset="0"/>
                        </a:rPr>
                        <m:t>s</m:t>
                      </m:r>
                      <m:r>
                        <a:rPr lang="cs-CZ" sz="2800">
                          <a:latin typeface="Cambria Math"/>
                          <a:cs typeface="Arial" pitchFamily="34" charset="0"/>
                        </a:rPr>
                        <m:t>í</m:t>
                      </m:r>
                      <m:r>
                        <m:rPr>
                          <m:sty m:val="p"/>
                        </m:rPr>
                        <a:rPr lang="cs-CZ" sz="2800">
                          <a:latin typeface="Cambria Math"/>
                          <a:cs typeface="Arial" pitchFamily="34" charset="0"/>
                        </a:rPr>
                        <m:t>ce</m:t>
                      </m:r>
                      <m:r>
                        <a:rPr lang="cs-CZ" sz="280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800">
                          <a:latin typeface="Cambria Math"/>
                          <a:cs typeface="Arial" pitchFamily="34" charset="0"/>
                        </a:rPr>
                        <m:t>v</m:t>
                      </m:r>
                      <m:r>
                        <a:rPr lang="cs-CZ" sz="280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800">
                          <a:latin typeface="Cambria Math"/>
                          <a:cs typeface="Arial" pitchFamily="34" charset="0"/>
                        </a:rPr>
                        <m:t>roce</m:t>
                      </m:r>
                      <m:r>
                        <a:rPr lang="cs-CZ" sz="2800">
                          <a:latin typeface="Cambria Math"/>
                          <a:cs typeface="Arial" pitchFamily="34" charset="0"/>
                        </a:rPr>
                        <m:t>)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5226" y="4576016"/>
                <a:ext cx="5647695" cy="466204"/>
              </a:xfrm>
              <a:prstGeom prst="rect">
                <a:avLst/>
              </a:prstGeom>
              <a:blipFill rotWithShape="1">
                <a:blip r:embed="rId7"/>
                <a:stretch>
                  <a:fillRect r="-39159"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55132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  <p:bldP spid="17" grpId="0"/>
      <p:bldP spid="18" grpId="0"/>
      <p:bldP spid="19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14933" y="1907332"/>
            <a:ext cx="9158933" cy="4950667"/>
          </a:xfrm>
          <a:prstGeom prst="roundRect">
            <a:avLst>
              <a:gd name="adj" fmla="val 21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-1" y="-1"/>
            <a:ext cx="9144001" cy="1484785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E6DCAC"/>
              </a:gs>
              <a:gs pos="7000">
                <a:srgbClr val="E6D78A"/>
              </a:gs>
              <a:gs pos="1000">
                <a:srgbClr val="C7AC4C"/>
              </a:gs>
              <a:gs pos="97000">
                <a:srgbClr val="E6D78A"/>
              </a:gs>
              <a:gs pos="100000">
                <a:srgbClr val="C7AC4C"/>
              </a:gs>
              <a:gs pos="100000">
                <a:srgbClr val="E6DCAC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889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86273" y="18192"/>
            <a:ext cx="8862679" cy="818520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Př.1) Pavel vložil 12. února 2001 na účet s úrokovou sazbou 5</a:t>
            </a:r>
            <a:r>
              <a:rPr lang="en-US" sz="2800" spc="-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%</a:t>
            </a:r>
            <a:r>
              <a:rPr lang="cs-CZ" sz="2800" spc="-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za rok 35 000 Kč. Vypočítejte úrok, který dostane při výběru 24. října 2001.</a:t>
            </a:r>
            <a:endParaRPr lang="cs-CZ" sz="2800" spc="-1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-29486" y="1454491"/>
            <a:ext cx="1368152" cy="452841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rgbClr val="FFFF00"/>
                </a:solidFill>
              </a:rPr>
              <a:t>Řešení: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0" y="6194101"/>
            <a:ext cx="8948952" cy="568746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94968" y="6200029"/>
            <a:ext cx="8539270" cy="62489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cs-CZ" sz="2800" b="0" i="0" dirty="0" smtClean="0"/>
              <a:t>Pavlovi bude připsán úrok 1 225 Kč</a:t>
            </a:r>
            <a:endParaRPr lang="cs-CZ" sz="2800" dirty="0"/>
          </a:p>
        </p:txBody>
      </p:sp>
      <p:sp>
        <p:nvSpPr>
          <p:cNvPr id="22" name="Zaoblený obdélník 21"/>
          <p:cNvSpPr/>
          <p:nvPr/>
        </p:nvSpPr>
        <p:spPr>
          <a:xfrm>
            <a:off x="4839601" y="2049385"/>
            <a:ext cx="4109351" cy="4150643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5014553" y="4775163"/>
                <a:ext cx="3934399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ú=</m:t>
                      </m:r>
                      <m:f>
                        <m:f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600" i="1">
                              <a:latin typeface="Cambria Math"/>
                            </a:rPr>
                            <m:t>35 000·0,05·252</m:t>
                          </m:r>
                          <m:r>
                            <m:rPr>
                              <m:nor/>
                            </m:rPr>
                            <a:rPr lang="cs-CZ" sz="2600" dirty="0"/>
                            <m:t> </m:t>
                          </m:r>
                        </m:num>
                        <m:den>
                          <m:r>
                            <a:rPr lang="cs-CZ" sz="2600" b="0" i="1" smtClean="0">
                              <a:latin typeface="Cambria Math"/>
                            </a:rPr>
                            <m:t>360</m:t>
                          </m:r>
                        </m:den>
                      </m:f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4553" y="4775163"/>
                <a:ext cx="3934399" cy="556803"/>
              </a:xfrm>
              <a:prstGeom prst="rect">
                <a:avLst/>
              </a:prstGeom>
              <a:blipFill rotWithShape="1">
                <a:blip r:embed="rId2"/>
                <a:stretch>
                  <a:fillRect b="-434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4" name="Přímá spojnice 23"/>
          <p:cNvCxnSpPr/>
          <p:nvPr/>
        </p:nvCxnSpPr>
        <p:spPr>
          <a:xfrm>
            <a:off x="4950841" y="4285725"/>
            <a:ext cx="389706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4946915" y="2049386"/>
                <a:ext cx="849222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0</m:t>
                          </m:r>
                        </m:sub>
                      </m:sSub>
                      <m:r>
                        <a:rPr lang="cs-CZ" sz="26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46915" y="2049386"/>
                <a:ext cx="849222" cy="418961"/>
              </a:xfrm>
              <a:prstGeom prst="rect">
                <a:avLst/>
              </a:prstGeom>
              <a:blipFill rotWithShape="1">
                <a:blip r:embed="rId3"/>
                <a:stretch>
                  <a:fillRect b="-57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4983684" y="2498961"/>
                <a:ext cx="812453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latin typeface="Cambria Math"/>
                        </a:rPr>
                        <m:t>𝑝</m:t>
                      </m:r>
                      <m:r>
                        <a:rPr lang="cs-CZ" sz="26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3684" y="2498961"/>
                <a:ext cx="812453" cy="418961"/>
              </a:xfrm>
              <a:prstGeom prst="rect">
                <a:avLst/>
              </a:prstGeom>
              <a:blipFill rotWithShape="1">
                <a:blip r:embed="rId4"/>
                <a:stretch>
                  <a:fillRect b="-43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4982569" y="2986444"/>
                <a:ext cx="721780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sz="2600" b="0" i="1" smtClean="0">
                          <a:latin typeface="Cambria Math"/>
                        </a:rPr>
                        <m:t>𝑖</m:t>
                      </m:r>
                      <m:r>
                        <a:rPr lang="cs-CZ" sz="26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2569" y="2986444"/>
                <a:ext cx="721780" cy="41896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4988001" y="3816578"/>
                <a:ext cx="1432694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ú= ?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8001" y="3816578"/>
                <a:ext cx="1432694" cy="41896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5014553" y="5601252"/>
                <a:ext cx="2255373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ú=1 225 </m:t>
                      </m:r>
                      <m:r>
                        <a:rPr lang="cs-CZ" sz="2600" b="0" i="1" smtClean="0">
                          <a:latin typeface="Cambria Math"/>
                        </a:rPr>
                        <m:t>𝐾</m:t>
                      </m:r>
                      <m:r>
                        <a:rPr lang="cs-CZ" sz="2600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4553" y="5601252"/>
                <a:ext cx="2255373" cy="55680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2" name="Zaoblený obdélník 41"/>
          <p:cNvSpPr/>
          <p:nvPr/>
        </p:nvSpPr>
        <p:spPr>
          <a:xfrm>
            <a:off x="87608" y="2038394"/>
            <a:ext cx="4654345" cy="4155707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p:cxnSp>
        <p:nvCxnSpPr>
          <p:cNvPr id="44" name="Přímá spojnice 43"/>
          <p:cNvCxnSpPr/>
          <p:nvPr/>
        </p:nvCxnSpPr>
        <p:spPr>
          <a:xfrm>
            <a:off x="110945" y="4269527"/>
            <a:ext cx="4461054" cy="1619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5" name="Zástupný symbol pro obsah 2"/>
              <p:cNvSpPr>
                <a:spLocks noGrp="1"/>
              </p:cNvSpPr>
              <p:nvPr/>
            </p:nvSpPr>
            <p:spPr>
              <a:xfrm>
                <a:off x="125213" y="2052464"/>
                <a:ext cx="918395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𝑑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6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4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213" y="2052464"/>
                <a:ext cx="918395" cy="418961"/>
              </a:xfrm>
              <a:prstGeom prst="rect">
                <a:avLst/>
              </a:prstGeom>
              <a:blipFill rotWithShape="1">
                <a:blip r:embed="rId8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Zástupný symbol pro obsah 2"/>
              <p:cNvSpPr>
                <a:spLocks noGrp="1"/>
              </p:cNvSpPr>
              <p:nvPr/>
            </p:nvSpPr>
            <p:spPr>
              <a:xfrm>
                <a:off x="139247" y="2471425"/>
                <a:ext cx="904361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𝑑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6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5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9247" y="2471425"/>
                <a:ext cx="904361" cy="418961"/>
              </a:xfrm>
              <a:prstGeom prst="rect">
                <a:avLst/>
              </a:prstGeom>
              <a:blipFill rotWithShape="1">
                <a:blip r:embed="rId9"/>
                <a:stretch>
                  <a:fillRect b="-43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Zástupný symbol pro obsah 2"/>
              <p:cNvSpPr>
                <a:spLocks noGrp="1"/>
              </p:cNvSpPr>
              <p:nvPr/>
            </p:nvSpPr>
            <p:spPr>
              <a:xfrm>
                <a:off x="101445" y="2890386"/>
                <a:ext cx="1151330" cy="44845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𝑚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6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5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445" y="2890386"/>
                <a:ext cx="1151330" cy="44845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Zástupný symbol pro obsah 2"/>
              <p:cNvSpPr>
                <a:spLocks noGrp="1"/>
              </p:cNvSpPr>
              <p:nvPr/>
            </p:nvSpPr>
            <p:spPr>
              <a:xfrm>
                <a:off x="110945" y="3338836"/>
                <a:ext cx="1225201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𝑚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6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5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0945" y="3338836"/>
                <a:ext cx="1225201" cy="418961"/>
              </a:xfrm>
              <a:prstGeom prst="rect">
                <a:avLst/>
              </a:prstGeom>
              <a:blipFill rotWithShape="1">
                <a:blip r:embed="rId11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Zástupný symbol pro obsah 2"/>
              <p:cNvSpPr>
                <a:spLocks noGrp="1"/>
              </p:cNvSpPr>
              <p:nvPr/>
            </p:nvSpPr>
            <p:spPr>
              <a:xfrm>
                <a:off x="43267" y="4285725"/>
                <a:ext cx="4698688" cy="51142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dirty="0" smtClean="0">
                          <a:latin typeface="Cambria Math"/>
                          <a:cs typeface="Arial" pitchFamily="34" charset="0"/>
                        </a:rPr>
                        <m:t>t</m:t>
                      </m:r>
                      <m:r>
                        <a:rPr lang="cs-CZ" sz="2600" b="0" i="0" dirty="0" smtClean="0">
                          <a:latin typeface="Cambria Math"/>
                          <a:cs typeface="Arial" pitchFamily="34" charset="0"/>
                        </a:rPr>
                        <m:t>=30·</m:t>
                      </m:r>
                      <m:d>
                        <m:dPr>
                          <m:ctrlPr>
                            <a:rPr lang="cs-CZ" sz="2600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2600" i="1" dirty="0" smtClean="0">
                                  <a:latin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600" b="0" i="0" dirty="0" smtClean="0">
                                  <a:latin typeface="Cambria Math"/>
                                  <a:cs typeface="Arial" pitchFamily="34" charset="0"/>
                                </a:rPr>
                                <m:t>m</m:t>
                              </m:r>
                            </m:e>
                            <m:sub>
                              <m:r>
                                <a:rPr lang="cs-CZ" sz="2600" b="0" i="0" dirty="0" smtClean="0">
                                  <a:latin typeface="Cambria Math"/>
                                  <a:cs typeface="Arial" pitchFamily="34" charset="0"/>
                                </a:rPr>
                                <m:t>2</m:t>
                              </m:r>
                            </m:sub>
                          </m:sSub>
                          <m:r>
                            <a:rPr lang="cs-CZ" sz="2600" b="0" i="0" dirty="0" smtClean="0">
                              <a:latin typeface="Cambria Math"/>
                              <a:cs typeface="Arial" pitchFamily="34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cs-CZ" sz="2600" i="1" dirty="0" smtClean="0">
                                  <a:latin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600" b="0" i="0" dirty="0" smtClean="0">
                                  <a:latin typeface="Cambria Math"/>
                                  <a:cs typeface="Arial" pitchFamily="34" charset="0"/>
                                </a:rPr>
                                <m:t>m</m:t>
                              </m:r>
                            </m:e>
                            <m:sub>
                              <m:r>
                                <a:rPr lang="cs-CZ" sz="2600" b="0" i="0" dirty="0" smtClean="0">
                                  <a:latin typeface="Cambria Math"/>
                                  <a:cs typeface="Arial" pitchFamily="34" charset="0"/>
                                </a:rPr>
                                <m:t>1</m:t>
                              </m:r>
                            </m:sub>
                          </m:sSub>
                        </m:e>
                      </m:d>
                      <m:r>
                        <a:rPr lang="cs-CZ" sz="2600" b="0" i="0" dirty="0" smtClean="0">
                          <a:latin typeface="Cambria Math"/>
                          <a:cs typeface="Arial" pitchFamily="34" charset="0"/>
                        </a:rPr>
                        <m:t>+(</m:t>
                      </m:r>
                      <m:sSub>
                        <m:sSubPr>
                          <m:ctrlPr>
                            <a:rPr lang="cs-CZ" sz="2600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cs-CZ" sz="2600" b="0" i="0" dirty="0" smtClean="0">
                              <a:latin typeface="Cambria Math"/>
                              <a:cs typeface="Arial" pitchFamily="34" charset="0"/>
                            </a:rPr>
                            <m:t>d</m:t>
                          </m:r>
                        </m:e>
                        <m:sub>
                          <m:r>
                            <a:rPr lang="cs-CZ" sz="2600" b="0" i="0" dirty="0" smtClean="0"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  <m:r>
                        <a:rPr lang="cs-CZ" sz="2600" b="0" i="0" dirty="0" smtClean="0">
                          <a:latin typeface="Cambria Math"/>
                          <a:cs typeface="Arial" pitchFamily="34" charset="0"/>
                        </a:rPr>
                        <m:t>−</m:t>
                      </m:r>
                      <m:sSub>
                        <m:sSubPr>
                          <m:ctrlPr>
                            <a:rPr lang="cs-CZ" sz="2600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cs-CZ" sz="2600" b="0" i="0" dirty="0" smtClean="0">
                              <a:latin typeface="Cambria Math"/>
                              <a:cs typeface="Arial" pitchFamily="34" charset="0"/>
                            </a:rPr>
                            <m:t>d</m:t>
                          </m:r>
                        </m:e>
                        <m:sub>
                          <m:r>
                            <a:rPr lang="cs-CZ" sz="2600" b="0" i="0" dirty="0" smtClean="0"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  <m:r>
                        <a:rPr lang="cs-CZ" sz="2600" b="0" i="0" dirty="0" smtClean="0">
                          <a:latin typeface="Cambria Math"/>
                          <a:cs typeface="Arial" pitchFamily="34" charset="0"/>
                        </a:rPr>
                        <m:t>) </m:t>
                      </m:r>
                    </m:oMath>
                  </m:oMathPara>
                </a14:m>
                <a:endParaRPr lang="cs-CZ" sz="2600" dirty="0"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267" y="4285725"/>
                <a:ext cx="4698688" cy="511427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Zástupný symbol pro obsah 2"/>
              <p:cNvSpPr>
                <a:spLocks noGrp="1"/>
              </p:cNvSpPr>
              <p:nvPr/>
            </p:nvSpPr>
            <p:spPr>
              <a:xfrm>
                <a:off x="101444" y="3813029"/>
                <a:ext cx="1151331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latin typeface="Cambria Math"/>
                        </a:rPr>
                        <m:t>𝑡</m:t>
                      </m:r>
                      <m:r>
                        <a:rPr lang="cs-CZ" sz="2600" b="0" i="1" smtClean="0">
                          <a:latin typeface="Cambria Math"/>
                        </a:rPr>
                        <m:t>=?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5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444" y="3813029"/>
                <a:ext cx="1151331" cy="418961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Zástupný symbol pro obsah 2"/>
              <p:cNvSpPr>
                <a:spLocks noGrp="1"/>
              </p:cNvSpPr>
              <p:nvPr/>
            </p:nvSpPr>
            <p:spPr>
              <a:xfrm>
                <a:off x="86273" y="4727812"/>
                <a:ext cx="4698688" cy="51142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dirty="0" smtClean="0">
                          <a:latin typeface="Cambria Math"/>
                          <a:cs typeface="Arial" pitchFamily="34" charset="0"/>
                        </a:rPr>
                        <m:t>t</m:t>
                      </m:r>
                      <m:r>
                        <a:rPr lang="cs-CZ" sz="2600" b="0" i="0" dirty="0" smtClean="0">
                          <a:latin typeface="Cambria Math"/>
                          <a:cs typeface="Arial" pitchFamily="34" charset="0"/>
                        </a:rPr>
                        <m:t>=30·</m:t>
                      </m:r>
                      <m:d>
                        <m:dPr>
                          <m:ctrlPr>
                            <a:rPr lang="cs-CZ" sz="2600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600" i="1" dirty="0" smtClean="0"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  <m:r>
                            <a:rPr lang="cs-CZ" sz="2600" b="0" i="1" dirty="0" smtClean="0">
                              <a:latin typeface="Cambria Math"/>
                              <a:cs typeface="Arial" pitchFamily="34" charset="0"/>
                            </a:rPr>
                            <m:t>0</m:t>
                          </m:r>
                          <m:r>
                            <a:rPr lang="cs-CZ" sz="2600" b="0" i="0" dirty="0" smtClean="0">
                              <a:latin typeface="Cambria Math"/>
                              <a:cs typeface="Arial" pitchFamily="34" charset="0"/>
                            </a:rPr>
                            <m:t>−</m:t>
                          </m:r>
                          <m:r>
                            <a:rPr lang="cs-CZ" sz="2600" i="1" dirty="0" smtClean="0"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e>
                      </m:d>
                      <m:r>
                        <a:rPr lang="cs-CZ" sz="2600" b="0" i="0" dirty="0" smtClean="0">
                          <a:latin typeface="Cambria Math"/>
                          <a:cs typeface="Arial" pitchFamily="34" charset="0"/>
                        </a:rPr>
                        <m:t>+(</m:t>
                      </m:r>
                      <m:r>
                        <a:rPr lang="cs-CZ" sz="2600" b="0" i="1" dirty="0" smtClean="0">
                          <a:latin typeface="Cambria Math"/>
                          <a:cs typeface="Arial" pitchFamily="34" charset="0"/>
                        </a:rPr>
                        <m:t>24</m:t>
                      </m:r>
                      <m:r>
                        <a:rPr lang="cs-CZ" sz="2600" b="0" i="0" dirty="0" smtClean="0">
                          <a:latin typeface="Cambria Math"/>
                          <a:cs typeface="Arial" pitchFamily="34" charset="0"/>
                        </a:rPr>
                        <m:t>−</m:t>
                      </m:r>
                      <m:r>
                        <a:rPr lang="cs-CZ" sz="2600" i="1" dirty="0" smtClean="0">
                          <a:latin typeface="Cambria Math"/>
                          <a:cs typeface="Arial" pitchFamily="34" charset="0"/>
                        </a:rPr>
                        <m:t>1</m:t>
                      </m:r>
                      <m:r>
                        <a:rPr lang="cs-CZ" sz="2600" b="0" i="1" dirty="0" smtClean="0">
                          <a:latin typeface="Cambria Math"/>
                          <a:cs typeface="Arial" pitchFamily="34" charset="0"/>
                        </a:rPr>
                        <m:t>2</m:t>
                      </m:r>
                      <m:r>
                        <a:rPr lang="cs-CZ" sz="2600" b="0" i="0" dirty="0" smtClean="0">
                          <a:latin typeface="Cambria Math"/>
                          <a:cs typeface="Arial" pitchFamily="34" charset="0"/>
                        </a:rPr>
                        <m:t>) </m:t>
                      </m:r>
                    </m:oMath>
                  </m:oMathPara>
                </a14:m>
                <a:endParaRPr lang="cs-CZ" sz="2600" dirty="0"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273" y="4727812"/>
                <a:ext cx="4698688" cy="511427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Zástupný symbol pro obsah 2"/>
              <p:cNvSpPr>
                <a:spLocks noGrp="1"/>
              </p:cNvSpPr>
              <p:nvPr/>
            </p:nvSpPr>
            <p:spPr>
              <a:xfrm>
                <a:off x="99949" y="5117364"/>
                <a:ext cx="3175907" cy="51142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dirty="0" smtClean="0">
                          <a:latin typeface="Cambria Math"/>
                          <a:cs typeface="Arial" pitchFamily="34" charset="0"/>
                        </a:rPr>
                        <m:t>t</m:t>
                      </m:r>
                      <m:r>
                        <a:rPr lang="cs-CZ" sz="2600" b="0" i="0" dirty="0" smtClean="0">
                          <a:latin typeface="Cambria Math"/>
                          <a:cs typeface="Arial" pitchFamily="34" charset="0"/>
                        </a:rPr>
                        <m:t>=30·8+12 </m:t>
                      </m:r>
                    </m:oMath>
                  </m:oMathPara>
                </a14:m>
                <a:endParaRPr lang="cs-CZ" sz="2600" dirty="0"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949" y="5117364"/>
                <a:ext cx="3175907" cy="511427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9" name="Zástupný symbol pro obsah 2"/>
              <p:cNvSpPr>
                <a:spLocks noGrp="1"/>
              </p:cNvSpPr>
              <p:nvPr/>
            </p:nvSpPr>
            <p:spPr>
              <a:xfrm>
                <a:off x="150111" y="5535061"/>
                <a:ext cx="3175907" cy="51142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dirty="0" smtClean="0">
                          <a:latin typeface="Cambria Math"/>
                          <a:cs typeface="Arial" pitchFamily="34" charset="0"/>
                        </a:rPr>
                        <m:t>t</m:t>
                      </m:r>
                      <m:r>
                        <a:rPr lang="cs-CZ" sz="2600" b="0" i="0" dirty="0" smtClean="0">
                          <a:latin typeface="Cambria Math"/>
                          <a:cs typeface="Arial" pitchFamily="34" charset="0"/>
                        </a:rPr>
                        <m:t>=252 </m:t>
                      </m:r>
                      <m:r>
                        <m:rPr>
                          <m:sty m:val="p"/>
                        </m:rPr>
                        <a:rPr lang="cs-CZ" sz="2600" b="0" i="0" dirty="0" smtClean="0">
                          <a:latin typeface="Cambria Math"/>
                          <a:cs typeface="Arial" pitchFamily="34" charset="0"/>
                        </a:rPr>
                        <m:t>dn</m:t>
                      </m:r>
                      <m:r>
                        <a:rPr lang="cs-CZ" sz="2600" b="0" i="0" dirty="0" smtClean="0">
                          <a:latin typeface="Cambria Math"/>
                          <a:cs typeface="Arial" pitchFamily="34" charset="0"/>
                        </a:rPr>
                        <m:t>í </m:t>
                      </m:r>
                    </m:oMath>
                  </m:oMathPara>
                </a14:m>
                <a:endParaRPr lang="cs-CZ" sz="2600" dirty="0"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0111" y="5535061"/>
                <a:ext cx="3175907" cy="511427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0" name="Zástupný symbol pro obsah 2"/>
              <p:cNvSpPr>
                <a:spLocks noGrp="1"/>
              </p:cNvSpPr>
              <p:nvPr/>
            </p:nvSpPr>
            <p:spPr>
              <a:xfrm>
                <a:off x="4982568" y="3405405"/>
                <a:ext cx="813569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𝑡</m:t>
                      </m:r>
                      <m:r>
                        <a:rPr lang="cs-CZ" sz="26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6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2568" y="3405405"/>
                <a:ext cx="813569" cy="418961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1" name="Zástupný symbol pro obsah 2"/>
              <p:cNvSpPr>
                <a:spLocks noGrp="1"/>
              </p:cNvSpPr>
              <p:nvPr/>
            </p:nvSpPr>
            <p:spPr>
              <a:xfrm>
                <a:off x="4975797" y="4246174"/>
                <a:ext cx="2255373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ú</m:t>
                      </m:r>
                      <m:r>
                        <a:rPr lang="cs-CZ" sz="2600" b="0" i="0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cs-CZ" sz="2600" b="0" i="0" smtClean="0">
                              <a:latin typeface="Cambria Math"/>
                            </a:rPr>
                            <m:t>J</m:t>
                          </m:r>
                        </m:e>
                        <m:sub>
                          <m:r>
                            <a:rPr lang="cs-CZ" sz="2600" b="0" i="0" smtClean="0">
                              <a:latin typeface="Cambria Math"/>
                            </a:rPr>
                            <m:t>0</m:t>
                          </m:r>
                        </m:sub>
                      </m:sSub>
                      <m:r>
                        <a:rPr lang="cs-CZ" sz="2600" b="0" i="0" smtClean="0">
                          <a:latin typeface="Cambria Math"/>
                        </a:rPr>
                        <m:t>·</m:t>
                      </m:r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</a:rPr>
                        <m:t>i</m:t>
                      </m:r>
                      <m:r>
                        <a:rPr lang="cs-CZ" sz="2600" b="0" i="0" smtClean="0">
                          <a:latin typeface="Cambria Math"/>
                        </a:rPr>
                        <m:t>·</m:t>
                      </m:r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</a:rPr>
                        <m:t>t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6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75797" y="4246174"/>
                <a:ext cx="2255373" cy="556803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2" name="Picture 2" descr="C:\Users\spravce\AppData\Local\Microsoft\Windows\Temporary Internet Files\Content.IE5\BL96J1IA\MC900437791CAMASQ9M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9413" y="5711445"/>
            <a:ext cx="1390864" cy="1140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pravce\AppData\Local\Microsoft\Windows\Temporary Internet Files\Content.IE5\0BASIBLT\MP900430654[1].jpg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1636" y="2148944"/>
            <a:ext cx="2210363" cy="1887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8" name="Zástupný symbol pro obsah 2"/>
              <p:cNvSpPr>
                <a:spLocks noGrp="1"/>
              </p:cNvSpPr>
              <p:nvPr/>
            </p:nvSpPr>
            <p:spPr>
              <a:xfrm>
                <a:off x="967110" y="2070831"/>
                <a:ext cx="1374362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12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6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7110" y="2070831"/>
                <a:ext cx="1374362" cy="418961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9" name="Zástupný symbol pro obsah 2"/>
              <p:cNvSpPr>
                <a:spLocks noGrp="1"/>
              </p:cNvSpPr>
              <p:nvPr/>
            </p:nvSpPr>
            <p:spPr>
              <a:xfrm>
                <a:off x="981144" y="2468347"/>
                <a:ext cx="1360328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24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6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1144" y="2468347"/>
                <a:ext cx="1360328" cy="418961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0" name="Zástupný symbol pro obsah 2"/>
              <p:cNvSpPr>
                <a:spLocks noGrp="1"/>
              </p:cNvSpPr>
              <p:nvPr/>
            </p:nvSpPr>
            <p:spPr>
              <a:xfrm>
                <a:off x="981144" y="2919875"/>
                <a:ext cx="1244203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7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1144" y="2919875"/>
                <a:ext cx="1244203" cy="418961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1" name="Zástupný symbol pro obsah 2"/>
              <p:cNvSpPr>
                <a:spLocks noGrp="1"/>
              </p:cNvSpPr>
              <p:nvPr/>
            </p:nvSpPr>
            <p:spPr>
              <a:xfrm>
                <a:off x="948730" y="3329075"/>
                <a:ext cx="1234703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10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7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48730" y="3329075"/>
                <a:ext cx="1234703" cy="418961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2" name="Zástupný symbol pro obsah 2"/>
              <p:cNvSpPr>
                <a:spLocks noGrp="1"/>
              </p:cNvSpPr>
              <p:nvPr/>
            </p:nvSpPr>
            <p:spPr>
              <a:xfrm>
                <a:off x="5633675" y="2049385"/>
                <a:ext cx="2469407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35 000 </m:t>
                      </m:r>
                      <m:r>
                        <a:rPr lang="cs-CZ" sz="2600" b="0" i="1" smtClean="0">
                          <a:latin typeface="Cambria Math"/>
                        </a:rPr>
                        <m:t>𝐾</m:t>
                      </m:r>
                      <m:r>
                        <a:rPr lang="cs-CZ" sz="2600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7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33675" y="2049385"/>
                <a:ext cx="2469407" cy="418961"/>
              </a:xfrm>
              <a:prstGeom prst="rect">
                <a:avLst/>
              </a:prstGeom>
              <a:blipFill rotWithShape="1">
                <a:blip r:embed="rId2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3" name="Zástupný symbol pro obsah 2"/>
              <p:cNvSpPr>
                <a:spLocks noGrp="1"/>
              </p:cNvSpPr>
              <p:nvPr/>
            </p:nvSpPr>
            <p:spPr>
              <a:xfrm>
                <a:off x="5633674" y="2500914"/>
                <a:ext cx="2469407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5</m:t>
                      </m:r>
                      <m:r>
                        <a:rPr lang="en-US" sz="2600" b="0" i="1" smtClean="0">
                          <a:latin typeface="Cambria Math"/>
                        </a:rPr>
                        <m:t> %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7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33674" y="2500914"/>
                <a:ext cx="2469407" cy="418961"/>
              </a:xfrm>
              <a:prstGeom prst="rect">
                <a:avLst/>
              </a:prstGeom>
              <a:blipFill rotWithShape="1">
                <a:blip r:embed="rId2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4" name="Zástupný symbol pro obsah 2"/>
              <p:cNvSpPr>
                <a:spLocks noGrp="1"/>
              </p:cNvSpPr>
              <p:nvPr/>
            </p:nvSpPr>
            <p:spPr>
              <a:xfrm>
                <a:off x="5529954" y="2993357"/>
                <a:ext cx="2676845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5:100=0,05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7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29954" y="2993357"/>
                <a:ext cx="2676845" cy="418961"/>
              </a:xfrm>
              <a:prstGeom prst="rect">
                <a:avLst/>
              </a:prstGeom>
              <a:blipFill rotWithShape="1">
                <a:blip r:embed="rId2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5" name="Zástupný symbol pro obsah 2"/>
              <p:cNvSpPr>
                <a:spLocks noGrp="1"/>
              </p:cNvSpPr>
              <p:nvPr/>
            </p:nvSpPr>
            <p:spPr>
              <a:xfrm>
                <a:off x="5514053" y="3412318"/>
                <a:ext cx="3333848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252/360 </m:t>
                      </m:r>
                      <m:r>
                        <a:rPr lang="cs-CZ" sz="2600" i="1" dirty="0" smtClean="0">
                          <a:latin typeface="Cambria Math"/>
                        </a:rPr>
                        <m:t>𝑟𝑜𝑘𝑢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7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14053" y="3412318"/>
                <a:ext cx="3333848" cy="418961"/>
              </a:xfrm>
              <a:prstGeom prst="rect">
                <a:avLst/>
              </a:prstGeom>
              <a:blipFill rotWithShape="1">
                <a:blip r:embed="rId28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02988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1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9" grpId="0"/>
      <p:bldP spid="23" grpId="0"/>
      <p:bldP spid="26" grpId="0"/>
      <p:bldP spid="30" grpId="0"/>
      <p:bldP spid="31" grpId="0"/>
      <p:bldP spid="32" grpId="0"/>
      <p:bldP spid="34" grpId="0"/>
      <p:bldP spid="45" grpId="0"/>
      <p:bldP spid="51" grpId="0"/>
      <p:bldP spid="52" grpId="0"/>
      <p:bldP spid="53" grpId="0"/>
      <p:bldP spid="54" grpId="0"/>
      <p:bldP spid="55" grpId="0"/>
      <p:bldP spid="56" grpId="0"/>
      <p:bldP spid="58" grpId="0"/>
      <p:bldP spid="59" grpId="0"/>
      <p:bldP spid="60" grpId="0"/>
      <p:bldP spid="61" grpId="0"/>
      <p:bldP spid="68" grpId="0"/>
      <p:bldP spid="69" grpId="0"/>
      <p:bldP spid="70" grpId="0"/>
      <p:bldP spid="71" grpId="0"/>
      <p:bldP spid="72" grpId="0"/>
      <p:bldP spid="73" grpId="0"/>
      <p:bldP spid="74" grpId="0"/>
      <p:bldP spid="7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Zaoblený obdélník 30"/>
          <p:cNvSpPr/>
          <p:nvPr/>
        </p:nvSpPr>
        <p:spPr>
          <a:xfrm>
            <a:off x="-1" y="1756656"/>
            <a:ext cx="9158933" cy="5101344"/>
          </a:xfrm>
          <a:prstGeom prst="roundRect">
            <a:avLst>
              <a:gd name="adj" fmla="val 21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-1" y="-1"/>
            <a:ext cx="9144001" cy="1484785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E6DCAC"/>
              </a:gs>
              <a:gs pos="7000">
                <a:srgbClr val="E6D78A"/>
              </a:gs>
              <a:gs pos="1000">
                <a:srgbClr val="C7AC4C"/>
              </a:gs>
              <a:gs pos="97000">
                <a:srgbClr val="E6D78A"/>
              </a:gs>
              <a:gs pos="100000">
                <a:srgbClr val="C7AC4C"/>
              </a:gs>
              <a:gs pos="100000">
                <a:srgbClr val="E6DCAC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889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3" name="Zástupný symbol pro obsah 2"/>
          <p:cNvSpPr>
            <a:spLocks noGrp="1"/>
          </p:cNvSpPr>
          <p:nvPr/>
        </p:nvSpPr>
        <p:spPr>
          <a:xfrm>
            <a:off x="116892" y="29631"/>
            <a:ext cx="8547965" cy="818520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Př.2) Jakou částku musí zaplatit stavebník, který si vzal 19. února úvěr ve výši 270 000 Kč při úrokové míře 14 </a:t>
            </a:r>
            <a:r>
              <a:rPr lang="en-US" sz="2800" spc="-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%</a:t>
            </a:r>
            <a:r>
              <a:rPr lang="cs-CZ" sz="2800" spc="-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za rok, jestliže chce úvěr splatit 9. listopadu téhož roku?</a:t>
            </a:r>
            <a:endParaRPr lang="cs-CZ" sz="2800" spc="-1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Zástupný symbol pro obsah 2"/>
          <p:cNvSpPr>
            <a:spLocks noGrp="1"/>
          </p:cNvSpPr>
          <p:nvPr/>
        </p:nvSpPr>
        <p:spPr>
          <a:xfrm>
            <a:off x="-29486" y="1454491"/>
            <a:ext cx="1368152" cy="452841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rgbClr val="FFFF00"/>
                </a:solidFill>
              </a:rPr>
              <a:t>Řešení:</a:t>
            </a:r>
          </a:p>
        </p:txBody>
      </p:sp>
      <p:sp>
        <p:nvSpPr>
          <p:cNvPr id="35" name="Zaoblený obdélník 34"/>
          <p:cNvSpPr/>
          <p:nvPr/>
        </p:nvSpPr>
        <p:spPr>
          <a:xfrm>
            <a:off x="0" y="6199096"/>
            <a:ext cx="4741953" cy="568746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p:sp>
        <p:nvSpPr>
          <p:cNvPr id="36" name="Zástupný symbol pro obsah 2"/>
          <p:cNvSpPr>
            <a:spLocks noGrp="1"/>
          </p:cNvSpPr>
          <p:nvPr/>
        </p:nvSpPr>
        <p:spPr>
          <a:xfrm>
            <a:off x="94968" y="6205024"/>
            <a:ext cx="4646985" cy="62489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cs-CZ" sz="2600" b="0" i="0" dirty="0" smtClean="0"/>
              <a:t>Stavebník zaplatí 297 300 </a:t>
            </a:r>
            <a:r>
              <a:rPr lang="cs-CZ" sz="2600" dirty="0" smtClean="0"/>
              <a:t>K</a:t>
            </a:r>
            <a:r>
              <a:rPr lang="cs-CZ" sz="2600" b="0" i="0" dirty="0" smtClean="0"/>
              <a:t>č.</a:t>
            </a:r>
            <a:endParaRPr lang="cs-CZ" sz="2600" dirty="0"/>
          </a:p>
        </p:txBody>
      </p:sp>
      <p:sp>
        <p:nvSpPr>
          <p:cNvPr id="37" name="Zaoblený obdélník 36"/>
          <p:cNvSpPr/>
          <p:nvPr/>
        </p:nvSpPr>
        <p:spPr>
          <a:xfrm>
            <a:off x="4854533" y="1898708"/>
            <a:ext cx="4109351" cy="4869133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5055384" y="4134219"/>
                <a:ext cx="3934399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ú=</m:t>
                      </m:r>
                      <m:f>
                        <m:f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600" b="0" i="1" smtClean="0">
                              <a:latin typeface="Cambria Math"/>
                            </a:rPr>
                            <m:t>270</m:t>
                          </m:r>
                          <m:r>
                            <a:rPr lang="cs-CZ" sz="2600" i="1">
                              <a:latin typeface="Cambria Math"/>
                            </a:rPr>
                            <m:t> 000·0,</m:t>
                          </m:r>
                          <m:r>
                            <a:rPr lang="cs-CZ" sz="2600" b="0" i="1" smtClean="0">
                              <a:latin typeface="Cambria Math"/>
                            </a:rPr>
                            <m:t>14</m:t>
                          </m:r>
                          <m:r>
                            <a:rPr lang="cs-CZ" sz="2600" i="1">
                              <a:latin typeface="Cambria Math"/>
                            </a:rPr>
                            <m:t>·2</m:t>
                          </m:r>
                          <m:r>
                            <a:rPr lang="cs-CZ" sz="2600" b="0" i="1" smtClean="0">
                              <a:latin typeface="Cambria Math"/>
                            </a:rPr>
                            <m:t>60</m:t>
                          </m:r>
                          <m:r>
                            <m:rPr>
                              <m:nor/>
                            </m:rPr>
                            <a:rPr lang="cs-CZ" sz="2600" dirty="0"/>
                            <m:t> </m:t>
                          </m:r>
                        </m:num>
                        <m:den>
                          <m:r>
                            <a:rPr lang="cs-CZ" sz="2600" b="0" i="1" smtClean="0">
                              <a:latin typeface="Cambria Math"/>
                            </a:rPr>
                            <m:t>360</m:t>
                          </m:r>
                        </m:den>
                      </m:f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55384" y="4134219"/>
                <a:ext cx="3934399" cy="556803"/>
              </a:xfrm>
              <a:prstGeom prst="rect">
                <a:avLst/>
              </a:prstGeom>
              <a:blipFill rotWithShape="1">
                <a:blip r:embed="rId2"/>
                <a:stretch>
                  <a:fillRect b="-413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9" name="Přímá spojnice 38"/>
          <p:cNvCxnSpPr/>
          <p:nvPr/>
        </p:nvCxnSpPr>
        <p:spPr>
          <a:xfrm>
            <a:off x="4991672" y="3644781"/>
            <a:ext cx="389706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Zástupný symbol pro obsah 2"/>
              <p:cNvSpPr>
                <a:spLocks noGrp="1"/>
              </p:cNvSpPr>
              <p:nvPr/>
            </p:nvSpPr>
            <p:spPr>
              <a:xfrm>
                <a:off x="4961847" y="1898710"/>
                <a:ext cx="849222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0</m:t>
                          </m:r>
                        </m:sub>
                      </m:sSub>
                      <m:r>
                        <a:rPr lang="cs-CZ" sz="26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4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61847" y="1898710"/>
                <a:ext cx="849222" cy="418961"/>
              </a:xfrm>
              <a:prstGeom prst="rect">
                <a:avLst/>
              </a:prstGeom>
              <a:blipFill rotWithShape="1">
                <a:blip r:embed="rId3"/>
                <a:stretch>
                  <a:fillRect b="-57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ástupný symbol pro obsah 2"/>
              <p:cNvSpPr>
                <a:spLocks noGrp="1"/>
              </p:cNvSpPr>
              <p:nvPr/>
            </p:nvSpPr>
            <p:spPr>
              <a:xfrm>
                <a:off x="5023400" y="2345500"/>
                <a:ext cx="721780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sz="2600" b="0" i="1" smtClean="0">
                          <a:latin typeface="Cambria Math"/>
                        </a:rPr>
                        <m:t>𝑖</m:t>
                      </m:r>
                      <m:r>
                        <a:rPr lang="cs-CZ" sz="26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4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23400" y="2345500"/>
                <a:ext cx="721780" cy="41896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Zástupný symbol pro obsah 2"/>
              <p:cNvSpPr>
                <a:spLocks noGrp="1"/>
              </p:cNvSpPr>
              <p:nvPr/>
            </p:nvSpPr>
            <p:spPr>
              <a:xfrm>
                <a:off x="5028832" y="3175634"/>
                <a:ext cx="1432694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ú= ?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4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28832" y="3175634"/>
                <a:ext cx="1432694" cy="41896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Zástupný symbol pro obsah 2"/>
              <p:cNvSpPr>
                <a:spLocks noGrp="1"/>
              </p:cNvSpPr>
              <p:nvPr/>
            </p:nvSpPr>
            <p:spPr>
              <a:xfrm>
                <a:off x="5055384" y="4960308"/>
                <a:ext cx="2255373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ú=27 300 </m:t>
                      </m:r>
                      <m:r>
                        <a:rPr lang="cs-CZ" sz="2600" b="0" i="1" smtClean="0">
                          <a:latin typeface="Cambria Math"/>
                        </a:rPr>
                        <m:t>𝐾</m:t>
                      </m:r>
                      <m:r>
                        <a:rPr lang="cs-CZ" sz="2600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4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55384" y="4960308"/>
                <a:ext cx="2255373" cy="556803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5" name="Zaoblený obdélník 44"/>
          <p:cNvSpPr/>
          <p:nvPr/>
        </p:nvSpPr>
        <p:spPr>
          <a:xfrm>
            <a:off x="102540" y="1887718"/>
            <a:ext cx="4654345" cy="4155707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p:cxnSp>
        <p:nvCxnSpPr>
          <p:cNvPr id="46" name="Přímá spojnice 45"/>
          <p:cNvCxnSpPr/>
          <p:nvPr/>
        </p:nvCxnSpPr>
        <p:spPr>
          <a:xfrm>
            <a:off x="125877" y="4118851"/>
            <a:ext cx="4461054" cy="1619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7" name="Zástupný symbol pro obsah 2"/>
              <p:cNvSpPr>
                <a:spLocks noGrp="1"/>
              </p:cNvSpPr>
              <p:nvPr/>
            </p:nvSpPr>
            <p:spPr>
              <a:xfrm>
                <a:off x="140145" y="1901788"/>
                <a:ext cx="918395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𝑑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6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145" y="1901788"/>
                <a:ext cx="918395" cy="418961"/>
              </a:xfrm>
              <a:prstGeom prst="rect">
                <a:avLst/>
              </a:prstGeom>
              <a:blipFill rotWithShape="1">
                <a:blip r:embed="rId7"/>
                <a:stretch>
                  <a:fillRect b="-43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Zástupný symbol pro obsah 2"/>
              <p:cNvSpPr>
                <a:spLocks noGrp="1"/>
              </p:cNvSpPr>
              <p:nvPr/>
            </p:nvSpPr>
            <p:spPr>
              <a:xfrm>
                <a:off x="154179" y="2320749"/>
                <a:ext cx="904361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𝑑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6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4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179" y="2320749"/>
                <a:ext cx="904361" cy="418961"/>
              </a:xfrm>
              <a:prstGeom prst="rect">
                <a:avLst/>
              </a:prstGeom>
              <a:blipFill rotWithShape="1">
                <a:blip r:embed="rId8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Zástupný symbol pro obsah 2"/>
              <p:cNvSpPr>
                <a:spLocks noGrp="1"/>
              </p:cNvSpPr>
              <p:nvPr/>
            </p:nvSpPr>
            <p:spPr>
              <a:xfrm>
                <a:off x="116377" y="2739710"/>
                <a:ext cx="1151330" cy="44845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𝑚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6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4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6377" y="2739710"/>
                <a:ext cx="1151330" cy="44845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Zástupný symbol pro obsah 2"/>
              <p:cNvSpPr>
                <a:spLocks noGrp="1"/>
              </p:cNvSpPr>
              <p:nvPr/>
            </p:nvSpPr>
            <p:spPr>
              <a:xfrm>
                <a:off x="125877" y="3188160"/>
                <a:ext cx="1225201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𝑚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6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5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877" y="3188160"/>
                <a:ext cx="1225201" cy="418961"/>
              </a:xfrm>
              <a:prstGeom prst="rect">
                <a:avLst/>
              </a:prstGeom>
              <a:blipFill rotWithShape="1">
                <a:blip r:embed="rId10"/>
                <a:stretch>
                  <a:fillRect b="-43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Zástupný symbol pro obsah 2"/>
              <p:cNvSpPr>
                <a:spLocks noGrp="1"/>
              </p:cNvSpPr>
              <p:nvPr/>
            </p:nvSpPr>
            <p:spPr>
              <a:xfrm>
                <a:off x="58199" y="4135049"/>
                <a:ext cx="4698688" cy="51142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dirty="0" smtClean="0">
                          <a:latin typeface="Cambria Math"/>
                          <a:cs typeface="Arial" pitchFamily="34" charset="0"/>
                        </a:rPr>
                        <m:t>t</m:t>
                      </m:r>
                      <m:r>
                        <a:rPr lang="cs-CZ" sz="2600" b="0" i="0" dirty="0" smtClean="0">
                          <a:latin typeface="Cambria Math"/>
                          <a:cs typeface="Arial" pitchFamily="34" charset="0"/>
                        </a:rPr>
                        <m:t>=30·</m:t>
                      </m:r>
                      <m:d>
                        <m:dPr>
                          <m:ctrlPr>
                            <a:rPr lang="cs-CZ" sz="2600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2600" i="1" dirty="0" smtClean="0">
                                  <a:latin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600" b="0" i="0" dirty="0" smtClean="0">
                                  <a:latin typeface="Cambria Math"/>
                                  <a:cs typeface="Arial" pitchFamily="34" charset="0"/>
                                </a:rPr>
                                <m:t>m</m:t>
                              </m:r>
                            </m:e>
                            <m:sub>
                              <m:r>
                                <a:rPr lang="cs-CZ" sz="2600" b="0" i="0" dirty="0" smtClean="0">
                                  <a:latin typeface="Cambria Math"/>
                                  <a:cs typeface="Arial" pitchFamily="34" charset="0"/>
                                </a:rPr>
                                <m:t>2</m:t>
                              </m:r>
                            </m:sub>
                          </m:sSub>
                          <m:r>
                            <a:rPr lang="cs-CZ" sz="2600" b="0" i="0" dirty="0" smtClean="0">
                              <a:latin typeface="Cambria Math"/>
                              <a:cs typeface="Arial" pitchFamily="34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cs-CZ" sz="2600" i="1" dirty="0" smtClean="0">
                                  <a:latin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600" b="0" i="0" dirty="0" smtClean="0">
                                  <a:latin typeface="Cambria Math"/>
                                  <a:cs typeface="Arial" pitchFamily="34" charset="0"/>
                                </a:rPr>
                                <m:t>m</m:t>
                              </m:r>
                            </m:e>
                            <m:sub>
                              <m:r>
                                <a:rPr lang="cs-CZ" sz="2600" b="0" i="0" dirty="0" smtClean="0">
                                  <a:latin typeface="Cambria Math"/>
                                  <a:cs typeface="Arial" pitchFamily="34" charset="0"/>
                                </a:rPr>
                                <m:t>1</m:t>
                              </m:r>
                            </m:sub>
                          </m:sSub>
                        </m:e>
                      </m:d>
                      <m:r>
                        <a:rPr lang="cs-CZ" sz="2600" b="0" i="0" dirty="0" smtClean="0">
                          <a:latin typeface="Cambria Math"/>
                          <a:cs typeface="Arial" pitchFamily="34" charset="0"/>
                        </a:rPr>
                        <m:t>+(</m:t>
                      </m:r>
                      <m:sSub>
                        <m:sSubPr>
                          <m:ctrlPr>
                            <a:rPr lang="cs-CZ" sz="2600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cs-CZ" sz="2600" b="0" i="0" dirty="0" smtClean="0">
                              <a:latin typeface="Cambria Math"/>
                              <a:cs typeface="Arial" pitchFamily="34" charset="0"/>
                            </a:rPr>
                            <m:t>d</m:t>
                          </m:r>
                        </m:e>
                        <m:sub>
                          <m:r>
                            <a:rPr lang="cs-CZ" sz="2600" b="0" i="0" dirty="0" smtClean="0"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  <m:r>
                        <a:rPr lang="cs-CZ" sz="2600" b="0" i="0" dirty="0" smtClean="0">
                          <a:latin typeface="Cambria Math"/>
                          <a:cs typeface="Arial" pitchFamily="34" charset="0"/>
                        </a:rPr>
                        <m:t>−</m:t>
                      </m:r>
                      <m:sSub>
                        <m:sSubPr>
                          <m:ctrlPr>
                            <a:rPr lang="cs-CZ" sz="2600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cs-CZ" sz="2600" b="0" i="0" dirty="0" smtClean="0">
                              <a:latin typeface="Cambria Math"/>
                              <a:cs typeface="Arial" pitchFamily="34" charset="0"/>
                            </a:rPr>
                            <m:t>d</m:t>
                          </m:r>
                        </m:e>
                        <m:sub>
                          <m:r>
                            <a:rPr lang="cs-CZ" sz="2600" b="0" i="0" dirty="0" smtClean="0"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  <m:r>
                        <a:rPr lang="cs-CZ" sz="2600" b="0" i="0" dirty="0" smtClean="0">
                          <a:latin typeface="Cambria Math"/>
                          <a:cs typeface="Arial" pitchFamily="34" charset="0"/>
                        </a:rPr>
                        <m:t>) </m:t>
                      </m:r>
                    </m:oMath>
                  </m:oMathPara>
                </a14:m>
                <a:endParaRPr lang="cs-CZ" sz="2600" dirty="0"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199" y="4135049"/>
                <a:ext cx="4698688" cy="511427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Zástupný symbol pro obsah 2"/>
              <p:cNvSpPr>
                <a:spLocks noGrp="1"/>
              </p:cNvSpPr>
              <p:nvPr/>
            </p:nvSpPr>
            <p:spPr>
              <a:xfrm>
                <a:off x="116376" y="3662353"/>
                <a:ext cx="1151331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latin typeface="Cambria Math"/>
                        </a:rPr>
                        <m:t>𝑡</m:t>
                      </m:r>
                      <m:r>
                        <a:rPr lang="cs-CZ" sz="2600" b="0" i="1" smtClean="0">
                          <a:latin typeface="Cambria Math"/>
                        </a:rPr>
                        <m:t>=?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5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6376" y="3662353"/>
                <a:ext cx="1151331" cy="418961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Zástupný symbol pro obsah 2"/>
              <p:cNvSpPr>
                <a:spLocks noGrp="1"/>
              </p:cNvSpPr>
              <p:nvPr/>
            </p:nvSpPr>
            <p:spPr>
              <a:xfrm>
                <a:off x="101205" y="4577136"/>
                <a:ext cx="4698688" cy="51142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dirty="0" smtClean="0">
                          <a:latin typeface="Cambria Math"/>
                          <a:cs typeface="Arial" pitchFamily="34" charset="0"/>
                        </a:rPr>
                        <m:t>t</m:t>
                      </m:r>
                      <m:r>
                        <a:rPr lang="cs-CZ" sz="2600" b="0" i="0" dirty="0" smtClean="0">
                          <a:latin typeface="Cambria Math"/>
                          <a:cs typeface="Arial" pitchFamily="34" charset="0"/>
                        </a:rPr>
                        <m:t>=30·</m:t>
                      </m:r>
                      <m:d>
                        <m:dPr>
                          <m:ctrlPr>
                            <a:rPr lang="cs-CZ" sz="2600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600" i="1" dirty="0" smtClean="0"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  <m:r>
                            <a:rPr lang="cs-CZ" sz="2600" b="0" i="1" dirty="0" smtClean="0"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  <m:r>
                            <a:rPr lang="cs-CZ" sz="2600" b="0" i="0" dirty="0" smtClean="0">
                              <a:latin typeface="Cambria Math"/>
                              <a:cs typeface="Arial" pitchFamily="34" charset="0"/>
                            </a:rPr>
                            <m:t>−</m:t>
                          </m:r>
                          <m:r>
                            <a:rPr lang="cs-CZ" sz="2600" i="1" dirty="0" smtClean="0"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e>
                      </m:d>
                      <m:r>
                        <a:rPr lang="cs-CZ" sz="2600" b="0" i="0" dirty="0" smtClean="0">
                          <a:latin typeface="Cambria Math"/>
                          <a:cs typeface="Arial" pitchFamily="34" charset="0"/>
                        </a:rPr>
                        <m:t>+(</m:t>
                      </m:r>
                      <m:r>
                        <a:rPr lang="cs-CZ" sz="2600" b="0" i="1" dirty="0" smtClean="0">
                          <a:latin typeface="Cambria Math"/>
                          <a:cs typeface="Arial" pitchFamily="34" charset="0"/>
                        </a:rPr>
                        <m:t>9</m:t>
                      </m:r>
                      <m:r>
                        <a:rPr lang="cs-CZ" sz="2600" b="0" i="0" dirty="0" smtClean="0">
                          <a:latin typeface="Cambria Math"/>
                          <a:cs typeface="Arial" pitchFamily="34" charset="0"/>
                        </a:rPr>
                        <m:t>−</m:t>
                      </m:r>
                      <m:r>
                        <a:rPr lang="cs-CZ" sz="2600" i="1" dirty="0" smtClean="0">
                          <a:latin typeface="Cambria Math"/>
                          <a:cs typeface="Arial" pitchFamily="34" charset="0"/>
                        </a:rPr>
                        <m:t>1</m:t>
                      </m:r>
                      <m:r>
                        <a:rPr lang="cs-CZ" sz="2600" b="0" i="0" dirty="0" smtClean="0">
                          <a:latin typeface="Cambria Math"/>
                          <a:cs typeface="Arial" pitchFamily="34" charset="0"/>
                        </a:rPr>
                        <m:t>9) </m:t>
                      </m:r>
                    </m:oMath>
                  </m:oMathPara>
                </a14:m>
                <a:endParaRPr lang="cs-CZ" sz="2600" dirty="0"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205" y="4577136"/>
                <a:ext cx="4698688" cy="511427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Zástupný symbol pro obsah 2"/>
              <p:cNvSpPr>
                <a:spLocks noGrp="1"/>
              </p:cNvSpPr>
              <p:nvPr/>
            </p:nvSpPr>
            <p:spPr>
              <a:xfrm>
                <a:off x="114881" y="4966688"/>
                <a:ext cx="3175907" cy="51142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dirty="0" smtClean="0">
                          <a:latin typeface="Cambria Math"/>
                          <a:cs typeface="Arial" pitchFamily="34" charset="0"/>
                        </a:rPr>
                        <m:t>t</m:t>
                      </m:r>
                      <m:r>
                        <a:rPr lang="cs-CZ" sz="2600" b="0" i="0" dirty="0" smtClean="0">
                          <a:latin typeface="Cambria Math"/>
                          <a:cs typeface="Arial" pitchFamily="34" charset="0"/>
                        </a:rPr>
                        <m:t>=30·9+(−10) </m:t>
                      </m:r>
                    </m:oMath>
                  </m:oMathPara>
                </a14:m>
                <a:endParaRPr lang="cs-CZ" sz="2600" dirty="0"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4881" y="4966688"/>
                <a:ext cx="3175907" cy="511427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Zástupný symbol pro obsah 2"/>
              <p:cNvSpPr>
                <a:spLocks noGrp="1"/>
              </p:cNvSpPr>
              <p:nvPr/>
            </p:nvSpPr>
            <p:spPr>
              <a:xfrm>
                <a:off x="165043" y="5384385"/>
                <a:ext cx="3175907" cy="51142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600" b="0" i="0" dirty="0" smtClean="0">
                          <a:latin typeface="Cambria Math"/>
                          <a:cs typeface="Arial" pitchFamily="34" charset="0"/>
                        </a:rPr>
                        <m:t>t</m:t>
                      </m:r>
                      <m:r>
                        <a:rPr lang="cs-CZ" sz="2600" b="0" i="0" dirty="0" smtClean="0">
                          <a:latin typeface="Cambria Math"/>
                          <a:cs typeface="Arial" pitchFamily="34" charset="0"/>
                        </a:rPr>
                        <m:t>=260 </m:t>
                      </m:r>
                      <m:r>
                        <m:rPr>
                          <m:sty m:val="p"/>
                        </m:rPr>
                        <a:rPr lang="cs-CZ" sz="2600" b="0" i="0" dirty="0" smtClean="0">
                          <a:latin typeface="Cambria Math"/>
                          <a:cs typeface="Arial" pitchFamily="34" charset="0"/>
                        </a:rPr>
                        <m:t>dn</m:t>
                      </m:r>
                      <m:r>
                        <a:rPr lang="cs-CZ" sz="2600" b="0" i="0" dirty="0" smtClean="0">
                          <a:latin typeface="Cambria Math"/>
                          <a:cs typeface="Arial" pitchFamily="34" charset="0"/>
                        </a:rPr>
                        <m:t>í </m:t>
                      </m:r>
                    </m:oMath>
                  </m:oMathPara>
                </a14:m>
                <a:endParaRPr lang="cs-CZ" sz="2600" dirty="0"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5043" y="5384385"/>
                <a:ext cx="3175907" cy="511427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Zástupný symbol pro obsah 2"/>
              <p:cNvSpPr>
                <a:spLocks noGrp="1"/>
              </p:cNvSpPr>
              <p:nvPr/>
            </p:nvSpPr>
            <p:spPr>
              <a:xfrm>
                <a:off x="5023399" y="2764461"/>
                <a:ext cx="813569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𝑡</m:t>
                      </m:r>
                      <m:r>
                        <a:rPr lang="cs-CZ" sz="26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5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23399" y="2764461"/>
                <a:ext cx="813569" cy="418961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Zástupný symbol pro obsah 2"/>
              <p:cNvSpPr>
                <a:spLocks noGrp="1"/>
              </p:cNvSpPr>
              <p:nvPr/>
            </p:nvSpPr>
            <p:spPr>
              <a:xfrm>
                <a:off x="5016628" y="3605230"/>
                <a:ext cx="2255373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ú</m:t>
                      </m:r>
                      <m:r>
                        <a:rPr lang="cs-CZ" sz="2600" b="0" i="0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cs-CZ" sz="2600" b="0" i="0" smtClean="0">
                              <a:latin typeface="Cambria Math"/>
                            </a:rPr>
                            <m:t>J</m:t>
                          </m:r>
                        </m:e>
                        <m:sub>
                          <m:r>
                            <a:rPr lang="cs-CZ" sz="2600" b="0" i="0" smtClean="0">
                              <a:latin typeface="Cambria Math"/>
                            </a:rPr>
                            <m:t>0</m:t>
                          </m:r>
                        </m:sub>
                      </m:sSub>
                      <m:r>
                        <a:rPr lang="cs-CZ" sz="2600" b="0" i="0" smtClean="0">
                          <a:latin typeface="Cambria Math"/>
                        </a:rPr>
                        <m:t>·</m:t>
                      </m:r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</a:rPr>
                        <m:t>i</m:t>
                      </m:r>
                      <m:r>
                        <a:rPr lang="cs-CZ" sz="2600" b="0" i="0" smtClean="0">
                          <a:latin typeface="Cambria Math"/>
                        </a:rPr>
                        <m:t>·</m:t>
                      </m:r>
                      <m:r>
                        <m:rPr>
                          <m:sty m:val="p"/>
                        </m:rPr>
                        <a:rPr lang="cs-CZ" sz="2600" b="0" i="0" smtClean="0">
                          <a:latin typeface="Cambria Math"/>
                        </a:rPr>
                        <m:t>t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5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6628" y="3605230"/>
                <a:ext cx="2255373" cy="556803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8" name="Picture 2" descr="C:\Users\spravce\AppData\Local\Microsoft\Windows\Temporary Internet Files\Content.IE5\BL96J1IA\MC900437791CAMASQ9M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4014" y="5088563"/>
            <a:ext cx="1390864" cy="1140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0" name="Zástupný symbol pro obsah 2"/>
              <p:cNvSpPr>
                <a:spLocks noGrp="1"/>
              </p:cNvSpPr>
              <p:nvPr/>
            </p:nvSpPr>
            <p:spPr>
              <a:xfrm>
                <a:off x="982042" y="1920155"/>
                <a:ext cx="1374362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19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6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2042" y="1920155"/>
                <a:ext cx="1374362" cy="418961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1" name="Zástupný symbol pro obsah 2"/>
              <p:cNvSpPr>
                <a:spLocks noGrp="1"/>
              </p:cNvSpPr>
              <p:nvPr/>
            </p:nvSpPr>
            <p:spPr>
              <a:xfrm>
                <a:off x="996076" y="2317671"/>
                <a:ext cx="1360328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9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6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6076" y="2317671"/>
                <a:ext cx="1360328" cy="418961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2" name="Zástupný symbol pro obsah 2"/>
              <p:cNvSpPr>
                <a:spLocks noGrp="1"/>
              </p:cNvSpPr>
              <p:nvPr/>
            </p:nvSpPr>
            <p:spPr>
              <a:xfrm>
                <a:off x="996076" y="2769199"/>
                <a:ext cx="1244203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6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6076" y="2769199"/>
                <a:ext cx="1244203" cy="418961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3" name="Zástupný symbol pro obsah 2"/>
              <p:cNvSpPr>
                <a:spLocks noGrp="1"/>
              </p:cNvSpPr>
              <p:nvPr/>
            </p:nvSpPr>
            <p:spPr>
              <a:xfrm>
                <a:off x="963662" y="3178399"/>
                <a:ext cx="1234703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11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6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3662" y="3178399"/>
                <a:ext cx="1234703" cy="418961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4" name="Zástupný symbol pro obsah 2"/>
              <p:cNvSpPr>
                <a:spLocks noGrp="1"/>
              </p:cNvSpPr>
              <p:nvPr/>
            </p:nvSpPr>
            <p:spPr>
              <a:xfrm>
                <a:off x="5648607" y="1898709"/>
                <a:ext cx="2469407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270 000 </m:t>
                      </m:r>
                      <m:r>
                        <a:rPr lang="cs-CZ" sz="2600" b="0" i="1" smtClean="0">
                          <a:latin typeface="Cambria Math"/>
                        </a:rPr>
                        <m:t>𝐾</m:t>
                      </m:r>
                      <m:r>
                        <a:rPr lang="cs-CZ" sz="2600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6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48607" y="1898709"/>
                <a:ext cx="2469407" cy="418961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6" name="Zástupný symbol pro obsah 2"/>
              <p:cNvSpPr>
                <a:spLocks noGrp="1"/>
              </p:cNvSpPr>
              <p:nvPr/>
            </p:nvSpPr>
            <p:spPr>
              <a:xfrm>
                <a:off x="5570785" y="2352413"/>
                <a:ext cx="2676845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14:100=0,14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6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70785" y="2352413"/>
                <a:ext cx="2676845" cy="418961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7" name="Zástupný symbol pro obsah 2"/>
              <p:cNvSpPr>
                <a:spLocks noGrp="1"/>
              </p:cNvSpPr>
              <p:nvPr/>
            </p:nvSpPr>
            <p:spPr>
              <a:xfrm>
                <a:off x="5554884" y="2771374"/>
                <a:ext cx="3333848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260/360 </m:t>
                      </m:r>
                      <m:r>
                        <a:rPr lang="cs-CZ" sz="2600" i="1" dirty="0" smtClean="0">
                          <a:latin typeface="Cambria Math"/>
                        </a:rPr>
                        <m:t>𝑟𝑜𝑘𝑢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6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54884" y="2771374"/>
                <a:ext cx="3333848" cy="418961"/>
              </a:xfrm>
              <a:prstGeom prst="rect">
                <a:avLst/>
              </a:prstGeom>
              <a:blipFill rotWithShape="1">
                <a:blip r:embed="rId25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9" name="Přímá spojnice 68"/>
          <p:cNvCxnSpPr/>
          <p:nvPr/>
        </p:nvCxnSpPr>
        <p:spPr>
          <a:xfrm>
            <a:off x="4934780" y="5407942"/>
            <a:ext cx="389706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0" name="Zástupný symbol pro obsah 2"/>
              <p:cNvSpPr>
                <a:spLocks noGrp="1"/>
              </p:cNvSpPr>
              <p:nvPr/>
            </p:nvSpPr>
            <p:spPr>
              <a:xfrm>
                <a:off x="4934780" y="5402828"/>
                <a:ext cx="2255373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𝐶𝑒𝑙𝑘𝑒𝑚</m:t>
                      </m:r>
                      <m:r>
                        <a:rPr lang="cs-CZ" sz="2600" b="0" i="1" smtClean="0">
                          <a:latin typeface="Cambria Math"/>
                        </a:rPr>
                        <m:t> </m:t>
                      </m:r>
                      <m:r>
                        <a:rPr lang="cs-CZ" sz="2600" b="0" i="1" smtClean="0">
                          <a:latin typeface="Cambria Math"/>
                        </a:rPr>
                        <m:t>𝑚𝑢𝑠</m:t>
                      </m:r>
                      <m:r>
                        <a:rPr lang="cs-CZ" sz="2600" b="0" i="1" smtClean="0">
                          <a:latin typeface="Cambria Math"/>
                        </a:rPr>
                        <m:t>í </m:t>
                      </m:r>
                      <m:r>
                        <a:rPr lang="cs-CZ" sz="2600" b="0" i="1" smtClean="0">
                          <a:latin typeface="Cambria Math"/>
                        </a:rPr>
                        <m:t>𝑧𝑎𝑝𝑙𝑎𝑡𝑖𝑡</m:t>
                      </m:r>
                      <m:r>
                        <a:rPr lang="cs-CZ" sz="2600" b="0" i="1" smtClean="0">
                          <a:latin typeface="Cambria Math"/>
                        </a:rPr>
                        <m:t>: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7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4780" y="5402828"/>
                <a:ext cx="2255373" cy="556803"/>
              </a:xfrm>
              <a:prstGeom prst="rect">
                <a:avLst/>
              </a:prstGeom>
              <a:blipFill rotWithShape="1">
                <a:blip r:embed="rId26"/>
                <a:stretch>
                  <a:fillRect r="-463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1" name="Zástupný symbol pro obsah 2"/>
              <p:cNvSpPr>
                <a:spLocks noGrp="1"/>
              </p:cNvSpPr>
              <p:nvPr/>
            </p:nvSpPr>
            <p:spPr>
              <a:xfrm>
                <a:off x="4948729" y="5765023"/>
                <a:ext cx="3940003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 xmlns:m="http://schemas.openxmlformats.org/officeDocument/2006/math">
                    <m:r>
                      <a:rPr lang="cs-CZ" sz="2600" b="0" i="1" smtClean="0">
                        <a:latin typeface="Cambria Math"/>
                      </a:rPr>
                      <m:t>270 000 </m:t>
                    </m:r>
                    <m:r>
                      <a:rPr lang="cs-CZ" sz="2600" b="0" i="1" smtClean="0">
                        <a:latin typeface="Cambria Math"/>
                      </a:rPr>
                      <m:t>𝐾</m:t>
                    </m:r>
                    <m:r>
                      <a:rPr lang="cs-CZ" sz="2600" b="0" i="1" smtClean="0">
                        <a:latin typeface="Cambria Math"/>
                      </a:rPr>
                      <m:t>č+27 300 </m:t>
                    </m:r>
                    <m:r>
                      <a:rPr lang="cs-CZ" sz="2600" b="0" i="1" smtClean="0">
                        <a:latin typeface="Cambria Math"/>
                      </a:rPr>
                      <m:t>𝐾</m:t>
                    </m:r>
                    <m:r>
                      <a:rPr lang="cs-CZ" sz="2600" b="0" i="1" smtClean="0">
                        <a:latin typeface="Cambria Math"/>
                      </a:rPr>
                      <m:t>č</m:t>
                    </m:r>
                  </m:oMath>
                </a14:m>
                <a:r>
                  <a:rPr lang="cs-CZ" sz="2600" dirty="0" smtClean="0"/>
                  <a:t> =</a:t>
                </a:r>
                <a:endParaRPr lang="cs-CZ" sz="2600" dirty="0"/>
              </a:p>
            </p:txBody>
          </p:sp>
        </mc:Choice>
        <mc:Fallback xmlns="">
          <p:sp>
            <p:nvSpPr>
              <p:cNvPr id="7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48729" y="5765023"/>
                <a:ext cx="3940003" cy="556803"/>
              </a:xfrm>
              <a:prstGeom prst="rect">
                <a:avLst/>
              </a:prstGeom>
              <a:blipFill rotWithShape="1">
                <a:blip r:embed="rId27"/>
                <a:stretch>
                  <a:fillRect t="-9890" r="-2167" b="-153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2" name="Zástupný symbol pro obsah 2"/>
              <p:cNvSpPr>
                <a:spLocks noGrp="1"/>
              </p:cNvSpPr>
              <p:nvPr/>
            </p:nvSpPr>
            <p:spPr>
              <a:xfrm>
                <a:off x="4934780" y="6164064"/>
                <a:ext cx="3940003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=297 300 </m:t>
                      </m:r>
                      <m:r>
                        <a:rPr lang="cs-CZ" sz="2600" b="0" i="1" smtClean="0">
                          <a:latin typeface="Cambria Math"/>
                        </a:rPr>
                        <m:t>𝐾</m:t>
                      </m:r>
                      <m:r>
                        <a:rPr lang="cs-CZ" sz="2600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7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4780" y="6164064"/>
                <a:ext cx="3940003" cy="556803"/>
              </a:xfrm>
              <a:prstGeom prst="rect">
                <a:avLst/>
              </a:prstGeom>
              <a:blipFill rotWithShape="1">
                <a:blip r:embed="rId2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D1R1SU0N\MP900423620[1].jpg"/>
          <p:cNvPicPr>
            <a:picLocks noChangeAspect="1" noChangeArrowheads="1"/>
          </p:cNvPicPr>
          <p:nvPr/>
        </p:nvPicPr>
        <p:blipFill>
          <a:blip r:embed="rId2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6997" y="2036240"/>
            <a:ext cx="2754465" cy="1835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018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6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1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3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0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5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9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4" grpId="0" animBg="1"/>
      <p:bldP spid="36" grpId="0"/>
      <p:bldP spid="38" grpId="0"/>
      <p:bldP spid="40" grpId="0"/>
      <p:bldP spid="42" grpId="0"/>
      <p:bldP spid="43" grpId="0"/>
      <p:bldP spid="44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  <p:bldP spid="60" grpId="0"/>
      <p:bldP spid="61" grpId="0"/>
      <p:bldP spid="62" grpId="0"/>
      <p:bldP spid="63" grpId="0"/>
      <p:bldP spid="64" grpId="0"/>
      <p:bldP spid="66" grpId="0"/>
      <p:bldP spid="67" grpId="0"/>
      <p:bldP spid="70" grpId="0"/>
      <p:bldP spid="71" grpId="0"/>
      <p:bldP spid="7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18852" y="52176"/>
            <a:ext cx="9144000" cy="6803048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9249" y="34528"/>
            <a:ext cx="8838146" cy="828220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285203" y="125633"/>
            <a:ext cx="6773303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b="1" dirty="0" smtClean="0"/>
              <a:t>Příklady na samostatné procvičení:</a:t>
            </a:r>
            <a:endParaRPr lang="cs-CZ" dirty="0" smtClean="0">
              <a:cs typeface="Calibri" pitchFamily="34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2302" y="904041"/>
            <a:ext cx="8834701" cy="811052"/>
          </a:xfrm>
          <a:prstGeom prst="roundRect">
            <a:avLst>
              <a:gd name="adj" fmla="val 0"/>
            </a:avLst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50739" y="902925"/>
            <a:ext cx="8876264" cy="81105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solidFill>
                  <a:schemeClr val="tx1"/>
                </a:solidFill>
              </a:rPr>
              <a:t>1) </a:t>
            </a:r>
            <a:r>
              <a:rPr lang="cs-CZ" spc="-100" dirty="0" smtClean="0">
                <a:latin typeface="Arial" pitchFamily="34" charset="0"/>
                <a:cs typeface="Arial" pitchFamily="34" charset="0"/>
              </a:rPr>
              <a:t>Podnikatel si 21. ledna vypůjčil 180 000 Kč při roční úrokové sazbě 12 </a:t>
            </a:r>
            <a:r>
              <a:rPr lang="en-US" spc="-100" dirty="0" smtClean="0">
                <a:latin typeface="Arial" pitchFamily="34" charset="0"/>
                <a:cs typeface="Arial" pitchFamily="34" charset="0"/>
              </a:rPr>
              <a:t>%</a:t>
            </a:r>
            <a:r>
              <a:rPr lang="cs-CZ" spc="-100" dirty="0" smtClean="0">
                <a:latin typeface="Arial" pitchFamily="34" charset="0"/>
                <a:cs typeface="Arial" pitchFamily="34" charset="0"/>
              </a:rPr>
              <a:t>. Jaký úrok zaplatí, jestliže chce splatit částku 1. října téhož roku?</a:t>
            </a:r>
            <a:endParaRPr lang="cs-CZ" spc="-1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106453" y="2204081"/>
            <a:ext cx="8785290" cy="234006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2) </a:t>
            </a:r>
            <a:r>
              <a:rPr lang="cs-CZ" spc="-100" dirty="0" smtClean="0">
                <a:latin typeface="Arial" pitchFamily="34" charset="0"/>
                <a:cs typeface="Arial" pitchFamily="34" charset="0"/>
              </a:rPr>
              <a:t>Pavlův otec si půjčil 27. února 2010 částku 800 000 Kč</a:t>
            </a:r>
            <a:r>
              <a:rPr lang="en-US" spc="-1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pc="-100" dirty="0">
                <a:latin typeface="Arial" pitchFamily="34" charset="0"/>
                <a:cs typeface="Arial" pitchFamily="34" charset="0"/>
              </a:rPr>
              <a:t>na koupi bytu </a:t>
            </a:r>
            <a:r>
              <a:rPr lang="cs-CZ" spc="-100" dirty="0" smtClean="0">
                <a:latin typeface="Arial" pitchFamily="34" charset="0"/>
                <a:cs typeface="Arial" pitchFamily="34" charset="0"/>
              </a:rPr>
              <a:t>při úroková míře 12,5 </a:t>
            </a:r>
            <a:r>
              <a:rPr lang="en-US" spc="-100" dirty="0" smtClean="0">
                <a:latin typeface="Arial" pitchFamily="34" charset="0"/>
                <a:cs typeface="Arial" pitchFamily="34" charset="0"/>
              </a:rPr>
              <a:t>% </a:t>
            </a:r>
            <a:r>
              <a:rPr lang="en-US" spc="-100" dirty="0" err="1" smtClean="0">
                <a:latin typeface="Arial" pitchFamily="34" charset="0"/>
                <a:cs typeface="Arial" pitchFamily="34" charset="0"/>
              </a:rPr>
              <a:t>z</a:t>
            </a:r>
            <a:r>
              <a:rPr lang="en-US" spc="-100" dirty="0" err="1" smtClean="0">
                <a:latin typeface="Arial" pitchFamily="34" charset="0"/>
                <a:cs typeface="Arial" pitchFamily="34" charset="0"/>
              </a:rPr>
              <a:t>a</a:t>
            </a:r>
            <a:r>
              <a:rPr lang="en-US" spc="-1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pc="-100" dirty="0" err="1" smtClean="0">
                <a:latin typeface="Arial" pitchFamily="34" charset="0"/>
                <a:cs typeface="Arial" pitchFamily="34" charset="0"/>
              </a:rPr>
              <a:t>rok</a:t>
            </a:r>
            <a:r>
              <a:rPr lang="cs-CZ" spc="-100" dirty="0" smtClean="0">
                <a:latin typeface="Arial" pitchFamily="34" charset="0"/>
                <a:cs typeface="Arial" pitchFamily="34" charset="0"/>
              </a:rPr>
              <a:t>. Během roku zdědil 920 000 Kč, kterou použil 6. prosince 2010 ke splacení úvěru. </a:t>
            </a:r>
            <a:br>
              <a:rPr lang="cs-CZ" spc="-100" dirty="0" smtClean="0">
                <a:latin typeface="Arial" pitchFamily="34" charset="0"/>
                <a:cs typeface="Arial" pitchFamily="34" charset="0"/>
              </a:rPr>
            </a:br>
            <a:r>
              <a:rPr lang="cs-CZ" spc="-100" dirty="0" smtClean="0">
                <a:latin typeface="Arial" pitchFamily="34" charset="0"/>
                <a:cs typeface="Arial" pitchFamily="34" charset="0"/>
              </a:rPr>
              <a:t>a) Bude zděděná částka na splacení půjčky stačit.</a:t>
            </a:r>
            <a:br>
              <a:rPr lang="cs-CZ" spc="-100" dirty="0" smtClean="0">
                <a:latin typeface="Arial" pitchFamily="34" charset="0"/>
                <a:cs typeface="Arial" pitchFamily="34" charset="0"/>
              </a:rPr>
            </a:br>
            <a:r>
              <a:rPr lang="cs-CZ" spc="-100" dirty="0" smtClean="0">
                <a:latin typeface="Arial" pitchFamily="34" charset="0"/>
                <a:cs typeface="Arial" pitchFamily="34" charset="0"/>
              </a:rPr>
              <a:t>b</a:t>
            </a:r>
            <a:r>
              <a:rPr lang="cs-CZ" spc="-100" dirty="0" smtClean="0">
                <a:latin typeface="Arial" pitchFamily="34" charset="0"/>
                <a:cs typeface="Arial" pitchFamily="34" charset="0"/>
              </a:rPr>
              <a:t>) </a:t>
            </a:r>
            <a:r>
              <a:rPr lang="cs-CZ" spc="-100" dirty="0" smtClean="0">
                <a:latin typeface="Arial" pitchFamily="34" charset="0"/>
                <a:cs typeface="Arial" pitchFamily="34" charset="0"/>
              </a:rPr>
              <a:t>Jak velký úrok musel splatit? </a:t>
            </a:r>
            <a:br>
              <a:rPr lang="cs-CZ" spc="-100" dirty="0" smtClean="0">
                <a:latin typeface="Arial" pitchFamily="34" charset="0"/>
                <a:cs typeface="Arial" pitchFamily="34" charset="0"/>
              </a:rPr>
            </a:br>
            <a:r>
              <a:rPr lang="cs-CZ" spc="-100" dirty="0" smtClean="0">
                <a:latin typeface="Arial" pitchFamily="34" charset="0"/>
                <a:cs typeface="Arial" pitchFamily="34" charset="0"/>
              </a:rPr>
              <a:t>c</a:t>
            </a:r>
            <a:r>
              <a:rPr lang="cs-CZ" dirty="0" smtClean="0">
                <a:solidFill>
                  <a:schemeClr val="tx1"/>
                </a:solidFill>
              </a:rPr>
              <a:t>) Určete celkovou částku, kterou musel zaplatit.</a:t>
            </a:r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92302" y="1709165"/>
                <a:ext cx="8861373" cy="426976"/>
              </a:xfrm>
              <a:prstGeom prst="rect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𝟏𝟓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𝟎𝟎𝟎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𝑲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b="1" dirty="0">
                  <a:solidFill>
                    <a:srgbClr val="FFFF00"/>
                  </a:solidFill>
                </a:endParaRPr>
              </a:p>
              <a:p>
                <a:pPr marL="0" indent="0">
                  <a:buNone/>
                </a:pPr>
                <a:endParaRPr lang="cs-CZ" b="1" dirty="0">
                  <a:solidFill>
                    <a:srgbClr val="FFFF00"/>
                  </a:solidFill>
                </a:endParaRPr>
              </a:p>
            </p:txBody>
          </p:sp>
        </mc:Choice>
        <mc:Fallback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2302" y="1709165"/>
                <a:ext cx="8861373" cy="42697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153654" y="4544141"/>
                <a:ext cx="8800021" cy="496023"/>
              </a:xfrm>
              <a:prstGeom prst="rect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𝒂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)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𝒂𝒏𝒐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                       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𝒃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)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𝟕𝟕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𝟓𝟎𝟎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𝑲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č              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𝒄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)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𝟖𝟕𝟕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𝟓𝟎𝟎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𝑲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b="1" dirty="0">
                  <a:solidFill>
                    <a:srgbClr val="FFFF00"/>
                  </a:solidFill>
                </a:endParaRPr>
              </a:p>
            </p:txBody>
          </p:sp>
        </mc:Choice>
        <mc:Fallback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3654" y="4544141"/>
                <a:ext cx="8800021" cy="49602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Zaoblený obdélník 19"/>
          <p:cNvSpPr/>
          <p:nvPr/>
        </p:nvSpPr>
        <p:spPr>
          <a:xfrm>
            <a:off x="167139" y="5029047"/>
            <a:ext cx="8789376" cy="1134871"/>
          </a:xfrm>
          <a:prstGeom prst="roundRect">
            <a:avLst>
              <a:gd name="adj" fmla="val 0"/>
            </a:avLst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Zástupný symbol pro obsah 2"/>
          <p:cNvSpPr>
            <a:spLocks noGrp="1"/>
          </p:cNvSpPr>
          <p:nvPr/>
        </p:nvSpPr>
        <p:spPr>
          <a:xfrm>
            <a:off x="106453" y="5005420"/>
            <a:ext cx="8570003" cy="115849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/>
              <a:t>3) </a:t>
            </a:r>
            <a:r>
              <a:rPr lang="cs-CZ" dirty="0" smtClean="0"/>
              <a:t>Manželé uložili 10. června 2000 částku 120 000 Kč na účet </a:t>
            </a:r>
            <a:br>
              <a:rPr lang="cs-CZ" dirty="0" smtClean="0"/>
            </a:br>
            <a:r>
              <a:rPr lang="cs-CZ" dirty="0" smtClean="0"/>
              <a:t>s úrokovou mírou 3,5 </a:t>
            </a:r>
            <a:r>
              <a:rPr lang="en-US" dirty="0" smtClean="0"/>
              <a:t>%</a:t>
            </a:r>
            <a:r>
              <a:rPr lang="cs-CZ" dirty="0" smtClean="0"/>
              <a:t> za rok. Jaká bude výše úroku</a:t>
            </a:r>
            <a:br>
              <a:rPr lang="cs-CZ" dirty="0" smtClean="0"/>
            </a:br>
            <a:r>
              <a:rPr lang="cs-CZ" dirty="0" smtClean="0"/>
              <a:t>1. prosince téhož roku?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142746" y="6163918"/>
                <a:ext cx="8764649" cy="504056"/>
              </a:xfrm>
              <a:prstGeom prst="rect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𝟗𝟗𝟓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𝑲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b="1" dirty="0">
                  <a:solidFill>
                    <a:srgbClr val="FFFF00"/>
                  </a:solidFill>
                </a:endParaRPr>
              </a:p>
            </p:txBody>
          </p:sp>
        </mc:Choice>
        <mc:Fallback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2746" y="6163918"/>
                <a:ext cx="8764649" cy="50405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0BASIBLT\MC900440424[6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6850" y="3012389"/>
            <a:ext cx="1820864" cy="1501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0465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5350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088" y="1412776"/>
            <a:ext cx="9025408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9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2001, ISBN 80-7230-109-8.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HORÁČEK, Rudolf a kol. </a:t>
            </a:r>
            <a:r>
              <a:rPr lang="cs-CZ" sz="1100" i="1" dirty="0"/>
              <a:t>Matematika pro 9. ročník Algebra</a:t>
            </a:r>
            <a:r>
              <a:rPr lang="cs-CZ" sz="1100" dirty="0"/>
              <a:t>. Praha: Kvarta, 2000, ISBN 80-86326-10-1.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</a:t>
            </a:r>
            <a:r>
              <a:rPr lang="cs-CZ" sz="1100" dirty="0" smtClean="0"/>
              <a:t>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TOUSSAINT, </a:t>
            </a:r>
            <a:r>
              <a:rPr lang="cs-CZ" sz="1100" dirty="0" err="1"/>
              <a:t>Dominique</a:t>
            </a:r>
            <a:r>
              <a:rPr lang="cs-CZ" sz="1100" dirty="0"/>
              <a:t>. </a:t>
            </a:r>
            <a:r>
              <a:rPr lang="cs-CZ" sz="1100" i="1" dirty="0"/>
              <a:t>Wikipedie</a:t>
            </a:r>
            <a:r>
              <a:rPr lang="cs-CZ" sz="1100" dirty="0"/>
              <a:t> [online]. [cit. 15.4.2013]. Dostupný na WWW: http://</a:t>
            </a:r>
            <a:r>
              <a:rPr lang="cs-CZ" sz="1100" dirty="0" smtClean="0"/>
              <a:t>cs.wikipedia.org/wiki/Soubor:Cone_3d.png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/>
              <a:t>Galerie </a:t>
            </a:r>
            <a:r>
              <a:rPr lang="cs-CZ" sz="1100" dirty="0"/>
              <a:t>klipart MS Office 2010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Vlastní tvorba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Použité zdroje: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3148</TotalTime>
  <Words>898</Words>
  <Application>Microsoft Office PowerPoint</Application>
  <PresentationFormat>Předvádění na obrazovce (4:3)</PresentationFormat>
  <Paragraphs>114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Základní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464</cp:revision>
  <dcterms:created xsi:type="dcterms:W3CDTF">2012-04-23T18:25:05Z</dcterms:created>
  <dcterms:modified xsi:type="dcterms:W3CDTF">2013-05-04T14:38:29Z</dcterms:modified>
</cp:coreProperties>
</file>