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75" r:id="rId2"/>
    <p:sldId id="269" r:id="rId3"/>
    <p:sldId id="338" r:id="rId4"/>
    <p:sldId id="377" r:id="rId5"/>
    <p:sldId id="378" r:id="rId6"/>
    <p:sldId id="373" r:id="rId7"/>
    <p:sldId id="375" r:id="rId8"/>
    <p:sldId id="347" r:id="rId9"/>
    <p:sldId id="334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47" autoAdjust="0"/>
    <p:restoredTop sz="93529" autoAdjust="0"/>
  </p:normalViewPr>
  <p:slideViewPr>
    <p:cSldViewPr>
      <p:cViewPr>
        <p:scale>
          <a:sx n="60" d="100"/>
          <a:sy n="60" d="100"/>
        </p:scale>
        <p:origin x="-786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18" Type="http://schemas.openxmlformats.org/officeDocument/2006/relationships/image" Target="../media/image28.png"/><Relationship Id="rId3" Type="http://schemas.openxmlformats.org/officeDocument/2006/relationships/image" Target="../media/image13.png"/><Relationship Id="rId21" Type="http://schemas.openxmlformats.org/officeDocument/2006/relationships/image" Target="../media/image31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17" Type="http://schemas.openxmlformats.org/officeDocument/2006/relationships/image" Target="../media/image27.png"/><Relationship Id="rId2" Type="http://schemas.openxmlformats.org/officeDocument/2006/relationships/image" Target="../media/image12.png"/><Relationship Id="rId16" Type="http://schemas.openxmlformats.org/officeDocument/2006/relationships/image" Target="../media/image26.png"/><Relationship Id="rId20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23" Type="http://schemas.openxmlformats.org/officeDocument/2006/relationships/image" Target="../media/image28.wmf"/><Relationship Id="rId10" Type="http://schemas.openxmlformats.org/officeDocument/2006/relationships/image" Target="../media/image20.png"/><Relationship Id="rId19" Type="http://schemas.openxmlformats.org/officeDocument/2006/relationships/image" Target="../media/image29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Relationship Id="rId22" Type="http://schemas.openxmlformats.org/officeDocument/2006/relationships/image" Target="../media/image3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28.wmf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34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33.png"/><Relationship Id="rId5" Type="http://schemas.openxmlformats.org/officeDocument/2006/relationships/image" Target="../media/image37.pn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image" Target="../media/image54.png"/><Relationship Id="rId18" Type="http://schemas.openxmlformats.org/officeDocument/2006/relationships/image" Target="../media/image59.png"/><Relationship Id="rId26" Type="http://schemas.openxmlformats.org/officeDocument/2006/relationships/image" Target="../media/image67.png"/><Relationship Id="rId3" Type="http://schemas.openxmlformats.org/officeDocument/2006/relationships/image" Target="../media/image28.wmf"/><Relationship Id="rId21" Type="http://schemas.openxmlformats.org/officeDocument/2006/relationships/image" Target="../media/image62.png"/><Relationship Id="rId7" Type="http://schemas.openxmlformats.org/officeDocument/2006/relationships/image" Target="../media/image48.png"/><Relationship Id="rId12" Type="http://schemas.openxmlformats.org/officeDocument/2006/relationships/image" Target="../media/image53.png"/><Relationship Id="rId17" Type="http://schemas.openxmlformats.org/officeDocument/2006/relationships/image" Target="../media/image58.png"/><Relationship Id="rId25" Type="http://schemas.openxmlformats.org/officeDocument/2006/relationships/image" Target="../media/image66.png"/><Relationship Id="rId33" Type="http://schemas.openxmlformats.org/officeDocument/2006/relationships/image" Target="../media/image43.png"/><Relationship Id="rId2" Type="http://schemas.openxmlformats.org/officeDocument/2006/relationships/image" Target="../media/image12.png"/><Relationship Id="rId16" Type="http://schemas.openxmlformats.org/officeDocument/2006/relationships/image" Target="../media/image57.png"/><Relationship Id="rId20" Type="http://schemas.openxmlformats.org/officeDocument/2006/relationships/image" Target="../media/image61.png"/><Relationship Id="rId29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52.png"/><Relationship Id="rId24" Type="http://schemas.openxmlformats.org/officeDocument/2006/relationships/image" Target="../media/image65.png"/><Relationship Id="rId32" Type="http://schemas.openxmlformats.org/officeDocument/2006/relationships/image" Target="../media/image73.png"/><Relationship Id="rId5" Type="http://schemas.openxmlformats.org/officeDocument/2006/relationships/image" Target="../media/image46.png"/><Relationship Id="rId15" Type="http://schemas.openxmlformats.org/officeDocument/2006/relationships/image" Target="../media/image56.png"/><Relationship Id="rId23" Type="http://schemas.openxmlformats.org/officeDocument/2006/relationships/image" Target="../media/image64.png"/><Relationship Id="rId28" Type="http://schemas.openxmlformats.org/officeDocument/2006/relationships/image" Target="../media/image69.png"/><Relationship Id="rId10" Type="http://schemas.openxmlformats.org/officeDocument/2006/relationships/image" Target="../media/image51.png"/><Relationship Id="rId19" Type="http://schemas.openxmlformats.org/officeDocument/2006/relationships/image" Target="../media/image60.png"/><Relationship Id="rId31" Type="http://schemas.openxmlformats.org/officeDocument/2006/relationships/image" Target="../media/image72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Relationship Id="rId14" Type="http://schemas.openxmlformats.org/officeDocument/2006/relationships/image" Target="../media/image55.png"/><Relationship Id="rId22" Type="http://schemas.openxmlformats.org/officeDocument/2006/relationships/image" Target="../media/image63.png"/><Relationship Id="rId27" Type="http://schemas.openxmlformats.org/officeDocument/2006/relationships/image" Target="../media/image68.png"/><Relationship Id="rId30" Type="http://schemas.openxmlformats.org/officeDocument/2006/relationships/image" Target="../media/image7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28.wmf"/><Relationship Id="rId3" Type="http://schemas.openxmlformats.org/officeDocument/2006/relationships/image" Target="../media/image35.png"/><Relationship Id="rId7" Type="http://schemas.openxmlformats.org/officeDocument/2006/relationships/image" Target="../media/image78.png"/><Relationship Id="rId12" Type="http://schemas.openxmlformats.org/officeDocument/2006/relationships/image" Target="../media/image44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png"/><Relationship Id="rId11" Type="http://schemas.openxmlformats.org/officeDocument/2006/relationships/image" Target="../media/image82.png"/><Relationship Id="rId5" Type="http://schemas.openxmlformats.org/officeDocument/2006/relationships/image" Target="../media/image76.png"/><Relationship Id="rId10" Type="http://schemas.openxmlformats.org/officeDocument/2006/relationships/image" Target="../media/image81.png"/><Relationship Id="rId4" Type="http://schemas.openxmlformats.org/officeDocument/2006/relationships/image" Target="../media/image75.png"/><Relationship Id="rId9" Type="http://schemas.openxmlformats.org/officeDocument/2006/relationships/image" Target="../media/image8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wmf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VY_32_INOVACE_08_20_M9_Hanak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45180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Finanční matematika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Název projektu: </a:t>
            </a:r>
            <a:r>
              <a:rPr lang="cs-CZ" sz="1600" dirty="0" smtClean="0">
                <a:solidFill>
                  <a:schemeClr val="tx1"/>
                </a:solidFill>
              </a:rPr>
              <a:t>Škola hrou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6602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S</a:t>
            </a:r>
            <a:r>
              <a:rPr lang="cs-CZ" sz="2800" dirty="0" smtClean="0"/>
              <a:t>ložené úrokování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33910" y="188640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53727" y="1196752"/>
            <a:ext cx="8175868" cy="5472608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15816" y="9760"/>
            <a:ext cx="2825949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67249" y="1384568"/>
            <a:ext cx="805428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si ukážeme, jak budeme řešit příklady na složené </a:t>
            </a:r>
            <a:r>
              <a:rPr lang="cs-CZ" sz="1800" smtClean="0"/>
              <a:t>úrokuvání. </a:t>
            </a:r>
            <a:r>
              <a:rPr lang="cs-CZ" sz="1800" dirty="0" smtClean="0"/>
              <a:t>Nalezneme zde řešené příklady a na </a:t>
            </a:r>
            <a:r>
              <a:rPr lang="cs-CZ" sz="1800" dirty="0"/>
              <a:t>závěr  jsou zde příklady na samostatné procvičení, ke kterým je uvedeno správné řešení. </a:t>
            </a:r>
            <a:endParaRPr lang="cs-CZ" sz="1800" dirty="0" smtClean="0"/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19823" y="150264"/>
            <a:ext cx="8640959" cy="6477672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95387" y="1219397"/>
            <a:ext cx="8207557" cy="12014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565345" y="1394602"/>
            <a:ext cx="7940722" cy="64539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Pro výpočet jistiny při složeném úrokování můžeme použít vztah: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50336" y="3824526"/>
            <a:ext cx="8170740" cy="2700818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395387" y="300454"/>
            <a:ext cx="8209207" cy="672775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Nadpis 1"/>
          <p:cNvSpPr>
            <a:spLocks noGrp="1"/>
          </p:cNvSpPr>
          <p:nvPr/>
        </p:nvSpPr>
        <p:spPr>
          <a:xfrm>
            <a:off x="2865957" y="300454"/>
            <a:ext cx="4070971" cy="56856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Zapamatujte si!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484864" y="2636913"/>
            <a:ext cx="2876085" cy="752187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BL96J1IA\MC900440428[1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774" y="4511345"/>
            <a:ext cx="1772766" cy="186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871847" y="2716218"/>
                <a:ext cx="2102118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𝑱</m:t>
                          </m:r>
                        </m:e>
                        <m:sub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𝒏</m:t>
                          </m:r>
                        </m:sub>
                      </m:sSub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  <m:sSub>
                        <m:sSubPr>
                          <m:ctrlP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𝑱</m:t>
                          </m:r>
                        </m:e>
                        <m:sub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𝟎</m:t>
                          </m:r>
                        </m:sub>
                      </m:sSub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·</m:t>
                      </m:r>
                      <m:sSup>
                        <m:sSupPr>
                          <m:ctrlP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𝒓</m:t>
                          </m:r>
                        </m:e>
                        <m:sup>
                          <m:r>
                            <a:rPr lang="cs-CZ" sz="2800" b="1" i="1" smtClean="0">
                              <a:latin typeface="Cambria Math"/>
                              <a:cs typeface="Arial" pitchFamily="34" charset="0"/>
                            </a:rPr>
                            <m:t>𝒏</m:t>
                          </m:r>
                        </m:sup>
                      </m:sSup>
                    </m:oMath>
                  </m:oMathPara>
                </a14:m>
                <a:endParaRPr lang="cs-CZ" sz="2800" b="1" i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1847" y="2716218"/>
                <a:ext cx="2102118" cy="466204"/>
              </a:xfrm>
              <a:prstGeom prst="rect">
                <a:avLst/>
              </a:prstGeom>
              <a:blipFill rotWithShape="1">
                <a:blip r:embed="rId3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817831" y="3971889"/>
                <a:ext cx="5050313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1" i="0" dirty="0" smtClean="0">
                              <a:latin typeface="Cambria Math"/>
                              <a:cs typeface="Arial" pitchFamily="34" charset="0"/>
                            </a:rPr>
                            <m:t>𝐉</m:t>
                          </m:r>
                        </m:e>
                        <m:sub>
                          <m:r>
                            <a:rPr lang="cs-CZ" sz="2800" b="1" i="0" dirty="0" smtClean="0">
                              <a:latin typeface="Cambria Math"/>
                              <a:cs typeface="Arial" pitchFamily="34" charset="0"/>
                            </a:rPr>
                            <m:t>𝟎</m:t>
                          </m:r>
                        </m:sub>
                      </m:sSub>
                      <m:r>
                        <m:rPr>
                          <m:nor/>
                        </m:rPr>
                        <a:rPr lang="cs-CZ" sz="2800" b="0" i="0" dirty="0" smtClean="0">
                          <a:latin typeface="Cambria Math"/>
                          <a:cs typeface="Arial" pitchFamily="34" charset="0"/>
                        </a:rPr>
                        <m:t> . . . . .  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po</m:t>
                      </m:r>
                      <m:r>
                        <m:rPr>
                          <m:nor/>
                        </m:rPr>
                        <a:rPr lang="cs-CZ" sz="2800" dirty="0">
                          <a:latin typeface="Arial" pitchFamily="34" charset="0"/>
                          <a:cs typeface="Arial" pitchFamily="34" charset="0"/>
                        </a:rPr>
                        <m:t>čá</m:t>
                      </m:r>
                      <m:r>
                        <m:rPr>
                          <m:nor/>
                        </m:rPr>
                        <a:rPr lang="cs-CZ" sz="2800" dirty="0">
                          <a:latin typeface="Arial" pitchFamily="34" charset="0"/>
                          <a:cs typeface="Arial" pitchFamily="34" charset="0"/>
                        </a:rPr>
                        <m:t>te</m:t>
                      </m:r>
                      <m:r>
                        <m:rPr>
                          <m:nor/>
                        </m:rPr>
                        <a:rPr lang="cs-CZ" sz="2800" dirty="0">
                          <a:latin typeface="Arial" pitchFamily="34" charset="0"/>
                          <a:cs typeface="Arial" pitchFamily="34" charset="0"/>
                        </a:rPr>
                        <m:t>č</m:t>
                      </m:r>
                      <m:r>
                        <m:rPr>
                          <m:nor/>
                        </m:rPr>
                        <a:rPr lang="cs-CZ" sz="2800" dirty="0">
                          <a:latin typeface="Arial" pitchFamily="34" charset="0"/>
                          <a:cs typeface="Arial" pitchFamily="34" charset="0"/>
                        </a:rPr>
                        <m:t>n</m:t>
                      </m:r>
                      <m:r>
                        <m:rPr>
                          <m:nor/>
                        </m:rPr>
                        <a:rPr lang="cs-CZ" sz="2800" dirty="0">
                          <a:latin typeface="Arial" pitchFamily="34" charset="0"/>
                          <a:cs typeface="Arial" pitchFamily="34" charset="0"/>
                        </a:rPr>
                        <m:t>í </m:t>
                      </m:r>
                      <m:r>
                        <m:rPr>
                          <m:nor/>
                        </m:rPr>
                        <a:rPr lang="cs-CZ" sz="2800" dirty="0">
                          <a:latin typeface="Arial" pitchFamily="34" charset="0"/>
                          <a:cs typeface="Arial" pitchFamily="34" charset="0"/>
                        </a:rPr>
                        <m:t>jistina</m:t>
                      </m:r>
                      <m:r>
                        <m:rPr>
                          <m:nor/>
                        </m:rPr>
                        <a:rPr lang="cs-CZ" sz="2800" dirty="0">
                          <a:latin typeface="Arial" pitchFamily="34" charset="0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831" y="3971889"/>
                <a:ext cx="5050313" cy="466204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817831" y="4497281"/>
                <a:ext cx="6922521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1" i="0" dirty="0" smtClean="0">
                              <a:latin typeface="Cambria Math"/>
                              <a:cs typeface="Arial" pitchFamily="34" charset="0"/>
                            </a:rPr>
                            <m:t>𝐉</m:t>
                          </m:r>
                        </m:e>
                        <m:sub>
                          <m:r>
                            <a:rPr lang="cs-CZ" sz="2800" b="1" i="0" dirty="0" smtClean="0">
                              <a:latin typeface="Cambria Math"/>
                              <a:cs typeface="Arial" pitchFamily="34" charset="0"/>
                            </a:rPr>
                            <m:t>𝐧</m:t>
                          </m:r>
                        </m:sub>
                      </m:sSub>
                      <m:r>
                        <m:rPr>
                          <m:nor/>
                        </m:rPr>
                        <a:rPr lang="cs-CZ" sz="2800" b="0" i="0" dirty="0" smtClean="0">
                          <a:latin typeface="Cambria Math"/>
                          <a:cs typeface="Arial" pitchFamily="34" charset="0"/>
                        </a:rPr>
                        <m:t> . . . . .  </m:t>
                      </m:r>
                      <m:r>
                        <m:rPr>
                          <m:nor/>
                        </m:rPr>
                        <a:rPr lang="cs-CZ" sz="2800" dirty="0">
                          <a:latin typeface="Arial" pitchFamily="34" charset="0"/>
                          <a:cs typeface="Arial" pitchFamily="34" charset="0"/>
                        </a:rPr>
                        <m:t>jistin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a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po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n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 ú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r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okovac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í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ch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obdob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í 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831" y="4497281"/>
                <a:ext cx="6922521" cy="466204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817831" y="4999370"/>
                <a:ext cx="6202441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  <a:cs typeface="Arial" pitchFamily="34" charset="0"/>
                        </a:rPr>
                        <m:t>𝒏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Cambria Math"/>
                          <a:cs typeface="Arial" pitchFamily="34" charset="0"/>
                        </a:rPr>
                        <m:t> . . . . .  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po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č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et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 ú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rokovac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í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ch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obdob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í 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831" y="4999370"/>
                <a:ext cx="6202441" cy="46620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900520" y="5462622"/>
                <a:ext cx="3639782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  <a:cs typeface="Arial" pitchFamily="34" charset="0"/>
                        </a:rPr>
                        <m:t>𝒓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Cambria Math"/>
                          <a:cs typeface="Arial" pitchFamily="34" charset="0"/>
                        </a:rPr>
                        <m:t> . . . . .  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ú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ro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č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itel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0520" y="5462622"/>
                <a:ext cx="3639782" cy="46620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aoblený obdélník 17"/>
          <p:cNvSpPr/>
          <p:nvPr/>
        </p:nvSpPr>
        <p:spPr>
          <a:xfrm>
            <a:off x="5076056" y="2636913"/>
            <a:ext cx="2876085" cy="752187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5463039" y="2716218"/>
                <a:ext cx="2102118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𝒓</m:t>
                      </m:r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𝟏</m:t>
                      </m:r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800" b="1" i="1" smtClean="0">
                          <a:latin typeface="Cambria Math"/>
                          <a:cs typeface="Arial" pitchFamily="34" charset="0"/>
                        </a:rPr>
                        <m:t>𝒊</m:t>
                      </m:r>
                    </m:oMath>
                  </m:oMathPara>
                </a14:m>
                <a:endParaRPr lang="cs-CZ" sz="2800" b="1" i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3039" y="2716218"/>
                <a:ext cx="2102118" cy="46620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859382" y="5928826"/>
                <a:ext cx="4216673" cy="4662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  <a:cs typeface="Arial" pitchFamily="34" charset="0"/>
                        </a:rPr>
                        <m:t>𝒊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Cambria Math"/>
                          <a:cs typeface="Arial" pitchFamily="34" charset="0"/>
                        </a:rPr>
                        <m:t>  . . . . .  </m:t>
                      </m:r>
                      <m:r>
                        <m:rPr>
                          <m:nor/>
                        </m:rPr>
                        <a:rPr lang="cs-CZ" sz="2800" i="0" dirty="0" smtClean="0">
                          <a:latin typeface="Arial" pitchFamily="34" charset="0"/>
                          <a:cs typeface="Arial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ú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rokov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á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latin typeface="Arial" pitchFamily="34" charset="0"/>
                          <a:cs typeface="Arial" pitchFamily="34" charset="0"/>
                        </a:rPr>
                        <m:t>sazba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9382" y="5928826"/>
                <a:ext cx="4216673" cy="46620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4722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9" grpId="0"/>
      <p:bldP spid="30" grpId="0"/>
      <p:bldP spid="14" grpId="0"/>
      <p:bldP spid="15" grpId="0"/>
      <p:bldP spid="16" grpId="0"/>
      <p:bldP spid="17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453826"/>
            <a:ext cx="9158933" cy="5403509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1" y="-1"/>
            <a:ext cx="9144001" cy="980729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-29485" y="18192"/>
            <a:ext cx="9173486" cy="81852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Př.1) Určete částku, která bude na účtu po dvou letech</a:t>
            </a:r>
            <a:b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s úrokovou mírou 4,5 </a:t>
            </a:r>
            <a:r>
              <a:rPr lang="en-US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%</a:t>
            </a: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jestliže vklad byl 7 400 Kč </a:t>
            </a:r>
            <a:endParaRPr lang="cs-CZ" sz="2800" spc="-1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-14554" y="1001650"/>
                <a:ext cx="2856536" cy="452841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just">
                  <a:buNone/>
                </a:pPr>
                <a:r>
                  <a:rPr lang="cs-CZ" dirty="0" smtClean="0">
                    <a:solidFill>
                      <a:srgbClr val="FFFF00"/>
                    </a:solidFill>
                  </a:rPr>
                  <a:t>Řešení (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1. 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𝑧𝑝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ů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𝑠𝑜𝑏</m:t>
                    </m:r>
                  </m:oMath>
                </a14:m>
                <a:r>
                  <a:rPr lang="cs-CZ" dirty="0" smtClean="0">
                    <a:solidFill>
                      <a:srgbClr val="FFFF00"/>
                    </a:solidFill>
                  </a:rPr>
                  <a:t>):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4554" y="1001650"/>
                <a:ext cx="2856536" cy="4528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199757" y="6226508"/>
            <a:ext cx="8948952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94725" y="6232436"/>
            <a:ext cx="8539270" cy="624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b="0" i="0" dirty="0" smtClean="0"/>
              <a:t>Na účtu bude  8 081 Kč.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48609" y="1768995"/>
            <a:ext cx="3711606" cy="4429782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599749" y="3125941"/>
            <a:ext cx="3522442" cy="32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538457" y="4519297"/>
            <a:ext cx="2872003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b="0" i="1" dirty="0" smtClean="0"/>
              <a:t>Na účtu po </a:t>
            </a:r>
            <a:r>
              <a:rPr lang="cs-CZ" i="1" dirty="0" smtClean="0"/>
              <a:t>1</a:t>
            </a:r>
            <a:r>
              <a:rPr lang="cs-CZ" b="0" i="1" dirty="0" smtClean="0"/>
              <a:t>. roce:</a:t>
            </a:r>
            <a:endParaRPr lang="cs-CZ" i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4759200" y="1802450"/>
            <a:ext cx="3758670" cy="4362872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628414" y="1376507"/>
                <a:ext cx="91839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2. </m:t>
                      </m:r>
                      <m:r>
                        <a:rPr lang="cs-CZ" sz="2600" b="0" i="1" smtClean="0">
                          <a:latin typeface="Cambria Math"/>
                        </a:rPr>
                        <m:t>𝑟𝑜𝑘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8414" y="1376507"/>
                <a:ext cx="918395" cy="41896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542035" y="3125941"/>
                <a:ext cx="191340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035" y="3125941"/>
                <a:ext cx="1913404" cy="418961"/>
              </a:xfrm>
              <a:prstGeom prst="rect">
                <a:avLst/>
              </a:prstGeom>
              <a:blipFill rotWithShape="1">
                <a:blip r:embed="rId4"/>
                <a:stretch>
                  <a:fillRect l="-955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527004" y="3544902"/>
                <a:ext cx="330116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=7 400·0,045·1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004" y="3544902"/>
                <a:ext cx="3301162" cy="418961"/>
              </a:xfrm>
              <a:prstGeom prst="rect">
                <a:avLst/>
              </a:prstGeom>
              <a:blipFill rotWithShape="1">
                <a:blip r:embed="rId5"/>
                <a:stretch>
                  <a:fillRect l="-369" b="-14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42036" y="3963863"/>
                <a:ext cx="220143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=333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036" y="3963863"/>
                <a:ext cx="2201436" cy="418961"/>
              </a:xfrm>
              <a:prstGeom prst="rect">
                <a:avLst/>
              </a:prstGeom>
              <a:blipFill rotWithShape="1">
                <a:blip r:embed="rId6"/>
                <a:stretch>
                  <a:fillRect l="-831" b="-13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571654" y="1861351"/>
                <a:ext cx="237789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=7 400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1654" y="1861351"/>
                <a:ext cx="2377892" cy="418961"/>
              </a:xfrm>
              <a:prstGeom prst="rect">
                <a:avLst/>
              </a:prstGeom>
              <a:blipFill rotWithShape="1">
                <a:blip r:embed="rId7"/>
                <a:stretch>
                  <a:fillRect l="-1795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631575" y="2280311"/>
                <a:ext cx="3061797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=4,5 :100=0,045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575" y="2280311"/>
                <a:ext cx="3061797" cy="418961"/>
              </a:xfrm>
              <a:prstGeom prst="rect">
                <a:avLst/>
              </a:prstGeom>
              <a:blipFill rotWithShape="1">
                <a:blip r:embed="rId8"/>
                <a:stretch>
                  <a:fillRect l="-598" b="-86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37004" y="2653466"/>
                <a:ext cx="123819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004" y="2653466"/>
                <a:ext cx="1238192" cy="418961"/>
              </a:xfrm>
              <a:prstGeom prst="rect">
                <a:avLst/>
              </a:prstGeom>
              <a:blipFill rotWithShape="1">
                <a:blip r:embed="rId9"/>
                <a:stretch>
                  <a:fillRect b="-72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608532" y="4895111"/>
                <a:ext cx="220143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532" y="4895111"/>
                <a:ext cx="2201436" cy="418961"/>
              </a:xfrm>
              <a:prstGeom prst="rect">
                <a:avLst/>
              </a:prstGeom>
              <a:blipFill rotWithShape="1">
                <a:blip r:embed="rId10"/>
                <a:stretch>
                  <a:fillRect l="-1939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71654" y="5283998"/>
                <a:ext cx="325651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=7 400+333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1654" y="5283998"/>
                <a:ext cx="3256512" cy="418961"/>
              </a:xfrm>
              <a:prstGeom prst="rect">
                <a:avLst/>
              </a:prstGeom>
              <a:blipFill rotWithShape="1">
                <a:blip r:embed="rId11"/>
                <a:stretch>
                  <a:fillRect l="-1311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580472" y="5671947"/>
                <a:ext cx="285181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=7 733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472" y="5671947"/>
                <a:ext cx="2851810" cy="418961"/>
              </a:xfrm>
              <a:prstGeom prst="rect">
                <a:avLst/>
              </a:prstGeom>
              <a:blipFill rotWithShape="1">
                <a:blip r:embed="rId12"/>
                <a:stretch>
                  <a:fillRect l="-1282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1374703" y="1357014"/>
                <a:ext cx="91839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1</m:t>
                      </m:r>
                      <m:r>
                        <a:rPr lang="cs-CZ" sz="2600" b="0" i="1" smtClean="0">
                          <a:latin typeface="Cambria Math"/>
                        </a:rPr>
                        <m:t>. </m:t>
                      </m:r>
                      <m:r>
                        <a:rPr lang="cs-CZ" sz="2600" b="0" i="1" smtClean="0">
                          <a:latin typeface="Cambria Math"/>
                        </a:rPr>
                        <m:t>𝑟𝑜𝑘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4703" y="1357014"/>
                <a:ext cx="918395" cy="41896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599749" y="4519297"/>
            <a:ext cx="352244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837091" y="3152415"/>
            <a:ext cx="3443803" cy="175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4775799" y="4545771"/>
            <a:ext cx="2872003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b="0" i="1" dirty="0" smtClean="0"/>
              <a:t>Na účtu po </a:t>
            </a:r>
            <a:r>
              <a:rPr lang="cs-CZ" i="1" dirty="0" smtClean="0"/>
              <a:t>2</a:t>
            </a:r>
            <a:r>
              <a:rPr lang="cs-CZ" b="0" i="1" dirty="0" smtClean="0"/>
              <a:t>. roce:</a:t>
            </a:r>
            <a:endParaRPr lang="cs-CZ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4779377" y="3152415"/>
                <a:ext cx="191340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9377" y="3152415"/>
                <a:ext cx="1913404" cy="418961"/>
              </a:xfrm>
              <a:prstGeom prst="rect">
                <a:avLst/>
              </a:prstGeom>
              <a:blipFill rotWithShape="1">
                <a:blip r:embed="rId14"/>
                <a:stretch>
                  <a:fillRect l="-637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4764346" y="3571376"/>
                <a:ext cx="3516548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=7 733·0,045·1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4346" y="3571376"/>
                <a:ext cx="3516548" cy="418961"/>
              </a:xfrm>
              <a:prstGeom prst="rect">
                <a:avLst/>
              </a:prstGeom>
              <a:blipFill rotWithShape="1">
                <a:blip r:embed="rId15"/>
                <a:stretch>
                  <a:fillRect l="-521" b="-13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4779378" y="3990337"/>
                <a:ext cx="220143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0" i="1" smtClean="0">
                          <a:latin typeface="Cambria Math"/>
                        </a:rPr>
                        <m:t>348 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9378" y="3990337"/>
                <a:ext cx="2201436" cy="418961"/>
              </a:xfrm>
              <a:prstGeom prst="rect">
                <a:avLst/>
              </a:prstGeom>
              <a:blipFill rotWithShape="1">
                <a:blip r:embed="rId16"/>
                <a:stretch>
                  <a:fillRect l="-554" b="-14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808996" y="1887825"/>
                <a:ext cx="237789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=7 </m:t>
                      </m:r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r>
                        <a:rPr lang="cs-CZ" b="0" i="1" smtClean="0">
                          <a:latin typeface="Cambria Math"/>
                        </a:rPr>
                        <m:t>33 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8996" y="1887825"/>
                <a:ext cx="2377892" cy="418961"/>
              </a:xfrm>
              <a:prstGeom prst="rect">
                <a:avLst/>
              </a:prstGeom>
              <a:blipFill rotWithShape="1">
                <a:blip r:embed="rId17"/>
                <a:stretch>
                  <a:fillRect l="-1795" b="-27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868918" y="2306785"/>
                <a:ext cx="2690709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=0,045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8918" y="2306785"/>
                <a:ext cx="2690709" cy="418961"/>
              </a:xfrm>
              <a:prstGeom prst="rect">
                <a:avLst/>
              </a:prstGeom>
              <a:blipFill rotWithShape="1">
                <a:blip r:embed="rId18"/>
                <a:stretch>
                  <a:fillRect l="-680" b="-86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874346" y="2679940"/>
                <a:ext cx="123819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4346" y="2679940"/>
                <a:ext cx="1238192" cy="418961"/>
              </a:xfrm>
              <a:prstGeom prst="rect">
                <a:avLst/>
              </a:prstGeom>
              <a:blipFill rotWithShape="1">
                <a:blip r:embed="rId19"/>
                <a:stretch>
                  <a:fillRect l="-493" b="-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845874" y="4921585"/>
                <a:ext cx="220143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5874" y="4921585"/>
                <a:ext cx="2201436" cy="418961"/>
              </a:xfrm>
              <a:prstGeom prst="rect">
                <a:avLst/>
              </a:prstGeom>
              <a:blipFill rotWithShape="1">
                <a:blip r:embed="rId20"/>
                <a:stretch>
                  <a:fillRect l="-1939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874346" y="5310473"/>
                <a:ext cx="285181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=7 733+348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4346" y="5310473"/>
                <a:ext cx="2851810" cy="418961"/>
              </a:xfrm>
              <a:prstGeom prst="rect">
                <a:avLst/>
              </a:prstGeom>
              <a:blipFill rotWithShape="1">
                <a:blip r:embed="rId21"/>
                <a:stretch>
                  <a:fillRect l="-1499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897224" y="5672354"/>
                <a:ext cx="285181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=8 081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7224" y="5672354"/>
                <a:ext cx="2851810" cy="418961"/>
              </a:xfrm>
              <a:prstGeom prst="rect">
                <a:avLst/>
              </a:prstGeom>
              <a:blipFill rotWithShape="1">
                <a:blip r:embed="rId22"/>
                <a:stretch>
                  <a:fillRect l="-1282" b="-27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>
            <a:off x="4837091" y="4545771"/>
            <a:ext cx="34438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2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7802" y="5002641"/>
            <a:ext cx="1389659" cy="1139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395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/>
      <p:bldP spid="10" grpId="0"/>
      <p:bldP spid="14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453826"/>
            <a:ext cx="9158933" cy="5403509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1" y="-1"/>
            <a:ext cx="9144001" cy="980729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-29485" y="18192"/>
            <a:ext cx="9173486" cy="81852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Př.1) Určete částku, která bude na účtu po dvou letech</a:t>
            </a:r>
            <a:b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s úrokovou mírou 4,5 </a:t>
            </a:r>
            <a:r>
              <a:rPr lang="en-US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%</a:t>
            </a: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jestliže vklad byl 7 400 Kč </a:t>
            </a:r>
            <a:endParaRPr lang="cs-CZ" sz="2800" spc="-1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-14554" y="1001650"/>
                <a:ext cx="2856536" cy="452841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just">
                  <a:buNone/>
                </a:pPr>
                <a:r>
                  <a:rPr lang="cs-CZ" dirty="0" smtClean="0">
                    <a:solidFill>
                      <a:srgbClr val="FFFF00"/>
                    </a:solidFill>
                  </a:rPr>
                  <a:t>Řešení (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rgbClr val="FFFF00"/>
                        </a:solidFill>
                        <a:latin typeface="Cambria Math"/>
                      </a:rPr>
                      <m:t>2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. 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𝑧𝑝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ů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𝑠𝑜𝑏</m:t>
                    </m:r>
                  </m:oMath>
                </a14:m>
                <a:r>
                  <a:rPr lang="cs-CZ" dirty="0" smtClean="0">
                    <a:solidFill>
                      <a:srgbClr val="FFFF00"/>
                    </a:solidFill>
                  </a:rPr>
                  <a:t>):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4554" y="1001650"/>
                <a:ext cx="2856536" cy="4528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199757" y="6226508"/>
            <a:ext cx="8948952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94725" y="6232436"/>
            <a:ext cx="8539270" cy="624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b="0" i="0" dirty="0" smtClean="0"/>
              <a:t>Na účtu bude  8 081 Kč.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82123" y="1577522"/>
            <a:ext cx="4719717" cy="444376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628232" y="3383636"/>
            <a:ext cx="36232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570518" y="3492454"/>
                <a:ext cx="257652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·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518" y="3492454"/>
                <a:ext cx="2576520" cy="418961"/>
              </a:xfrm>
              <a:prstGeom prst="rect">
                <a:avLst/>
              </a:prstGeom>
              <a:blipFill rotWithShape="1">
                <a:blip r:embed="rId3"/>
                <a:stretch>
                  <a:fillRect b="-115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562527" y="4722497"/>
                <a:ext cx="389818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=7 400·1,092 025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527" y="4722497"/>
                <a:ext cx="3898182" cy="418961"/>
              </a:xfrm>
              <a:prstGeom prst="rect">
                <a:avLst/>
              </a:prstGeom>
              <a:blipFill rotWithShape="1">
                <a:blip r:embed="rId4"/>
                <a:stretch>
                  <a:fillRect b="-13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609283" y="1577522"/>
                <a:ext cx="3201983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=7 400 </m:t>
                      </m:r>
                      <m:r>
                        <a:rPr lang="cs-CZ" sz="2800" b="0" i="1" smtClean="0">
                          <a:latin typeface="Cambria Math"/>
                        </a:rPr>
                        <m:t>𝐾</m:t>
                      </m:r>
                      <m:r>
                        <a:rPr lang="cs-CZ" sz="28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283" y="1577522"/>
                <a:ext cx="3201983" cy="418961"/>
              </a:xfrm>
              <a:prstGeom prst="rect">
                <a:avLst/>
              </a:prstGeom>
              <a:blipFill rotWithShape="1">
                <a:blip r:embed="rId5"/>
                <a:stretch>
                  <a:fillRect b="-115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570518" y="2040992"/>
                <a:ext cx="3623211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𝑖</m:t>
                      </m:r>
                      <m:r>
                        <a:rPr lang="cs-CZ" sz="2800" b="0" i="1" smtClean="0">
                          <a:latin typeface="Cambria Math"/>
                        </a:rPr>
                        <m:t>=4,5 :100=0,045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518" y="2040992"/>
                <a:ext cx="3623211" cy="418961"/>
              </a:xfrm>
              <a:prstGeom prst="rect">
                <a:avLst/>
              </a:prstGeom>
              <a:blipFill rotWithShape="1">
                <a:blip r:embed="rId6"/>
                <a:stretch>
                  <a:fillRect b="-5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617969" y="2447677"/>
                <a:ext cx="166730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𝑛</m:t>
                      </m:r>
                      <m:r>
                        <a:rPr lang="cs-CZ" sz="28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969" y="2447677"/>
                <a:ext cx="1667304" cy="41896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609282" y="2866638"/>
                <a:ext cx="259456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𝑟</m:t>
                      </m:r>
                      <m:r>
                        <a:rPr lang="cs-CZ" sz="2800" b="0" i="1" smtClean="0">
                          <a:latin typeface="Cambria Math"/>
                        </a:rPr>
                        <m:t>=1+0,045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282" y="2866638"/>
                <a:ext cx="2594565" cy="418961"/>
              </a:xfrm>
              <a:prstGeom prst="rect">
                <a:avLst/>
              </a:prstGeom>
              <a:blipFill rotWithShape="1">
                <a:blip r:embed="rId8"/>
                <a:stretch>
                  <a:fillRect b="-5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2841982" y="2872076"/>
                <a:ext cx="2293996" cy="4189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=1,045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1982" y="2872076"/>
                <a:ext cx="2293996" cy="418960"/>
              </a:xfrm>
              <a:prstGeom prst="rect">
                <a:avLst/>
              </a:prstGeom>
              <a:blipFill rotWithShape="1">
                <a:blip r:embed="rId9"/>
                <a:stretch>
                  <a:fillRect b="-5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590159" y="4127769"/>
                <a:ext cx="345955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=7 400·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1,045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159" y="4127769"/>
                <a:ext cx="3459554" cy="418961"/>
              </a:xfrm>
              <a:prstGeom prst="rect">
                <a:avLst/>
              </a:prstGeom>
              <a:blipFill rotWithShape="1">
                <a:blip r:embed="rId10"/>
                <a:stretch>
                  <a:fillRect b="-115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562527" y="5373216"/>
                <a:ext cx="389818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800" b="0" i="1" smtClean="0">
                          <a:latin typeface="Cambria Math"/>
                        </a:rPr>
                        <m:t>8 081 </m:t>
                      </m:r>
                      <m:r>
                        <a:rPr lang="cs-CZ" sz="2800" b="0" i="1" smtClean="0">
                          <a:latin typeface="Cambria Math"/>
                        </a:rPr>
                        <m:t>𝐾</m:t>
                      </m:r>
                      <m:r>
                        <a:rPr lang="cs-CZ" sz="28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527" y="5373216"/>
                <a:ext cx="3898182" cy="418961"/>
              </a:xfrm>
              <a:prstGeom prst="rect">
                <a:avLst/>
              </a:prstGeom>
              <a:blipFill rotWithShape="1">
                <a:blip r:embed="rId11"/>
                <a:stretch>
                  <a:fillRect b="-115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HGW68T4R\MP900403719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659" y="1787002"/>
            <a:ext cx="3024336" cy="3782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608" y="5600550"/>
            <a:ext cx="1389659" cy="1139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2585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" y="1454491"/>
            <a:ext cx="9158933" cy="5403509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1" y="-1"/>
            <a:ext cx="9144001" cy="980729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-29485" y="18192"/>
            <a:ext cx="9173486" cy="81852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Př.2) Vypočítejte, kolik bude na účtu za tři roky, je-li uloženo 10 000 Kč  při úrokové míře 10 </a:t>
            </a:r>
            <a:r>
              <a:rPr lang="en-US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%</a:t>
            </a: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za rok.</a:t>
            </a:r>
            <a:endParaRPr lang="cs-CZ" sz="2800" spc="-1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-14554" y="1001650"/>
                <a:ext cx="2856536" cy="452841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just">
                  <a:buNone/>
                </a:pPr>
                <a:r>
                  <a:rPr lang="cs-CZ" dirty="0" smtClean="0">
                    <a:solidFill>
                      <a:srgbClr val="FFFF00"/>
                    </a:solidFill>
                  </a:rPr>
                  <a:t>Řešení (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1. 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𝑧𝑝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ů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𝑠𝑜𝑏</m:t>
                    </m:r>
                  </m:oMath>
                </a14:m>
                <a:r>
                  <a:rPr lang="cs-CZ" dirty="0" smtClean="0">
                    <a:solidFill>
                      <a:srgbClr val="FFFF00"/>
                    </a:solidFill>
                  </a:rPr>
                  <a:t>):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4554" y="1001650"/>
                <a:ext cx="2856536" cy="4528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61733" y="6254185"/>
            <a:ext cx="8948952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56701" y="6260113"/>
            <a:ext cx="8539270" cy="624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b="0" i="0" dirty="0" smtClean="0"/>
              <a:t>Na účtu bude  13 </a:t>
            </a:r>
            <a:r>
              <a:rPr lang="cs-CZ" dirty="0" smtClean="0"/>
              <a:t>31</a:t>
            </a:r>
            <a:r>
              <a:rPr lang="cs-CZ" b="0" i="0" dirty="0" smtClean="0"/>
              <a:t>0 </a:t>
            </a:r>
            <a:r>
              <a:rPr lang="cs-CZ" b="0" i="0" dirty="0" smtClean="0"/>
              <a:t>Kč.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8307" y="1830332"/>
            <a:ext cx="2963082" cy="4429782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119446" y="3187278"/>
            <a:ext cx="269070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58154" y="4580634"/>
            <a:ext cx="2872003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b="0" i="1" dirty="0" smtClean="0"/>
              <a:t>Na účtu po </a:t>
            </a:r>
            <a:r>
              <a:rPr lang="cs-CZ" i="1" dirty="0" smtClean="0"/>
              <a:t>1</a:t>
            </a:r>
            <a:r>
              <a:rPr lang="cs-CZ" b="0" i="1" dirty="0" smtClean="0"/>
              <a:t>. roce:</a:t>
            </a:r>
            <a:endParaRPr lang="cs-CZ" i="1" dirty="0"/>
          </a:p>
        </p:txBody>
      </p:sp>
      <p:pic>
        <p:nvPicPr>
          <p:cNvPr id="29" name="Picture 2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993" y="479215"/>
            <a:ext cx="1392651" cy="1141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Zaoblený obdélník 40"/>
          <p:cNvSpPr/>
          <p:nvPr/>
        </p:nvSpPr>
        <p:spPr>
          <a:xfrm>
            <a:off x="3097924" y="1837313"/>
            <a:ext cx="2963082" cy="4362872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6180918" y="1837313"/>
            <a:ext cx="2963082" cy="4333900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3967138" y="1411370"/>
                <a:ext cx="91839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2. </m:t>
                      </m:r>
                      <m:r>
                        <a:rPr lang="cs-CZ" sz="2600" b="0" i="1" smtClean="0">
                          <a:latin typeface="Cambria Math"/>
                        </a:rPr>
                        <m:t>𝑟𝑜𝑘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7138" y="1411370"/>
                <a:ext cx="918395" cy="41896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7020272" y="1438046"/>
                <a:ext cx="91839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3. </m:t>
                      </m:r>
                      <m:r>
                        <a:rPr lang="cs-CZ" sz="2600" b="0" i="1" smtClean="0">
                          <a:latin typeface="Cambria Math"/>
                        </a:rPr>
                        <m:t>𝑟𝑜𝑘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0272" y="1438046"/>
                <a:ext cx="918395" cy="41896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61732" y="3187278"/>
                <a:ext cx="191340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32" y="3187278"/>
                <a:ext cx="1913404" cy="418961"/>
              </a:xfrm>
              <a:prstGeom prst="rect">
                <a:avLst/>
              </a:prstGeom>
              <a:blipFill rotWithShape="1">
                <a:blip r:embed="rId6"/>
                <a:stretch>
                  <a:fillRect l="-637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46701" y="3606239"/>
                <a:ext cx="2894911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=10 000·0,1·1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01" y="3606239"/>
                <a:ext cx="2894911" cy="418961"/>
              </a:xfrm>
              <a:prstGeom prst="rect">
                <a:avLst/>
              </a:prstGeom>
              <a:blipFill rotWithShape="1">
                <a:blip r:embed="rId7"/>
                <a:stretch>
                  <a:fillRect l="-632" b="-14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61733" y="4025200"/>
                <a:ext cx="220143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=1 000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33" y="4025200"/>
                <a:ext cx="2201436" cy="418961"/>
              </a:xfrm>
              <a:prstGeom prst="rect">
                <a:avLst/>
              </a:prstGeom>
              <a:blipFill rotWithShape="1">
                <a:blip r:embed="rId8"/>
                <a:stretch>
                  <a:fillRect l="-554" b="-13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91351" y="1922688"/>
                <a:ext cx="237789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=10 000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351" y="1922688"/>
                <a:ext cx="2377892" cy="418961"/>
              </a:xfrm>
              <a:prstGeom prst="rect">
                <a:avLst/>
              </a:prstGeom>
              <a:blipFill rotWithShape="1">
                <a:blip r:embed="rId9"/>
                <a:stretch>
                  <a:fillRect l="-1795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151273" y="2341648"/>
                <a:ext cx="2690709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=10 :100=0,1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273" y="2341648"/>
                <a:ext cx="2690709" cy="418961"/>
              </a:xfrm>
              <a:prstGeom prst="rect">
                <a:avLst/>
              </a:prstGeom>
              <a:blipFill rotWithShape="1">
                <a:blip r:embed="rId10"/>
                <a:stretch>
                  <a:fillRect l="-680" b="-72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156701" y="2714803"/>
                <a:ext cx="123819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01" y="2714803"/>
                <a:ext cx="1238192" cy="418961"/>
              </a:xfrm>
              <a:prstGeom prst="rect">
                <a:avLst/>
              </a:prstGeom>
              <a:blipFill rotWithShape="1">
                <a:blip r:embed="rId11"/>
                <a:stretch>
                  <a:fillRect l="-493" b="-72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128229" y="4956448"/>
                <a:ext cx="220143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229" y="4956448"/>
                <a:ext cx="2201436" cy="418961"/>
              </a:xfrm>
              <a:prstGeom prst="rect">
                <a:avLst/>
              </a:prstGeom>
              <a:blipFill rotWithShape="1">
                <a:blip r:embed="rId12"/>
                <a:stretch>
                  <a:fillRect l="-1662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91351" y="5345335"/>
                <a:ext cx="285181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=10 000+1 000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351" y="5345335"/>
                <a:ext cx="2851810" cy="418961"/>
              </a:xfrm>
              <a:prstGeom prst="rect">
                <a:avLst/>
              </a:prstGeom>
              <a:blipFill rotWithShape="1">
                <a:blip r:embed="rId13"/>
                <a:stretch>
                  <a:fillRect l="-1496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100169" y="5733284"/>
                <a:ext cx="285181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=11 000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169" y="5733284"/>
                <a:ext cx="2851810" cy="418961"/>
              </a:xfrm>
              <a:prstGeom prst="rect">
                <a:avLst/>
              </a:prstGeom>
              <a:blipFill rotWithShape="1">
                <a:blip r:embed="rId14"/>
                <a:stretch>
                  <a:fillRect l="-1282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894400" y="1418351"/>
                <a:ext cx="91839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1</m:t>
                      </m:r>
                      <m:r>
                        <a:rPr lang="cs-CZ" sz="2600" b="0" i="1" smtClean="0">
                          <a:latin typeface="Cambria Math"/>
                        </a:rPr>
                        <m:t>. </m:t>
                      </m:r>
                      <m:r>
                        <a:rPr lang="cs-CZ" sz="2600" b="0" i="1" smtClean="0">
                          <a:latin typeface="Cambria Math"/>
                        </a:rPr>
                        <m:t>𝑟𝑜𝑘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4400" y="1418351"/>
                <a:ext cx="918395" cy="418961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>
            <a:off x="119446" y="4580634"/>
            <a:ext cx="269070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3175815" y="3187278"/>
            <a:ext cx="269070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Zástupný symbol pro obsah 2"/>
          <p:cNvSpPr>
            <a:spLocks noGrp="1"/>
          </p:cNvSpPr>
          <p:nvPr/>
        </p:nvSpPr>
        <p:spPr>
          <a:xfrm>
            <a:off x="3114523" y="4580634"/>
            <a:ext cx="2872003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b="0" i="1" dirty="0" smtClean="0"/>
              <a:t>Na účtu po </a:t>
            </a:r>
            <a:r>
              <a:rPr lang="cs-CZ" i="1" dirty="0" smtClean="0"/>
              <a:t>2</a:t>
            </a:r>
            <a:r>
              <a:rPr lang="cs-CZ" b="0" i="1" dirty="0" smtClean="0"/>
              <a:t>. roce:</a:t>
            </a:r>
            <a:endParaRPr lang="cs-CZ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3" name="Zástupný symbol pro obsah 2"/>
              <p:cNvSpPr>
                <a:spLocks noGrp="1"/>
              </p:cNvSpPr>
              <p:nvPr/>
            </p:nvSpPr>
            <p:spPr>
              <a:xfrm>
                <a:off x="3118101" y="3187278"/>
                <a:ext cx="191340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8101" y="3187278"/>
                <a:ext cx="1913404" cy="418961"/>
              </a:xfrm>
              <a:prstGeom prst="rect">
                <a:avLst/>
              </a:prstGeom>
              <a:blipFill rotWithShape="1">
                <a:blip r:embed="rId16"/>
                <a:stretch>
                  <a:fillRect l="-637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Zástupný symbol pro obsah 2"/>
              <p:cNvSpPr>
                <a:spLocks noGrp="1"/>
              </p:cNvSpPr>
              <p:nvPr/>
            </p:nvSpPr>
            <p:spPr>
              <a:xfrm>
                <a:off x="3103070" y="3606239"/>
                <a:ext cx="2894911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=11 000·0,1·1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3070" y="3606239"/>
                <a:ext cx="2894911" cy="418961"/>
              </a:xfrm>
              <a:prstGeom prst="rect">
                <a:avLst/>
              </a:prstGeom>
              <a:blipFill rotWithShape="1">
                <a:blip r:embed="rId17"/>
                <a:stretch>
                  <a:fillRect l="-421" b="-14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Zástupný symbol pro obsah 2"/>
              <p:cNvSpPr>
                <a:spLocks noGrp="1"/>
              </p:cNvSpPr>
              <p:nvPr/>
            </p:nvSpPr>
            <p:spPr>
              <a:xfrm>
                <a:off x="3118102" y="4025200"/>
                <a:ext cx="220143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=1 100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8102" y="4025200"/>
                <a:ext cx="2201436" cy="418961"/>
              </a:xfrm>
              <a:prstGeom prst="rect">
                <a:avLst/>
              </a:prstGeom>
              <a:blipFill rotWithShape="1">
                <a:blip r:embed="rId18"/>
                <a:stretch>
                  <a:fillRect l="-552" b="-13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6" name="Zástupný symbol pro obsah 2"/>
              <p:cNvSpPr>
                <a:spLocks noGrp="1"/>
              </p:cNvSpPr>
              <p:nvPr/>
            </p:nvSpPr>
            <p:spPr>
              <a:xfrm>
                <a:off x="3147720" y="1922688"/>
                <a:ext cx="237789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=11 000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7720" y="1922688"/>
                <a:ext cx="2377892" cy="418961"/>
              </a:xfrm>
              <a:prstGeom prst="rect">
                <a:avLst/>
              </a:prstGeom>
              <a:blipFill rotWithShape="1">
                <a:blip r:embed="rId19"/>
                <a:stretch>
                  <a:fillRect l="-1538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Zástupný symbol pro obsah 2"/>
              <p:cNvSpPr>
                <a:spLocks noGrp="1"/>
              </p:cNvSpPr>
              <p:nvPr/>
            </p:nvSpPr>
            <p:spPr>
              <a:xfrm>
                <a:off x="3207642" y="2341648"/>
                <a:ext cx="2690709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=0,1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7642" y="2341648"/>
                <a:ext cx="2690709" cy="418961"/>
              </a:xfrm>
              <a:prstGeom prst="rect">
                <a:avLst/>
              </a:prstGeom>
              <a:blipFill rotWithShape="1">
                <a:blip r:embed="rId20"/>
                <a:stretch>
                  <a:fillRect l="-452" b="-72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Zástupný symbol pro obsah 2"/>
              <p:cNvSpPr>
                <a:spLocks noGrp="1"/>
              </p:cNvSpPr>
              <p:nvPr/>
            </p:nvSpPr>
            <p:spPr>
              <a:xfrm>
                <a:off x="3213070" y="2714803"/>
                <a:ext cx="123819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3070" y="2714803"/>
                <a:ext cx="1238192" cy="418961"/>
              </a:xfrm>
              <a:prstGeom prst="rect">
                <a:avLst/>
              </a:prstGeom>
              <a:blipFill rotWithShape="1">
                <a:blip r:embed="rId21"/>
                <a:stretch>
                  <a:fillRect b="-72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Zástupný symbol pro obsah 2"/>
              <p:cNvSpPr>
                <a:spLocks noGrp="1"/>
              </p:cNvSpPr>
              <p:nvPr/>
            </p:nvSpPr>
            <p:spPr>
              <a:xfrm>
                <a:off x="3184598" y="4956448"/>
                <a:ext cx="220143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4598" y="4956448"/>
                <a:ext cx="2201436" cy="418961"/>
              </a:xfrm>
              <a:prstGeom prst="rect">
                <a:avLst/>
              </a:prstGeom>
              <a:blipFill rotWithShape="1">
                <a:blip r:embed="rId22"/>
                <a:stretch>
                  <a:fillRect l="-1657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Zástupný symbol pro obsah 2"/>
              <p:cNvSpPr>
                <a:spLocks noGrp="1"/>
              </p:cNvSpPr>
              <p:nvPr/>
            </p:nvSpPr>
            <p:spPr>
              <a:xfrm>
                <a:off x="3213070" y="5345336"/>
                <a:ext cx="285181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=11 000+1 100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3070" y="5345336"/>
                <a:ext cx="2851810" cy="418961"/>
              </a:xfrm>
              <a:prstGeom prst="rect">
                <a:avLst/>
              </a:prstGeom>
              <a:blipFill rotWithShape="1">
                <a:blip r:embed="rId23"/>
                <a:stretch>
                  <a:fillRect l="-1282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1" name="Zástupný symbol pro obsah 2"/>
              <p:cNvSpPr>
                <a:spLocks noGrp="1"/>
              </p:cNvSpPr>
              <p:nvPr/>
            </p:nvSpPr>
            <p:spPr>
              <a:xfrm>
                <a:off x="3235948" y="5707217"/>
                <a:ext cx="285181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=12 100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948" y="5707217"/>
                <a:ext cx="2851810" cy="418961"/>
              </a:xfrm>
              <a:prstGeom prst="rect">
                <a:avLst/>
              </a:prstGeom>
              <a:blipFill rotWithShape="1">
                <a:blip r:embed="rId24"/>
                <a:stretch>
                  <a:fillRect l="-1496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2" name="Přímá spojnice 81"/>
          <p:cNvCxnSpPr/>
          <p:nvPr/>
        </p:nvCxnSpPr>
        <p:spPr>
          <a:xfrm>
            <a:off x="3175815" y="4580634"/>
            <a:ext cx="269070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6294211" y="3195728"/>
            <a:ext cx="269070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Zástupný symbol pro obsah 2"/>
          <p:cNvSpPr>
            <a:spLocks noGrp="1"/>
          </p:cNvSpPr>
          <p:nvPr/>
        </p:nvSpPr>
        <p:spPr>
          <a:xfrm>
            <a:off x="6232919" y="4589084"/>
            <a:ext cx="2872003" cy="4189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b="0" i="1" dirty="0" smtClean="0"/>
              <a:t>Na účtu po 3. roce:</a:t>
            </a:r>
            <a:endParaRPr lang="cs-CZ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7" name="Zástupný symbol pro obsah 2"/>
              <p:cNvSpPr>
                <a:spLocks noGrp="1"/>
              </p:cNvSpPr>
              <p:nvPr/>
            </p:nvSpPr>
            <p:spPr>
              <a:xfrm>
                <a:off x="6236497" y="3195728"/>
                <a:ext cx="191340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6497" y="3195728"/>
                <a:ext cx="1913404" cy="418961"/>
              </a:xfrm>
              <a:prstGeom prst="rect">
                <a:avLst/>
              </a:prstGeom>
              <a:blipFill rotWithShape="1">
                <a:blip r:embed="rId25"/>
                <a:stretch>
                  <a:fillRect l="-637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8" name="Zástupný symbol pro obsah 2"/>
              <p:cNvSpPr>
                <a:spLocks noGrp="1"/>
              </p:cNvSpPr>
              <p:nvPr/>
            </p:nvSpPr>
            <p:spPr>
              <a:xfrm>
                <a:off x="6221466" y="3614689"/>
                <a:ext cx="2894911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=12 100·0,1·1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1466" y="3614689"/>
                <a:ext cx="2894911" cy="418961"/>
              </a:xfrm>
              <a:prstGeom prst="rect">
                <a:avLst/>
              </a:prstGeom>
              <a:blipFill rotWithShape="1">
                <a:blip r:embed="rId26"/>
                <a:stretch>
                  <a:fillRect l="-633" b="-13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9" name="Zástupný symbol pro obsah 2"/>
              <p:cNvSpPr>
                <a:spLocks noGrp="1"/>
              </p:cNvSpPr>
              <p:nvPr/>
            </p:nvSpPr>
            <p:spPr>
              <a:xfrm>
                <a:off x="6236498" y="4033650"/>
                <a:ext cx="220143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=1 210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6498" y="4033650"/>
                <a:ext cx="2201436" cy="418961"/>
              </a:xfrm>
              <a:prstGeom prst="rect">
                <a:avLst/>
              </a:prstGeom>
              <a:blipFill rotWithShape="1">
                <a:blip r:embed="rId27"/>
                <a:stretch>
                  <a:fillRect l="-554" b="-14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Zástupný symbol pro obsah 2"/>
              <p:cNvSpPr>
                <a:spLocks noGrp="1"/>
              </p:cNvSpPr>
              <p:nvPr/>
            </p:nvSpPr>
            <p:spPr>
              <a:xfrm>
                <a:off x="6266116" y="1931138"/>
                <a:ext cx="237789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=12 100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6116" y="1931138"/>
                <a:ext cx="2377892" cy="418961"/>
              </a:xfrm>
              <a:prstGeom prst="rect">
                <a:avLst/>
              </a:prstGeom>
              <a:blipFill rotWithShape="1">
                <a:blip r:embed="rId28"/>
                <a:stretch>
                  <a:fillRect l="-1795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1" name="Zástupný symbol pro obsah 2"/>
              <p:cNvSpPr>
                <a:spLocks noGrp="1"/>
              </p:cNvSpPr>
              <p:nvPr/>
            </p:nvSpPr>
            <p:spPr>
              <a:xfrm>
                <a:off x="6326038" y="2350098"/>
                <a:ext cx="2690709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=0,1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6038" y="2350098"/>
                <a:ext cx="2690709" cy="418961"/>
              </a:xfrm>
              <a:prstGeom prst="rect">
                <a:avLst/>
              </a:prstGeom>
              <a:blipFill rotWithShape="1">
                <a:blip r:embed="rId29"/>
                <a:stretch>
                  <a:fillRect l="-680" b="-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Zástupný symbol pro obsah 2"/>
              <p:cNvSpPr>
                <a:spLocks noGrp="1"/>
              </p:cNvSpPr>
              <p:nvPr/>
            </p:nvSpPr>
            <p:spPr>
              <a:xfrm>
                <a:off x="6331466" y="2723253"/>
                <a:ext cx="123819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1466" y="2723253"/>
                <a:ext cx="1238192" cy="418961"/>
              </a:xfrm>
              <a:prstGeom prst="rect">
                <a:avLst/>
              </a:prstGeom>
              <a:blipFill rotWithShape="1">
                <a:blip r:embed="rId30"/>
                <a:stretch>
                  <a:fillRect l="-493" b="-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" name="Zástupný symbol pro obsah 2"/>
              <p:cNvSpPr>
                <a:spLocks noGrp="1"/>
              </p:cNvSpPr>
              <p:nvPr/>
            </p:nvSpPr>
            <p:spPr>
              <a:xfrm>
                <a:off x="6251260" y="4998793"/>
                <a:ext cx="220143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1260" y="4998793"/>
                <a:ext cx="2201436" cy="418961"/>
              </a:xfrm>
              <a:prstGeom prst="rect">
                <a:avLst/>
              </a:prstGeom>
              <a:blipFill rotWithShape="1">
                <a:blip r:embed="rId31"/>
                <a:stretch>
                  <a:fillRect l="-1657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4" name="Zástupný symbol pro obsah 2"/>
              <p:cNvSpPr>
                <a:spLocks noGrp="1"/>
              </p:cNvSpPr>
              <p:nvPr/>
            </p:nvSpPr>
            <p:spPr>
              <a:xfrm>
                <a:off x="6266116" y="5375409"/>
                <a:ext cx="285181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=12 100+1 210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6116" y="5375409"/>
                <a:ext cx="2851810" cy="418961"/>
              </a:xfrm>
              <a:prstGeom prst="rect">
                <a:avLst/>
              </a:prstGeom>
              <a:blipFill rotWithShape="1">
                <a:blip r:embed="rId32"/>
                <a:stretch>
                  <a:fillRect l="-1496" b="-260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5" name="Zástupný symbol pro obsah 2"/>
              <p:cNvSpPr>
                <a:spLocks noGrp="1"/>
              </p:cNvSpPr>
              <p:nvPr/>
            </p:nvSpPr>
            <p:spPr>
              <a:xfrm>
                <a:off x="6253112" y="5715667"/>
                <a:ext cx="285181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=13 </m:t>
                      </m:r>
                      <m:r>
                        <a:rPr lang="cs-CZ" b="0" i="1" smtClean="0">
                          <a:latin typeface="Cambria Math"/>
                        </a:rPr>
                        <m:t>31</m:t>
                      </m:r>
                      <m:r>
                        <a:rPr lang="cs-CZ" b="0" i="1" smtClean="0">
                          <a:latin typeface="Cambria Math"/>
                        </a:rPr>
                        <m:t>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3112" y="5715667"/>
                <a:ext cx="2851810" cy="418961"/>
              </a:xfrm>
              <a:prstGeom prst="rect">
                <a:avLst/>
              </a:prstGeom>
              <a:blipFill rotWithShape="1">
                <a:blip r:embed="rId33"/>
                <a:stretch>
                  <a:fillRect l="-1496" b="-27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6" name="Přímá spojnice 105"/>
          <p:cNvCxnSpPr/>
          <p:nvPr/>
        </p:nvCxnSpPr>
        <p:spPr>
          <a:xfrm>
            <a:off x="6294211" y="4589084"/>
            <a:ext cx="269070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7508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7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2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/>
      <p:bldP spid="18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3" grpId="0"/>
      <p:bldP spid="54" grpId="0"/>
      <p:bldP spid="55" grpId="0"/>
      <p:bldP spid="56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  <p:bldP spid="104" grpId="0"/>
      <p:bldP spid="10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" y="1454491"/>
            <a:ext cx="9158933" cy="5403509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1" y="-1"/>
            <a:ext cx="9144001" cy="980729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-29485" y="18192"/>
            <a:ext cx="9173486" cy="81852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Př.2) Vypočítejte, kolik bude na účtu za tři roky, je-li uloženo 10 000 Kč  při úrokové míře 10 </a:t>
            </a:r>
            <a:r>
              <a:rPr lang="en-US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%</a:t>
            </a:r>
            <a:r>
              <a:rPr lang="cs-CZ" sz="2800" spc="-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za rok.</a:t>
            </a:r>
            <a:endParaRPr lang="cs-CZ" sz="2800" spc="-1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-14554" y="1001650"/>
                <a:ext cx="2856536" cy="452841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just">
                  <a:buNone/>
                </a:pPr>
                <a:r>
                  <a:rPr lang="cs-CZ" dirty="0" smtClean="0">
                    <a:solidFill>
                      <a:srgbClr val="FFFF00"/>
                    </a:solidFill>
                  </a:rPr>
                  <a:t>Řešení (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FF00"/>
                        </a:solidFill>
                        <a:latin typeface="Cambria Math"/>
                      </a:rPr>
                      <m:t>2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. 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𝑧𝑝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ů</m:t>
                    </m:r>
                    <m:r>
                      <a:rPr lang="cs-CZ" i="1">
                        <a:solidFill>
                          <a:srgbClr val="FFFF00"/>
                        </a:solidFill>
                        <a:latin typeface="Cambria Math"/>
                      </a:rPr>
                      <m:t>𝑠𝑜𝑏</m:t>
                    </m:r>
                  </m:oMath>
                </a14:m>
                <a:r>
                  <a:rPr lang="cs-CZ" dirty="0" smtClean="0">
                    <a:solidFill>
                      <a:srgbClr val="FFFF00"/>
                    </a:solidFill>
                  </a:rPr>
                  <a:t>):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4554" y="1001650"/>
                <a:ext cx="2856536" cy="4528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61733" y="6254185"/>
            <a:ext cx="8948952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56701" y="6260113"/>
            <a:ext cx="8539270" cy="624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800" b="0" i="0" dirty="0" smtClean="0"/>
              <a:t>Na účtu bude  13 </a:t>
            </a:r>
            <a:r>
              <a:rPr lang="cs-CZ" sz="2800" dirty="0" smtClean="0"/>
              <a:t>31</a:t>
            </a:r>
            <a:r>
              <a:rPr lang="cs-CZ" sz="2800" b="0" i="0" dirty="0" smtClean="0"/>
              <a:t>0 </a:t>
            </a:r>
            <a:r>
              <a:rPr lang="cs-CZ" sz="2800" b="0" i="0" dirty="0" smtClean="0"/>
              <a:t>Kč.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482123" y="1577522"/>
            <a:ext cx="4719717" cy="444376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628232" y="3383636"/>
            <a:ext cx="36232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570518" y="3492454"/>
                <a:ext cx="257652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·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518" y="3492454"/>
                <a:ext cx="2576520" cy="418961"/>
              </a:xfrm>
              <a:prstGeom prst="rect">
                <a:avLst/>
              </a:prstGeom>
              <a:blipFill rotWithShape="1">
                <a:blip r:embed="rId3"/>
                <a:stretch>
                  <a:fillRect b="-115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562527" y="4722497"/>
                <a:ext cx="389818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=10 000·1,331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527" y="4722497"/>
                <a:ext cx="3898182" cy="418961"/>
              </a:xfrm>
              <a:prstGeom prst="rect">
                <a:avLst/>
              </a:prstGeom>
              <a:blipFill rotWithShape="1">
                <a:blip r:embed="rId4"/>
                <a:stretch>
                  <a:fillRect b="-13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609283" y="1577522"/>
                <a:ext cx="3201983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=10 000 </m:t>
                      </m:r>
                      <m:r>
                        <a:rPr lang="cs-CZ" sz="2800" b="0" i="1" smtClean="0">
                          <a:latin typeface="Cambria Math"/>
                        </a:rPr>
                        <m:t>𝐾</m:t>
                      </m:r>
                      <m:r>
                        <a:rPr lang="cs-CZ" sz="28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283" y="1577522"/>
                <a:ext cx="3201983" cy="418961"/>
              </a:xfrm>
              <a:prstGeom prst="rect">
                <a:avLst/>
              </a:prstGeom>
              <a:blipFill rotWithShape="1">
                <a:blip r:embed="rId5"/>
                <a:stretch>
                  <a:fillRect b="-115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570518" y="2040992"/>
                <a:ext cx="3623211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𝑖</m:t>
                      </m:r>
                      <m:r>
                        <a:rPr lang="cs-CZ" sz="2800" b="0" i="1" smtClean="0">
                          <a:latin typeface="Cambria Math"/>
                        </a:rPr>
                        <m:t>=10 :100=0,1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518" y="2040992"/>
                <a:ext cx="3623211" cy="418961"/>
              </a:xfrm>
              <a:prstGeom prst="rect">
                <a:avLst/>
              </a:prstGeom>
              <a:blipFill rotWithShape="1">
                <a:blip r:embed="rId6"/>
                <a:stretch>
                  <a:fillRect b="-5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17969" y="2447677"/>
                <a:ext cx="166730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𝑛</m:t>
                      </m:r>
                      <m:r>
                        <a:rPr lang="cs-CZ" sz="2800" b="0" i="1" smtClean="0"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969" y="2447677"/>
                <a:ext cx="1667304" cy="41896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609283" y="2866638"/>
                <a:ext cx="229399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𝑟</m:t>
                      </m:r>
                      <m:r>
                        <a:rPr lang="cs-CZ" sz="2800" b="0" i="1" smtClean="0">
                          <a:latin typeface="Cambria Math"/>
                        </a:rPr>
                        <m:t>=1+0,1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283" y="2866638"/>
                <a:ext cx="2293996" cy="418961"/>
              </a:xfrm>
              <a:prstGeom prst="rect">
                <a:avLst/>
              </a:prstGeom>
              <a:blipFill rotWithShape="1">
                <a:blip r:embed="rId8"/>
                <a:stretch>
                  <a:fillRect b="-5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2397544" y="2866639"/>
                <a:ext cx="2293996" cy="4189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=1,1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7544" y="2866639"/>
                <a:ext cx="2293996" cy="418960"/>
              </a:xfrm>
              <a:prstGeom prst="rect">
                <a:avLst/>
              </a:prstGeom>
              <a:blipFill rotWithShape="1">
                <a:blip r:embed="rId9"/>
                <a:stretch>
                  <a:fillRect b="-5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590159" y="4127769"/>
                <a:ext cx="345955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=10 000·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1,1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159" y="4127769"/>
                <a:ext cx="3459554" cy="418961"/>
              </a:xfrm>
              <a:prstGeom prst="rect">
                <a:avLst/>
              </a:prstGeom>
              <a:blipFill rotWithShape="1">
                <a:blip r:embed="rId10"/>
                <a:stretch>
                  <a:fillRect b="-115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562527" y="5373216"/>
                <a:ext cx="3898182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</a:rPr>
                            <m:t>𝐽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=13 310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527" y="5373216"/>
                <a:ext cx="3898182" cy="418961"/>
              </a:xfrm>
              <a:prstGeom prst="rect">
                <a:avLst/>
              </a:prstGeom>
              <a:blipFill rotWithShape="1">
                <a:blip r:embed="rId11"/>
                <a:stretch>
                  <a:fillRect b="-13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P900414050[2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6813" y="1677247"/>
            <a:ext cx="2744626" cy="4114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633677"/>
            <a:ext cx="1421570" cy="1165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51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/>
      <p:bldP spid="16" grpId="0"/>
      <p:bldP spid="17" grpId="0"/>
      <p:bldP spid="19" grpId="0"/>
      <p:bldP spid="20" grpId="0"/>
      <p:bldP spid="21" grpId="0"/>
      <p:bldP spid="51" grpId="0"/>
      <p:bldP spid="52" grpId="0"/>
      <p:bldP spid="54" grpId="0"/>
      <p:bldP spid="5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9249" y="34528"/>
            <a:ext cx="8838146" cy="82822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85203" y="125633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b="1" dirty="0" smtClean="0"/>
              <a:t>Příklady na samostatné procvičení:</a:t>
            </a:r>
            <a:endParaRPr lang="cs-CZ" dirty="0" smtClean="0">
              <a:cs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2302" y="904041"/>
            <a:ext cx="8834701" cy="811052"/>
          </a:xfrm>
          <a:prstGeom prst="roundRect">
            <a:avLst>
              <a:gd name="adj" fmla="val 0"/>
            </a:avLst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50739" y="902925"/>
            <a:ext cx="8876264" cy="8110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</a:rPr>
              <a:t>1) 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Podnikatel uložil v bance vklad 640 000 Kč na dva roky při úroková míře 11,2 </a:t>
            </a:r>
            <a:r>
              <a:rPr lang="en-US" spc="-100" dirty="0" smtClean="0">
                <a:latin typeface="Arial" pitchFamily="34" charset="0"/>
                <a:cs typeface="Arial" pitchFamily="34" charset="0"/>
              </a:rPr>
              <a:t>%</a:t>
            </a:r>
            <a:r>
              <a:rPr lang="cs-CZ" spc="-100" dirty="0" smtClean="0">
                <a:latin typeface="Arial" pitchFamily="34" charset="0"/>
                <a:cs typeface="Arial" pitchFamily="34" charset="0"/>
              </a:rPr>
              <a:t> za rok. Vypočítejte jaký bude mít úrok.</a:t>
            </a:r>
            <a:endParaRPr lang="cs-CZ" spc="-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18409" y="2143465"/>
            <a:ext cx="8847222" cy="11415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Obec se rozhodla vzít úvěr 8 000 000 Kč. Úvěr i s úroky chce splatit za čtyři roky. Jakou částku zaplatí, jestliže úroková míra je 14,8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%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z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rok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83903" y="1716488"/>
                <a:ext cx="8861373" cy="42697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𝟏𝟓𝟏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𝟑𝟖𝟖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𝟏𝟔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903" y="1716488"/>
                <a:ext cx="8861373" cy="4269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06453" y="3301237"/>
                <a:ext cx="8907680" cy="496023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𝟏𝟑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𝟖𝟗𝟒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𝟗𝟔𝟎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453" y="3301237"/>
                <a:ext cx="8907680" cy="49602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aoblený obdélník 19"/>
          <p:cNvSpPr/>
          <p:nvPr/>
        </p:nvSpPr>
        <p:spPr>
          <a:xfrm>
            <a:off x="83903" y="3848271"/>
            <a:ext cx="8896382" cy="850677"/>
          </a:xfrm>
          <a:prstGeom prst="roundRect">
            <a:avLst>
              <a:gd name="adj" fmla="val 0"/>
            </a:avLst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58454" y="3824644"/>
            <a:ext cx="9018695" cy="10158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/>
              <a:t>3) </a:t>
            </a:r>
            <a:r>
              <a:rPr lang="cs-CZ" dirty="0" smtClean="0"/>
              <a:t>Manželé uložili do banky 654 000 Kč s úrokovou mírou 12,3 </a:t>
            </a:r>
            <a:r>
              <a:rPr lang="en-US" dirty="0" smtClean="0"/>
              <a:t>%</a:t>
            </a:r>
            <a:r>
              <a:rPr lang="cs-CZ" dirty="0" smtClean="0"/>
              <a:t> za rok. Kolik měli na účtu, jestliže peníze měli v bance tři roky?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83903" y="4731114"/>
                <a:ext cx="8896382" cy="50405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𝟗𝟐𝟔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𝟐𝟐𝟕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𝟓𝟎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903" y="4731114"/>
                <a:ext cx="8896382" cy="5040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aoblený obdélník 15"/>
          <p:cNvSpPr/>
          <p:nvPr/>
        </p:nvSpPr>
        <p:spPr>
          <a:xfrm>
            <a:off x="107864" y="5286967"/>
            <a:ext cx="8896382" cy="850677"/>
          </a:xfrm>
          <a:prstGeom prst="roundRect">
            <a:avLst>
              <a:gd name="adj" fmla="val 0"/>
            </a:avLst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82416" y="5263340"/>
            <a:ext cx="8883216" cy="10158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/>
              <a:t>4) </a:t>
            </a:r>
            <a:r>
              <a:rPr lang="cs-CZ" dirty="0" smtClean="0"/>
              <a:t>Jakou částku zaplatí Karel bance, jestliže si půjčí 800 000 Kč na 25 let s úrokovou mírou 3 </a:t>
            </a:r>
            <a:r>
              <a:rPr lang="en-US" dirty="0" smtClean="0"/>
              <a:t>%</a:t>
            </a:r>
            <a:r>
              <a:rPr lang="cs-CZ" dirty="0" smtClean="0"/>
              <a:t>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107864" y="6169810"/>
                <a:ext cx="8896382" cy="50405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𝟔𝟕𝟓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𝟎𝟐𝟐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𝟑𝟒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864" y="6169810"/>
                <a:ext cx="8896382" cy="50405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40424[6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546" y="5625701"/>
            <a:ext cx="1319849" cy="1088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46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2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35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88" y="1412776"/>
            <a:ext cx="9025408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TOUSSAINT, </a:t>
            </a:r>
            <a:r>
              <a:rPr lang="cs-CZ" sz="1100" dirty="0" err="1"/>
              <a:t>Dominique</a:t>
            </a:r>
            <a:r>
              <a:rPr lang="cs-CZ" sz="1100" dirty="0"/>
              <a:t>. </a:t>
            </a:r>
            <a:r>
              <a:rPr lang="cs-CZ" sz="1100" i="1" dirty="0"/>
              <a:t>Wikipedie</a:t>
            </a:r>
            <a:r>
              <a:rPr lang="cs-CZ" sz="1100" dirty="0"/>
              <a:t> [online]. [cit. 15.4.2013]. Dostupný na WWW: http://</a:t>
            </a:r>
            <a:r>
              <a:rPr lang="cs-CZ" sz="1100" dirty="0" smtClean="0"/>
              <a:t>cs.wikipedia.org/wiki/Soubor:Cone_3d.png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/>
              <a:t>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3327</TotalTime>
  <Words>1145</Words>
  <Application>Microsoft Office PowerPoint</Application>
  <PresentationFormat>Předvádění na obrazovce (4:3)</PresentationFormat>
  <Paragraphs>132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Základní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IVOŠ</cp:lastModifiedBy>
  <cp:revision>482</cp:revision>
  <dcterms:created xsi:type="dcterms:W3CDTF">2012-04-23T18:25:05Z</dcterms:created>
  <dcterms:modified xsi:type="dcterms:W3CDTF">2013-05-10T06:35:56Z</dcterms:modified>
</cp:coreProperties>
</file>