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69" r:id="rId3"/>
    <p:sldId id="275" r:id="rId4"/>
    <p:sldId id="276" r:id="rId5"/>
    <p:sldId id="278" r:id="rId6"/>
    <p:sldId id="277" r:id="rId7"/>
    <p:sldId id="279" r:id="rId8"/>
    <p:sldId id="280" r:id="rId9"/>
    <p:sldId id="28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VY_32_INOVACE_09_01_F7_Hanak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3722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Pohyb tělesa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65758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Rychlost rovnoměrného pohybu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40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8416" y="1268761"/>
            <a:ext cx="8609307" cy="5040560"/>
          </a:xfrm>
          <a:prstGeom prst="roundRect">
            <a:avLst>
              <a:gd name="adj" fmla="val 701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441773"/>
            <a:ext cx="2016224" cy="538956"/>
          </a:xfrm>
          <a:prstGeom prst="rect">
            <a:avLst/>
          </a:prstGeom>
        </p:spPr>
        <p:txBody>
          <a:bodyPr vert="horz" anchor="b">
            <a:normAutofit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48983" y="1478234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je zaměřena na výpočet rychlosti rovnoměrného pohybu. Najdeme zde vzorec a </a:t>
            </a:r>
            <a:r>
              <a:rPr lang="cs-CZ" sz="1800" dirty="0"/>
              <a:t>jednotky pro rychlost. Dále zde máme řešené příklady i příklady pro samostatné procvičení.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Zaoblený obdélník 63"/>
          <p:cNvSpPr/>
          <p:nvPr/>
        </p:nvSpPr>
        <p:spPr>
          <a:xfrm>
            <a:off x="179512" y="3059502"/>
            <a:ext cx="8774708" cy="3249818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79512" y="476672"/>
            <a:ext cx="8774708" cy="2016224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98655" y="764704"/>
            <a:ext cx="7776864" cy="1152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Rovnoměrný pohyb </a:t>
            </a:r>
            <a:r>
              <a:rPr lang="cs-CZ" sz="2800" dirty="0" smtClean="0"/>
              <a:t>znamená, že těleso za stejnou dobu urazí vždy stejné dráhy.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98655" y="1714612"/>
            <a:ext cx="7776864" cy="7782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To znamená, že rychlost tělesa se nemění.</a:t>
            </a:r>
            <a:endParaRPr lang="cs-CZ" sz="2800" dirty="0" smtClean="0">
              <a:cs typeface="Calibri" pitchFamily="34" charset="0"/>
            </a:endParaRPr>
          </a:p>
        </p:txBody>
      </p:sp>
      <p:pic>
        <p:nvPicPr>
          <p:cNvPr id="1027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74" y="353701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1595812" y="3965116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794" y="353701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Šipka doprava 25"/>
          <p:cNvSpPr/>
          <p:nvPr/>
        </p:nvSpPr>
        <p:spPr>
          <a:xfrm>
            <a:off x="3412732" y="3965116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429" y="35576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Šipka doprava 27"/>
          <p:cNvSpPr/>
          <p:nvPr/>
        </p:nvSpPr>
        <p:spPr>
          <a:xfrm>
            <a:off x="5180367" y="3985704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270" y="354872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Šipka doprava 29"/>
          <p:cNvSpPr/>
          <p:nvPr/>
        </p:nvSpPr>
        <p:spPr>
          <a:xfrm>
            <a:off x="7003208" y="3976824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620" y="35576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" name="Skupina 47"/>
          <p:cNvGrpSpPr/>
          <p:nvPr/>
        </p:nvGrpSpPr>
        <p:grpSpPr>
          <a:xfrm>
            <a:off x="513694" y="4757204"/>
            <a:ext cx="8136904" cy="680392"/>
            <a:chOff x="513694" y="4757204"/>
            <a:chExt cx="8136904" cy="680392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513694" y="4843672"/>
              <a:ext cx="8136904" cy="0"/>
            </a:xfrm>
            <a:prstGeom prst="line">
              <a:avLst/>
            </a:prstGeom>
            <a:ln w="266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>
              <a:off x="964284" y="4757204"/>
              <a:ext cx="12390" cy="680392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2793594" y="484367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4559193" y="484367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6384070" y="484367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8242562" y="4757204"/>
              <a:ext cx="0" cy="680392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Zástupný symbol pro obsah 2"/>
          <p:cNvSpPr>
            <a:spLocks noGrp="1"/>
          </p:cNvSpPr>
          <p:nvPr/>
        </p:nvSpPr>
        <p:spPr>
          <a:xfrm>
            <a:off x="537358" y="5446972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0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2337374" y="5485220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/>
              <a:t>2</a:t>
            </a:r>
            <a:r>
              <a:rPr lang="cs-CZ" sz="2800" dirty="0" smtClean="0"/>
              <a:t>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6" name="Zástupný symbol pro obsah 2"/>
          <p:cNvSpPr>
            <a:spLocks noGrp="1"/>
          </p:cNvSpPr>
          <p:nvPr/>
        </p:nvSpPr>
        <p:spPr>
          <a:xfrm>
            <a:off x="4125926" y="5498216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4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7" name="Zástupný symbol pro obsah 2"/>
          <p:cNvSpPr>
            <a:spLocks noGrp="1"/>
          </p:cNvSpPr>
          <p:nvPr/>
        </p:nvSpPr>
        <p:spPr>
          <a:xfrm>
            <a:off x="5927850" y="5485220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6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8" name="Zástupný symbol pro obsah 2"/>
          <p:cNvSpPr>
            <a:spLocks noGrp="1"/>
          </p:cNvSpPr>
          <p:nvPr/>
        </p:nvSpPr>
        <p:spPr>
          <a:xfrm>
            <a:off x="7786342" y="5498068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8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9" name="Zástupný symbol pro obsah 2"/>
          <p:cNvSpPr>
            <a:spLocks noGrp="1"/>
          </p:cNvSpPr>
          <p:nvPr/>
        </p:nvSpPr>
        <p:spPr>
          <a:xfrm>
            <a:off x="1541908" y="3537012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0" name="Zástupný symbol pro obsah 2"/>
          <p:cNvSpPr>
            <a:spLocks noGrp="1"/>
          </p:cNvSpPr>
          <p:nvPr/>
        </p:nvSpPr>
        <p:spPr>
          <a:xfrm>
            <a:off x="3375864" y="3557600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5123546" y="3591308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3" name="Zástupný symbol pro obsah 2"/>
          <p:cNvSpPr>
            <a:spLocks noGrp="1"/>
          </p:cNvSpPr>
          <p:nvPr/>
        </p:nvSpPr>
        <p:spPr>
          <a:xfrm>
            <a:off x="6955356" y="3599940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175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  <p:bldP spid="26" grpId="0" animBg="1"/>
      <p:bldP spid="28" grpId="0" animBg="1"/>
      <p:bldP spid="30" grpId="0" animBg="1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204282" y="3474544"/>
            <a:ext cx="5868596" cy="2834776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719054" y="4504782"/>
            <a:ext cx="1964555" cy="1199972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42416" y="4493505"/>
            <a:ext cx="1964555" cy="1211249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36826" y="359352"/>
            <a:ext cx="8774708" cy="263760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20960" y="634368"/>
                <a:ext cx="7776864" cy="11521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/>
                  <a:t>Rychlost rovnoměrného pohybu </a:t>
                </a:r>
                <a:r>
                  <a:rPr lang="cs-CZ" sz="2800" dirty="0" smtClean="0"/>
                  <a:t>určíme tak, že dráhu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</a:rPr>
                      <m:t>𝒔</m:t>
                    </m:r>
                  </m:oMath>
                </a14:m>
                <a:r>
                  <a:rPr lang="cs-CZ" sz="2800" dirty="0" smtClean="0"/>
                  <a:t> dělíme dobou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</a:rPr>
                      <m:t>𝒕</m:t>
                    </m:r>
                  </m:oMath>
                </a14:m>
                <a:r>
                  <a:rPr lang="cs-CZ" sz="2800" dirty="0" smtClean="0"/>
                  <a:t>.</a:t>
                </a:r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960" y="634368"/>
                <a:ext cx="7776864" cy="1152128"/>
              </a:xfrm>
              <a:prstGeom prst="rect">
                <a:avLst/>
              </a:prstGeom>
              <a:blipFill rotWithShape="1">
                <a:blip r:embed="rId2"/>
                <a:stretch>
                  <a:fillRect l="-1567" r="-1646" b="-275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20960" y="2103754"/>
                <a:ext cx="7776864" cy="7782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/>
                  <a:t>Rychlost</a:t>
                </a:r>
                <a:r>
                  <a:rPr lang="cs-CZ" sz="2800" dirty="0" smtClean="0"/>
                  <a:t> je fyzikální veličina a značíme ji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</a:rPr>
                      <m:t>𝒗</m:t>
                    </m:r>
                  </m:oMath>
                </a14:m>
                <a:r>
                  <a:rPr lang="cs-CZ" sz="2800" dirty="0" smtClean="0"/>
                  <a:t>. </a:t>
                </a:r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960" y="2103754"/>
                <a:ext cx="7776864" cy="778284"/>
              </a:xfrm>
              <a:prstGeom prst="rect">
                <a:avLst/>
              </a:prstGeom>
              <a:blipFill rotWithShape="1">
                <a:blip r:embed="rId3"/>
                <a:stretch>
                  <a:fillRect l="-1567" t="-70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562288" y="3775785"/>
            <a:ext cx="6167918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Vzorec pro výpočet rychlosti: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550580" y="4813056"/>
                <a:ext cx="213052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𝒗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  <m:r>
                        <a:rPr lang="cs-CZ" sz="2800" b="1" i="1" dirty="0" smtClean="0">
                          <a:latin typeface="Cambria Math"/>
                        </a:rPr>
                        <m:t> :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580" y="4813056"/>
                <a:ext cx="2130524" cy="60850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3744579" y="4665452"/>
                <a:ext cx="165618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𝒗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atin typeface="Cambria Math"/>
                            </a:rPr>
                            <m:t>𝒔</m:t>
                          </m:r>
                        </m:num>
                        <m:den>
                          <m:r>
                            <a:rPr lang="cs-CZ" sz="2800" b="1" i="1" dirty="0" smtClean="0">
                              <a:latin typeface="Cambria Math"/>
                            </a:rPr>
                            <m:t>𝒕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4579" y="4665452"/>
                <a:ext cx="1656184" cy="608508"/>
              </a:xfrm>
              <a:prstGeom prst="rect">
                <a:avLst/>
              </a:prstGeom>
              <a:blipFill rotWithShape="1">
                <a:blip r:embed="rId5"/>
                <a:stretch>
                  <a:fillRect b="-29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Zástupný symbol pro obsah 2"/>
          <p:cNvSpPr>
            <a:spLocks noGrp="1"/>
          </p:cNvSpPr>
          <p:nvPr/>
        </p:nvSpPr>
        <p:spPr>
          <a:xfrm>
            <a:off x="2681104" y="4727612"/>
            <a:ext cx="1224136" cy="7782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nebo</a:t>
            </a:r>
            <a:endParaRPr lang="cs-CZ" sz="2800" dirty="0" smtClean="0">
              <a:cs typeface="Calibri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775785"/>
            <a:ext cx="2051869" cy="2051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0" grpId="0" animBg="1"/>
      <p:bldP spid="4" grpId="0"/>
      <p:bldP spid="5" grpId="0"/>
      <p:bldP spid="32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139070" y="3356992"/>
            <a:ext cx="8774708" cy="2736304"/>
          </a:xfrm>
          <a:prstGeom prst="roundRect">
            <a:avLst>
              <a:gd name="adj" fmla="val 2158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272732" y="4252198"/>
            <a:ext cx="3115692" cy="1377622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699462" y="4293097"/>
            <a:ext cx="2936434" cy="1336928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39070" y="476672"/>
            <a:ext cx="8774708" cy="2376264"/>
          </a:xfrm>
          <a:prstGeom prst="roundRect">
            <a:avLst>
              <a:gd name="adj" fmla="val 2158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692093" y="879886"/>
            <a:ext cx="1979295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Jednotky: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604309" y="718346"/>
                <a:ext cx="1584176" cy="9315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atin typeface="Cambria Math"/>
                            </a:rPr>
                            <m:t>𝒎</m:t>
                          </m:r>
                        </m:num>
                        <m:den>
                          <m:r>
                            <a:rPr lang="cs-CZ" sz="2800" b="1" i="1" dirty="0" smtClean="0">
                              <a:latin typeface="Cambria Math"/>
                            </a:rPr>
                            <m:t>𝒔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4309" y="718346"/>
                <a:ext cx="1584176" cy="93158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604185" y="1772816"/>
                <a:ext cx="1584176" cy="9315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atin typeface="Cambria Math"/>
                            </a:rPr>
                            <m:t>𝒌𝒎</m:t>
                          </m:r>
                        </m:num>
                        <m:den>
                          <m:r>
                            <a:rPr lang="cs-CZ" sz="2800" b="1" i="1" dirty="0" smtClean="0">
                              <a:latin typeface="Cambria Math"/>
                            </a:rPr>
                            <m:t>𝒉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4185" y="1772816"/>
                <a:ext cx="1584176" cy="93158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4188360" y="879886"/>
            <a:ext cx="3697219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/>
              <a:t>m</a:t>
            </a:r>
            <a:r>
              <a:rPr lang="cs-CZ" sz="2800" dirty="0" smtClean="0"/>
              <a:t>etry za sekundu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188361" y="1934356"/>
            <a:ext cx="3697219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/>
              <a:t>k</a:t>
            </a:r>
            <a:r>
              <a:rPr lang="cs-CZ" sz="2800" dirty="0" smtClean="0"/>
              <a:t>ilometry za hodinu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539552" y="4484340"/>
                <a:ext cx="3096344" cy="10801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𝒎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𝒔</m:t>
                          </m:r>
                        </m:den>
                      </m:f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=</m:t>
                      </m:r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𝟑</m:t>
                      </m:r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,</m:t>
                      </m:r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𝟔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𝒌𝒎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𝒉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484340"/>
                <a:ext cx="3096344" cy="10801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304780" y="4382740"/>
                <a:ext cx="3096344" cy="10801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𝒌𝒎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𝒉</m:t>
                          </m:r>
                        </m:den>
                      </m:f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𝟑</m:t>
                          </m:r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,</m:t>
                          </m:r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𝟔</m:t>
                          </m:r>
                        </m:den>
                      </m:f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  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𝒎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  <a:cs typeface="Calibri" pitchFamily="34" charset="0"/>
                            </a:rPr>
                            <m:t>𝒔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4780" y="4382740"/>
                <a:ext cx="3096344" cy="10801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ástupný symbol pro obsah 2"/>
          <p:cNvSpPr>
            <a:spLocks noGrp="1"/>
          </p:cNvSpPr>
          <p:nvPr/>
        </p:nvSpPr>
        <p:spPr>
          <a:xfrm>
            <a:off x="1190047" y="3573017"/>
            <a:ext cx="6695533" cy="7200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Mezi jednotkami rychlosti platí vztahy:</a:t>
            </a:r>
            <a:endParaRPr lang="cs-CZ" sz="2800" b="1" dirty="0" smtClean="0"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56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2" grpId="0" animBg="1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39070" y="1947379"/>
            <a:ext cx="8774708" cy="4664174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540338" y="2209353"/>
            <a:ext cx="2486418" cy="3100773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213195" y="2209353"/>
            <a:ext cx="5320142" cy="1584176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39070" y="116632"/>
            <a:ext cx="8774708" cy="165618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12723" y="284560"/>
            <a:ext cx="842740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/>
              <a:t>1) Vlaštovka uletěla rovnoměrným pohybem 115 m za 5 s.</a:t>
            </a:r>
            <a:endParaRPr lang="cs-CZ" sz="2800" spc="-15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99380" y="764704"/>
                <a:ext cx="842740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/>
                  <a:t>Vypočítej rychlost letu vlaštovky. Rychlost převeď na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pc="-150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3200" b="0" i="1" spc="-150" smtClean="0">
                            <a:latin typeface="Cambria Math"/>
                          </a:rPr>
                          <m:t>h</m:t>
                        </m:r>
                        <m:r>
                          <a:rPr lang="cs-CZ" sz="3200" b="0" i="1" spc="-150" smtClean="0">
                            <a:latin typeface="Cambria Math"/>
                          </a:rPr>
                          <m:t>.</m:t>
                        </m:r>
                      </m:den>
                    </m:f>
                  </m:oMath>
                </a14:m>
                <a:endParaRPr lang="cs-CZ" sz="32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380" y="764704"/>
                <a:ext cx="8427402" cy="576064"/>
              </a:xfrm>
              <a:prstGeom prst="rect">
                <a:avLst/>
              </a:prstGeom>
              <a:blipFill rotWithShape="1">
                <a:blip r:embed="rId2"/>
                <a:stretch>
                  <a:fillRect l="-1520" b="-4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46471" y="2299995"/>
                <a:ext cx="2348756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𝒔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=115 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471" y="2299995"/>
                <a:ext cx="2348756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599716" y="2694811"/>
                <a:ext cx="161967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𝒕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=5 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716" y="2694811"/>
                <a:ext cx="1619672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608438" y="3270875"/>
                <a:ext cx="161967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𝒗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=? 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𝑚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cs typeface="Calibri" pitchFamily="34" charset="0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38" y="3270875"/>
                <a:ext cx="1619672" cy="576064"/>
              </a:xfrm>
              <a:prstGeom prst="rect">
                <a:avLst/>
              </a:prstGeom>
              <a:blipFill rotWithShape="1">
                <a:blip r:embed="rId5"/>
                <a:stretch>
                  <a:fillRect b="-351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860026" y="3190483"/>
            <a:ext cx="1652340" cy="0"/>
          </a:xfrm>
          <a:prstGeom prst="line">
            <a:avLst/>
          </a:prstGeom>
          <a:ln w="476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461292" y="2299995"/>
                <a:ext cx="213052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𝒗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  <m:r>
                        <a:rPr lang="cs-CZ" sz="2800" b="1" i="1" dirty="0" smtClean="0">
                          <a:latin typeface="Cambria Math"/>
                        </a:rPr>
                        <m:t> :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1292" y="2299995"/>
                <a:ext cx="2130524" cy="60850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470137" y="2697123"/>
                <a:ext cx="2614740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𝒗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latin typeface="Cambria Math"/>
                        </a:rPr>
                        <m:t>115 :5  </m:t>
                      </m:r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0137" y="2697123"/>
                <a:ext cx="2614740" cy="608508"/>
              </a:xfrm>
              <a:prstGeom prst="rect">
                <a:avLst/>
              </a:prstGeom>
              <a:blipFill rotWithShape="1">
                <a:blip r:embed="rId7"/>
                <a:stretch>
                  <a:fillRect b="-2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5940861" y="2697187"/>
                <a:ext cx="1733172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>
                          <a:latin typeface="Cambria Math"/>
                        </a:rPr>
                        <m:t>=</m:t>
                      </m:r>
                      <m:r>
                        <a:rPr lang="cs-CZ" sz="2800" b="1" i="1" dirty="0">
                          <a:latin typeface="Cambria Math"/>
                        </a:rPr>
                        <m:t>𝟐𝟑</m:t>
                      </m:r>
                      <m:r>
                        <a:rPr lang="cs-CZ" sz="2800" b="1" i="1" dirty="0">
                          <a:latin typeface="Cambria Math"/>
                        </a:rPr>
                        <m:t> </m:t>
                      </m:r>
                      <m:r>
                        <a:rPr lang="cs-CZ" sz="2800" i="1" dirty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sz="2800" i="1" dirty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861" y="2697187"/>
                <a:ext cx="1733172" cy="608508"/>
              </a:xfrm>
              <a:prstGeom prst="rect">
                <a:avLst/>
              </a:prstGeom>
              <a:blipFill rotWithShape="1">
                <a:blip r:embed="rId8"/>
                <a:stretch>
                  <a:fillRect b="-2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3213195" y="3882069"/>
            <a:ext cx="5320143" cy="1391370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470137" y="4065649"/>
                <a:ext cx="3324393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𝒗</m:t>
                      </m:r>
                      <m:r>
                        <a:rPr lang="cs-CZ" sz="2800" b="1" i="1" dirty="0">
                          <a:latin typeface="Cambria Math"/>
                        </a:rPr>
                        <m:t>=</m:t>
                      </m:r>
                      <m:r>
                        <a:rPr lang="cs-CZ" sz="2800" i="1" dirty="0">
                          <a:latin typeface="Cambria Math"/>
                        </a:rPr>
                        <m:t>23</m:t>
                      </m:r>
                      <m:r>
                        <a:rPr lang="cs-CZ" sz="2800" b="0" i="1" dirty="0" smtClean="0">
                          <a:latin typeface="Cambria Math"/>
                        </a:rPr>
                        <m:t>·3,6</m:t>
                      </m:r>
                      <m:r>
                        <a:rPr lang="cs-CZ" sz="2800" i="1" dirty="0">
                          <a:latin typeface="Cambria Math"/>
                        </a:rPr>
                        <m:t>  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800" i="1" dirty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0137" y="4065649"/>
                <a:ext cx="3324393" cy="608508"/>
              </a:xfrm>
              <a:prstGeom prst="rect">
                <a:avLst/>
              </a:prstGeom>
              <a:blipFill rotWithShape="1">
                <a:blip r:embed="rId9"/>
                <a:stretch>
                  <a:fillRect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084876" y="4094769"/>
                <a:ext cx="2232437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𝟖𝟐</m:t>
                      </m:r>
                      <m:r>
                        <a:rPr lang="cs-CZ" sz="2800" b="1" i="1" dirty="0" smtClean="0">
                          <a:latin typeface="Cambria Math"/>
                        </a:rPr>
                        <m:t>,</m:t>
                      </m:r>
                      <m:r>
                        <a:rPr lang="cs-CZ" sz="2800" b="1" i="1" dirty="0" smtClean="0">
                          <a:latin typeface="Cambria Math"/>
                        </a:rPr>
                        <m:t>𝟖</m:t>
                      </m:r>
                      <m:r>
                        <a:rPr lang="cs-CZ" sz="2800" i="1" dirty="0">
                          <a:latin typeface="Cambria Math"/>
                        </a:rPr>
                        <m:t>  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</a:rPr>
                            <m:t>𝑘</m:t>
                          </m:r>
                          <m:r>
                            <a:rPr lang="cs-CZ" sz="2800" i="1" dirty="0">
                              <a:latin typeface="Cambria Math"/>
                            </a:rPr>
                            <m:t>𝑚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</a:rPr>
                            <m:t>h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4876" y="4094769"/>
                <a:ext cx="2232437" cy="608508"/>
              </a:xfrm>
              <a:prstGeom prst="rect">
                <a:avLst/>
              </a:prstGeom>
              <a:blipFill rotWithShape="1">
                <a:blip r:embed="rId10"/>
                <a:stretch>
                  <a:fillRect b="-4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139070" y="5459425"/>
            <a:ext cx="8774708" cy="1169640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99380" y="5589240"/>
                <a:ext cx="4872848" cy="11521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pc="-150" smtClean="0">
                        <a:latin typeface="Cambria Math"/>
                      </a:rPr>
                      <m:t>Vla</m:t>
                    </m:r>
                    <m:r>
                      <a:rPr lang="cs-CZ" sz="2800" b="0" i="0" spc="-150" smtClean="0">
                        <a:latin typeface="Cambria Math"/>
                      </a:rPr>
                      <m:t>š</m:t>
                    </m:r>
                    <m:r>
                      <m:rPr>
                        <m:sty m:val="p"/>
                      </m:rPr>
                      <a:rPr lang="cs-CZ" sz="2800" b="0" i="0" spc="-150" smtClean="0">
                        <a:latin typeface="Cambria Math"/>
                      </a:rPr>
                      <m:t>tovka</m:t>
                    </m:r>
                    <m:r>
                      <a:rPr lang="cs-CZ" sz="2800" b="0" i="0" spc="-15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pc="-150" smtClean="0">
                        <a:latin typeface="Cambria Math"/>
                      </a:rPr>
                      <m:t>let</m:t>
                    </m:r>
                    <m:r>
                      <a:rPr lang="cs-CZ" sz="2800" b="0" i="0" spc="-150" smtClean="0">
                        <a:latin typeface="Cambria Math"/>
                      </a:rPr>
                      <m:t>ě</m:t>
                    </m:r>
                    <m:r>
                      <m:rPr>
                        <m:sty m:val="p"/>
                      </m:rPr>
                      <a:rPr lang="cs-CZ" sz="2800" b="0" i="0" spc="-150" smtClean="0">
                        <a:latin typeface="Cambria Math"/>
                      </a:rPr>
                      <m:t>la</m:t>
                    </m:r>
                    <m:r>
                      <a:rPr lang="cs-CZ" sz="2800" b="0" i="0" spc="-15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pc="-150" smtClean="0">
                        <a:latin typeface="Cambria Math"/>
                      </a:rPr>
                      <m:t>rychlost</m:t>
                    </m:r>
                    <m:r>
                      <a:rPr lang="cs-CZ" sz="2800" b="0" i="0" spc="-150" smtClean="0">
                        <a:latin typeface="Cambria Math"/>
                      </a:rPr>
                      <m:t>í  82,6</m:t>
                    </m:r>
                    <m:f>
                      <m:fPr>
                        <m:ctrlPr>
                          <a:rPr lang="cs-CZ" sz="2800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spc="-150" smtClean="0">
                            <a:latin typeface="Cambria Math"/>
                          </a:rPr>
                          <m:t>km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spc="-150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800" dirty="0" smtClean="0">
                    <a:cs typeface="Calibri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380" y="5589240"/>
                <a:ext cx="4872848" cy="1152128"/>
              </a:xfrm>
              <a:prstGeom prst="rect">
                <a:avLst/>
              </a:prstGeom>
              <a:blipFill rotWithShape="1">
                <a:blip r:embed="rId11"/>
                <a:stretch>
                  <a:fillRect r="-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4315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12" grpId="0"/>
      <p:bldP spid="13" grpId="0"/>
      <p:bldP spid="16" grpId="0"/>
      <p:bldP spid="20" grpId="0"/>
      <p:bldP spid="21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39070" y="116632"/>
            <a:ext cx="8774708" cy="165618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12723" y="284560"/>
            <a:ext cx="842740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/>
              <a:t>2</a:t>
            </a:r>
            <a:r>
              <a:rPr lang="cs-CZ" sz="2800" spc="-150" dirty="0" smtClean="0"/>
              <a:t>) Žirafa uběhla rovnoměrným pohybem 280 m za 20 s.</a:t>
            </a:r>
            <a:endParaRPr lang="cs-CZ" sz="2800" spc="-15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99380" y="764704"/>
                <a:ext cx="842740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/>
                  <a:t>Vypočítej rychlost žirafy. Rychlost převeď na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pc="-150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3200" b="0" i="1" spc="-150" smtClean="0">
                            <a:latin typeface="Cambria Math"/>
                          </a:rPr>
                          <m:t>h</m:t>
                        </m:r>
                        <m:r>
                          <a:rPr lang="cs-CZ" sz="3200" b="0" i="1" spc="-150" smtClean="0">
                            <a:latin typeface="Cambria Math"/>
                          </a:rPr>
                          <m:t>.</m:t>
                        </m:r>
                      </m:den>
                    </m:f>
                  </m:oMath>
                </a14:m>
                <a:endParaRPr lang="cs-CZ" sz="32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380" y="764704"/>
                <a:ext cx="8427402" cy="576064"/>
              </a:xfrm>
              <a:prstGeom prst="rect">
                <a:avLst/>
              </a:prstGeom>
              <a:blipFill rotWithShape="1">
                <a:blip r:embed="rId2"/>
                <a:stretch>
                  <a:fillRect l="-1520" b="-4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159162" y="1955776"/>
            <a:ext cx="8774708" cy="464157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332815" y="2123704"/>
            <a:ext cx="842740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/>
              <a:t>3) Doplň tabulku rychlostí rovnoměrných pohybů.</a:t>
            </a:r>
            <a:endParaRPr lang="cs-CZ" sz="2800" spc="-150" dirty="0" smtClean="0">
              <a:cs typeface="Calibri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419472" y="2603848"/>
            <a:ext cx="8617024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/>
              <a:t>K výpočtu použij kalkulačku a výsledky správně zaokrouhli.</a:t>
            </a:r>
            <a:endParaRPr lang="cs-CZ" sz="32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42584782"/>
                  </p:ext>
                </p:extLst>
              </p:nvPr>
            </p:nvGraphicFramePr>
            <p:xfrm>
              <a:off x="332815" y="3573016"/>
              <a:ext cx="8374028" cy="2838423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933731"/>
                    <a:gridCol w="1298189"/>
                    <a:gridCol w="1730918"/>
                    <a:gridCol w="1226067"/>
                    <a:gridCol w="1442432"/>
                    <a:gridCol w="1742691"/>
                  </a:tblGrid>
                  <a:tr h="1182239">
                    <a:tc>
                      <a:txBody>
                        <a:bodyPr/>
                        <a:lstStyle/>
                        <a:p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rgbClr val="5E9EFF"/>
                            </a:gs>
                            <a:gs pos="0">
                              <a:srgbClr val="85C2FF"/>
                            </a:gs>
                            <a:gs pos="1000">
                              <a:srgbClr val="C4D6EB"/>
                            </a:gs>
                            <a:gs pos="100000">
                              <a:srgbClr val="FFEBFA"/>
                            </a:gs>
                          </a:gsLst>
                          <a:lin ang="5400000" scaled="0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Let mouchy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Střemhlavý let sokola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Let rorýse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Jízda cyklisty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Plavba motorové lodi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</a:tr>
                  <a:tr h="857615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</a:ln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</a:ln>
                                        <a:latin typeface="Cambria Math"/>
                                      </a:rPr>
                                      <m:t>𝑣</m:t>
                                    </m:r>
                                  </m:num>
                                  <m:den>
                                    <m:f>
                                      <m:fPr>
                                        <m:type m:val="lin"/>
                                        <m:ctrlPr>
                                          <a:rPr lang="cs-CZ" sz="2400" i="1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m:rPr>
                                            <m:sty m:val="p"/>
                                          </m:rPr>
                                          <a:rPr lang="cs-CZ" sz="2400" b="0" i="0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  <m:t>km</m:t>
                                        </m:r>
                                      </m:num>
                                      <m:den>
                                        <m:r>
                                          <m:rPr>
                                            <m:sty m:val="p"/>
                                          </m:rPr>
                                          <a:rPr lang="cs-CZ" sz="2400" b="0" i="0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  <m:t>h</m:t>
                                        </m:r>
                                      </m:den>
                                    </m:f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gradFill>
                          <a:gsLst>
                            <a:gs pos="0">
                              <a:srgbClr val="5E9EFF"/>
                            </a:gs>
                            <a:gs pos="0">
                              <a:srgbClr val="85C2FF"/>
                            </a:gs>
                            <a:gs pos="1000">
                              <a:srgbClr val="C4D6EB"/>
                            </a:gs>
                            <a:gs pos="100000">
                              <a:srgbClr val="FFEBFA"/>
                            </a:gs>
                          </a:gsLst>
                          <a:lin ang="5400000" scaled="0"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240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30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792088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</a:ln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</a:ln>
                                        <a:latin typeface="Cambria Math"/>
                                      </a:rPr>
                                      <m:t>𝑣</m:t>
                                    </m:r>
                                  </m:num>
                                  <m:den>
                                    <m:f>
                                      <m:fPr>
                                        <m:type m:val="lin"/>
                                        <m:ctrlPr>
                                          <a:rPr lang="cs-CZ" sz="2400" i="1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m:rPr>
                                            <m:sty m:val="p"/>
                                          </m:rPr>
                                          <a:rPr lang="cs-CZ" sz="2400" b="0" i="0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  <m:t>m</m:t>
                                        </m:r>
                                      </m:num>
                                      <m:den>
                                        <m:r>
                                          <m:rPr>
                                            <m:sty m:val="p"/>
                                          </m:rPr>
                                          <a:rPr lang="cs-CZ" sz="2400" b="0" i="0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  <m:t>s</m:t>
                                        </m:r>
                                      </m:den>
                                    </m:f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>
                          <a:gsLst>
                            <a:gs pos="0">
                              <a:srgbClr val="5E9EFF"/>
                            </a:gs>
                            <a:gs pos="0">
                              <a:srgbClr val="85C2FF"/>
                            </a:gs>
                            <a:gs pos="1000">
                              <a:srgbClr val="C4D6EB"/>
                            </a:gs>
                            <a:gs pos="100000">
                              <a:srgbClr val="FFEBFA"/>
                            </a:gs>
                          </a:gsLst>
                          <a:lin ang="5400000" scaled="0"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5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47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10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ulka 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42584782"/>
                  </p:ext>
                </p:extLst>
              </p:nvPr>
            </p:nvGraphicFramePr>
            <p:xfrm>
              <a:off x="332815" y="3573016"/>
              <a:ext cx="8374028" cy="2838423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933731"/>
                    <a:gridCol w="1298189"/>
                    <a:gridCol w="1730918"/>
                    <a:gridCol w="1226067"/>
                    <a:gridCol w="1442432"/>
                    <a:gridCol w="1742691"/>
                  </a:tblGrid>
                  <a:tr h="1188720">
                    <a:tc>
                      <a:txBody>
                        <a:bodyPr/>
                        <a:lstStyle/>
                        <a:p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rgbClr val="5E9EFF"/>
                            </a:gs>
                            <a:gs pos="0">
                              <a:srgbClr val="85C2FF"/>
                            </a:gs>
                            <a:gs pos="1000">
                              <a:srgbClr val="C4D6EB"/>
                            </a:gs>
                            <a:gs pos="100000">
                              <a:srgbClr val="FFEBFA"/>
                            </a:gs>
                          </a:gsLst>
                          <a:lin ang="5400000" scaled="0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Let mouchy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Střemhlavý let sokola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Let rorýse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Jízda cyklisty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Plavba motorové lodi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</a:tr>
                  <a:tr h="85761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1">
                          <a:blip r:embed="rId3"/>
                          <a:stretch>
                            <a:fillRect l="-654" t="-143972" r="-798039" b="-9219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240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30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79208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654" t="-264615" r="-79803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5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47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10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81760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9070" y="692696"/>
            <a:ext cx="8774708" cy="108012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59162" y="1955776"/>
            <a:ext cx="8774708" cy="464157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32815" y="2123704"/>
            <a:ext cx="842740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/>
              <a:t>3) Doplň tabulku rychlostí rovnoměrných pohybů.</a:t>
            </a:r>
            <a:endParaRPr lang="cs-CZ" sz="2800" spc="-150" dirty="0" smtClean="0"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19472" y="2603848"/>
            <a:ext cx="8617024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/>
              <a:t>K výpočtu použij kalkulačku a výsledky správně zaokrouhli.</a:t>
            </a:r>
            <a:endParaRPr lang="cs-CZ" sz="32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843040286"/>
                  </p:ext>
                </p:extLst>
              </p:nvPr>
            </p:nvGraphicFramePr>
            <p:xfrm>
              <a:off x="332815" y="3573016"/>
              <a:ext cx="8374028" cy="2838423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933731"/>
                    <a:gridCol w="1298189"/>
                    <a:gridCol w="1730918"/>
                    <a:gridCol w="1226067"/>
                    <a:gridCol w="1442432"/>
                    <a:gridCol w="1742691"/>
                  </a:tblGrid>
                  <a:tr h="1182239">
                    <a:tc>
                      <a:txBody>
                        <a:bodyPr/>
                        <a:lstStyle/>
                        <a:p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rgbClr val="5E9EFF"/>
                            </a:gs>
                            <a:gs pos="0">
                              <a:srgbClr val="85C2FF"/>
                            </a:gs>
                            <a:gs pos="1000">
                              <a:srgbClr val="C4D6EB"/>
                            </a:gs>
                            <a:gs pos="100000">
                              <a:srgbClr val="FFEBFA"/>
                            </a:gs>
                          </a:gsLst>
                          <a:lin ang="5400000" scaled="0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Let mouchy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Střemhlavý let sokola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Let rorýse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Jízda cyklisty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Plavba motorové lodi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</a:tr>
                  <a:tr h="857615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</a:ln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</a:ln>
                                        <a:latin typeface="Cambria Math"/>
                                      </a:rPr>
                                      <m:t>𝑣</m:t>
                                    </m:r>
                                  </m:num>
                                  <m:den>
                                    <m:f>
                                      <m:fPr>
                                        <m:type m:val="lin"/>
                                        <m:ctrlPr>
                                          <a:rPr lang="cs-CZ" sz="2400" i="1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m:rPr>
                                            <m:sty m:val="p"/>
                                          </m:rPr>
                                          <a:rPr lang="cs-CZ" sz="2400" b="0" i="0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  <m:t>km</m:t>
                                        </m:r>
                                      </m:num>
                                      <m:den>
                                        <m:r>
                                          <m:rPr>
                                            <m:sty m:val="p"/>
                                          </m:rPr>
                                          <a:rPr lang="cs-CZ" sz="2400" b="0" i="0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  <m:t>h</m:t>
                                        </m:r>
                                      </m:den>
                                    </m:f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gradFill>
                          <a:gsLst>
                            <a:gs pos="0">
                              <a:srgbClr val="5E9EFF"/>
                            </a:gs>
                            <a:gs pos="0">
                              <a:srgbClr val="85C2FF"/>
                            </a:gs>
                            <a:gs pos="1000">
                              <a:srgbClr val="C4D6EB"/>
                            </a:gs>
                            <a:gs pos="100000">
                              <a:srgbClr val="FFEBFA"/>
                            </a:gs>
                          </a:gsLst>
                          <a:lin ang="5400000" scaled="0"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18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240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169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30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36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792088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</a:ln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</a:ln>
                                        <a:latin typeface="Cambria Math"/>
                                      </a:rPr>
                                      <m:t>𝑣</m:t>
                                    </m:r>
                                  </m:num>
                                  <m:den>
                                    <m:f>
                                      <m:fPr>
                                        <m:type m:val="lin"/>
                                        <m:ctrlPr>
                                          <a:rPr lang="cs-CZ" sz="2400" i="1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m:rPr>
                                            <m:sty m:val="p"/>
                                          </m:rPr>
                                          <a:rPr lang="cs-CZ" sz="2400" b="0" i="0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  <m:t>m</m:t>
                                        </m:r>
                                      </m:num>
                                      <m:den>
                                        <m:r>
                                          <m:rPr>
                                            <m:sty m:val="p"/>
                                          </m:rPr>
                                          <a:rPr lang="cs-CZ" sz="2400" b="0" i="0" smtClean="0">
                                            <a:ln>
                                              <a:solidFill>
                                                <a:schemeClr val="tx1">
                                                  <a:lumMod val="95000"/>
                                                  <a:lumOff val="5000"/>
                                                </a:schemeClr>
                                              </a:solidFill>
                                            </a:ln>
                                            <a:latin typeface="Cambria Math"/>
                                          </a:rPr>
                                          <m:t>s</m:t>
                                        </m:r>
                                      </m:den>
                                    </m:f>
                                  </m:den>
                                </m:f>
                              </m:oMath>
                            </m:oMathPara>
                          </a14:m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>
                          <a:gsLst>
                            <a:gs pos="0">
                              <a:srgbClr val="5E9EFF"/>
                            </a:gs>
                            <a:gs pos="0">
                              <a:srgbClr val="85C2FF"/>
                            </a:gs>
                            <a:gs pos="1000">
                              <a:srgbClr val="C4D6EB"/>
                            </a:gs>
                            <a:gs pos="100000">
                              <a:srgbClr val="FFEBFA"/>
                            </a:gs>
                          </a:gsLst>
                          <a:lin ang="5400000" scaled="0"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5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66,6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47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8,3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10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843040286"/>
                  </p:ext>
                </p:extLst>
              </p:nvPr>
            </p:nvGraphicFramePr>
            <p:xfrm>
              <a:off x="332815" y="3573016"/>
              <a:ext cx="8374028" cy="2838423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933731"/>
                    <a:gridCol w="1298189"/>
                    <a:gridCol w="1730918"/>
                    <a:gridCol w="1226067"/>
                    <a:gridCol w="1442432"/>
                    <a:gridCol w="1742691"/>
                  </a:tblGrid>
                  <a:tr h="1188720">
                    <a:tc>
                      <a:txBody>
                        <a:bodyPr/>
                        <a:lstStyle/>
                        <a:p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rgbClr val="5E9EFF"/>
                            </a:gs>
                            <a:gs pos="0">
                              <a:srgbClr val="85C2FF"/>
                            </a:gs>
                            <a:gs pos="1000">
                              <a:srgbClr val="C4D6EB"/>
                            </a:gs>
                            <a:gs pos="100000">
                              <a:srgbClr val="FFEBFA"/>
                            </a:gs>
                          </a:gsLst>
                          <a:lin ang="5400000" scaled="0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Let mouchy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Střemhlavý let sokola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Let rorýse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Jízda cyklisty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Plavba motorové lodi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gradFill flip="none" rotWithShape="1">
                          <a:gsLst>
                            <a:gs pos="0">
                              <a:schemeClr val="accent1">
                                <a:tint val="66000"/>
                                <a:satMod val="160000"/>
                              </a:schemeClr>
                            </a:gs>
                            <a:gs pos="50000">
                              <a:schemeClr val="accent1">
                                <a:tint val="44500"/>
                                <a:satMod val="160000"/>
                              </a:schemeClr>
                            </a:gs>
                            <a:gs pos="100000">
                              <a:schemeClr val="accent1">
                                <a:tint val="23500"/>
                                <a:satMod val="160000"/>
                              </a:schemeClr>
                            </a:gs>
                          </a:gsLst>
                          <a:lin ang="16200000" scaled="1"/>
                          <a:tileRect/>
                        </a:gradFill>
                      </a:tcPr>
                    </a:tc>
                  </a:tr>
                  <a:tr h="85761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1">
                          <a:blip r:embed="rId2"/>
                          <a:stretch>
                            <a:fillRect l="-654" t="-143972" r="-798039" b="-9219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18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240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169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30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36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79208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654" t="-264615" r="-79803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5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66,6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47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8,3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</a:ln>
                            </a:rPr>
                            <a:t>10</a:t>
                          </a:r>
                          <a:endParaRPr lang="cs-CZ" sz="2400" dirty="0">
                            <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</a:ln>
                          </a:endParaRPr>
                        </a:p>
                      </a:txBody>
                      <a:tcPr anchor="ctr">
                        <a:lnR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B w="762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17694" y="864432"/>
                <a:ext cx="5976664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0" spc="-150" smtClean="0">
                        <a:latin typeface="Cambria Math"/>
                      </a:rPr>
                      <m:t>2) </m:t>
                    </m:r>
                    <m:r>
                      <a:rPr lang="cs-CZ" sz="2800" spc="-150" smtClean="0">
                        <a:latin typeface="Cambria Math"/>
                      </a:rPr>
                      <m:t>Ž</m:t>
                    </m:r>
                    <m:r>
                      <m:rPr>
                        <m:sty m:val="p"/>
                      </m:rPr>
                      <a:rPr lang="cs-CZ" sz="2800" b="0" i="0" spc="-150" smtClean="0">
                        <a:latin typeface="Cambria Math"/>
                      </a:rPr>
                      <m:t>irafa</m:t>
                    </m:r>
                    <m:r>
                      <a:rPr lang="cs-CZ" sz="2800" b="0" i="0" spc="-15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pc="-150" smtClean="0">
                        <a:latin typeface="Cambria Math"/>
                      </a:rPr>
                      <m:t>b</m:t>
                    </m:r>
                    <m:r>
                      <a:rPr lang="cs-CZ" sz="2800" b="0" i="0" spc="-150" smtClean="0">
                        <a:latin typeface="Cambria Math"/>
                      </a:rPr>
                      <m:t>ěží </m:t>
                    </m:r>
                    <m:r>
                      <m:rPr>
                        <m:sty m:val="p"/>
                      </m:rPr>
                      <a:rPr lang="cs-CZ" sz="2800" b="0" i="0" spc="-150" smtClean="0">
                        <a:latin typeface="Cambria Math"/>
                      </a:rPr>
                      <m:t>rychlost</m:t>
                    </m:r>
                    <m:r>
                      <a:rPr lang="cs-CZ" sz="2800" b="0" i="0" spc="-150" smtClean="0">
                        <a:latin typeface="Cambria Math"/>
                      </a:rPr>
                      <m:t>í </m:t>
                    </m:r>
                    <m:r>
                      <a:rPr lang="cs-CZ" sz="2800" b="1" i="1" spc="-150" smtClean="0">
                        <a:latin typeface="Cambria Math"/>
                      </a:rPr>
                      <m:t>𝒗</m:t>
                    </m:r>
                    <m:r>
                      <a:rPr lang="cs-CZ" sz="2800" b="1" i="1" spc="-150" smtClean="0">
                        <a:latin typeface="Cambria Math"/>
                      </a:rPr>
                      <m:t>=</m:t>
                    </m:r>
                    <m:r>
                      <a:rPr lang="cs-CZ" sz="2800" b="0" i="1" spc="-150" smtClean="0">
                        <a:latin typeface="Cambria Math"/>
                      </a:rPr>
                      <m:t>50,4</m:t>
                    </m:r>
                    <m:f>
                      <m:fPr>
                        <m:ctrlPr>
                          <a:rPr lang="cs-CZ" sz="2800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 spc="-150" smtClean="0">
                            <a:latin typeface="Cambria Math"/>
                          </a:rPr>
                          <m:t>km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spc="-150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800" dirty="0" smtClean="0">
                    <a:cs typeface="Calibri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694" y="864432"/>
                <a:ext cx="5976664" cy="576064"/>
              </a:xfrm>
              <a:prstGeom prst="rect">
                <a:avLst/>
              </a:prstGeom>
              <a:blipFill rotWithShape="1">
                <a:blip r:embed="rId3"/>
                <a:stretch>
                  <a:fillRect b="-382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159162" y="116632"/>
                <a:ext cx="1353014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0" smtClean="0">
                          <a:latin typeface="Cambria Math"/>
                        </a:rPr>
                        <m:t>Ř</m:t>
                      </m:r>
                      <m:r>
                        <a:rPr lang="cs-CZ" sz="2800" b="1" i="0" smtClean="0">
                          <a:latin typeface="Cambria Math"/>
                        </a:rPr>
                        <m:t>𝐞</m:t>
                      </m:r>
                      <m:r>
                        <a:rPr lang="cs-CZ" sz="2800" b="1" i="0" smtClean="0">
                          <a:latin typeface="Cambria Math"/>
                        </a:rPr>
                        <m:t>š</m:t>
                      </m:r>
                      <m:r>
                        <a:rPr lang="cs-CZ" sz="2800" b="1" i="0" smtClean="0">
                          <a:latin typeface="Cambria Math"/>
                        </a:rPr>
                        <m:t>𝐞𝐧</m:t>
                      </m:r>
                      <m:r>
                        <a:rPr lang="cs-CZ" sz="2800" b="1" i="0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162" y="116632"/>
                <a:ext cx="1353014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5741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Khanova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Fyzika online – ZŠ Sokolovská Liberec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Učitel. Net – tvoje online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Encyklopedie </a:t>
            </a:r>
            <a:r>
              <a:rPr lang="cs-CZ" sz="2800" b="1" dirty="0" smtClean="0">
                <a:solidFill>
                  <a:schemeClr val="tx1"/>
                </a:solidFill>
              </a:rPr>
              <a:t>fyziky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76046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7043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Jiří. </a:t>
            </a:r>
            <a:r>
              <a:rPr lang="cs-CZ" sz="1100" i="1" dirty="0"/>
              <a:t>Fyzika pro 7. ročník</a:t>
            </a:r>
            <a:r>
              <a:rPr lang="cs-CZ" sz="1100" dirty="0"/>
              <a:t>. Havlíčkův Brod: Prometheus, 2004, ISBN 80-7196-265-1.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 smtClean="0"/>
              <a:t>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/>
              <a:t>v</a:t>
            </a:r>
            <a:r>
              <a:rPr lang="cs-CZ" sz="1100" smtClean="0"/>
              <a:t>lastní </a:t>
            </a:r>
            <a:r>
              <a:rPr lang="cs-CZ" sz="1100" dirty="0" smtClean="0"/>
              <a:t>tvorba</a:t>
            </a:r>
            <a:r>
              <a:rPr lang="cs-CZ" sz="1100" dirty="0" smtClean="0"/>
              <a:t> 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588</TotalTime>
  <Words>508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100</cp:revision>
  <dcterms:created xsi:type="dcterms:W3CDTF">2012-04-23T18:25:05Z</dcterms:created>
  <dcterms:modified xsi:type="dcterms:W3CDTF">2013-08-11T09:44:29Z</dcterms:modified>
</cp:coreProperties>
</file>