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69" r:id="rId3"/>
    <p:sldId id="275" r:id="rId4"/>
    <p:sldId id="276" r:id="rId5"/>
    <p:sldId id="277" r:id="rId6"/>
    <p:sldId id="279" r:id="rId7"/>
    <p:sldId id="280" r:id="rId8"/>
    <p:sldId id="28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1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VY_32_INOVACE_09_02_F7_Hanak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3722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Pohyb tělesa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61638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/>
              <a:t>: </a:t>
            </a:r>
            <a:r>
              <a:rPr lang="cs-CZ" sz="2800" smtClean="0"/>
              <a:t>Dráha </a:t>
            </a:r>
            <a:r>
              <a:rPr lang="cs-CZ" sz="2800" dirty="0" smtClean="0"/>
              <a:t>rovnoměrného pohybu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251650" y="202265"/>
            <a:ext cx="8527119" cy="85047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35953" y="1196752"/>
            <a:ext cx="8609307" cy="5137596"/>
          </a:xfrm>
          <a:prstGeom prst="roundRect">
            <a:avLst>
              <a:gd name="adj" fmla="val 947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75856" y="15944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92193" y="1412776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je zaměřena na výpočet dráhy rovnoměrného pohybu. Najdeme zde vzorec a </a:t>
            </a:r>
            <a:r>
              <a:rPr lang="cs-CZ" sz="1800" dirty="0"/>
              <a:t>jednotky pro dráhu. Dále zde máme řešené příklady i příklady pro samostatné procvičení.</a:t>
            </a:r>
          </a:p>
          <a:p>
            <a:pPr algn="just"/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Zaoblený obdélník 63"/>
          <p:cNvSpPr/>
          <p:nvPr/>
        </p:nvSpPr>
        <p:spPr>
          <a:xfrm>
            <a:off x="179512" y="3059502"/>
            <a:ext cx="8774708" cy="3249818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79512" y="476672"/>
            <a:ext cx="8774708" cy="2016224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98655" y="764704"/>
            <a:ext cx="7776864" cy="11521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Rovnoměrný pohyb </a:t>
            </a:r>
            <a:r>
              <a:rPr lang="cs-CZ" sz="2800" dirty="0" smtClean="0"/>
              <a:t>znamená, že těleso za stejnou dobu urazí vždy stejné dráhy.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98655" y="1714612"/>
            <a:ext cx="7776864" cy="7782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To znamená, že rychlost tělesa se nemění.</a:t>
            </a:r>
            <a:endParaRPr lang="cs-CZ" sz="2800" dirty="0" smtClean="0">
              <a:cs typeface="Calibri" pitchFamily="34" charset="0"/>
            </a:endParaRPr>
          </a:p>
        </p:txBody>
      </p:sp>
      <p:pic>
        <p:nvPicPr>
          <p:cNvPr id="1027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874" y="353701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1595812" y="3965116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794" y="353701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Šipka doprava 25"/>
          <p:cNvSpPr/>
          <p:nvPr/>
        </p:nvSpPr>
        <p:spPr>
          <a:xfrm>
            <a:off x="3412732" y="3965116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429" y="35576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Šipka doprava 27"/>
          <p:cNvSpPr/>
          <p:nvPr/>
        </p:nvSpPr>
        <p:spPr>
          <a:xfrm>
            <a:off x="5180367" y="3985704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270" y="354872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Šipka doprava 29"/>
          <p:cNvSpPr/>
          <p:nvPr/>
        </p:nvSpPr>
        <p:spPr>
          <a:xfrm>
            <a:off x="7003208" y="3976824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2620" y="35576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8" name="Skupina 47"/>
          <p:cNvGrpSpPr/>
          <p:nvPr/>
        </p:nvGrpSpPr>
        <p:grpSpPr>
          <a:xfrm>
            <a:off x="513694" y="4757204"/>
            <a:ext cx="8136904" cy="680392"/>
            <a:chOff x="513694" y="4757204"/>
            <a:chExt cx="8136904" cy="680392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513694" y="4843672"/>
              <a:ext cx="8136904" cy="0"/>
            </a:xfrm>
            <a:prstGeom prst="line">
              <a:avLst/>
            </a:prstGeom>
            <a:ln w="266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H="1">
              <a:off x="964284" y="4757204"/>
              <a:ext cx="12390" cy="680392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2793594" y="4843672"/>
              <a:ext cx="0" cy="576064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4559193" y="4843672"/>
              <a:ext cx="0" cy="576064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6384070" y="4843672"/>
              <a:ext cx="0" cy="576064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8242562" y="4757204"/>
              <a:ext cx="0" cy="680392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Zástupný symbol pro obsah 2"/>
          <p:cNvSpPr>
            <a:spLocks noGrp="1"/>
          </p:cNvSpPr>
          <p:nvPr/>
        </p:nvSpPr>
        <p:spPr>
          <a:xfrm>
            <a:off x="537358" y="5446972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0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5" name="Zástupný symbol pro obsah 2"/>
          <p:cNvSpPr>
            <a:spLocks noGrp="1"/>
          </p:cNvSpPr>
          <p:nvPr/>
        </p:nvSpPr>
        <p:spPr>
          <a:xfrm>
            <a:off x="2337374" y="5485220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/>
              <a:t>2</a:t>
            </a:r>
            <a:r>
              <a:rPr lang="cs-CZ" sz="2800" dirty="0" smtClean="0"/>
              <a:t>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6" name="Zástupný symbol pro obsah 2"/>
          <p:cNvSpPr>
            <a:spLocks noGrp="1"/>
          </p:cNvSpPr>
          <p:nvPr/>
        </p:nvSpPr>
        <p:spPr>
          <a:xfrm>
            <a:off x="4125926" y="5498216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4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7" name="Zástupný symbol pro obsah 2"/>
          <p:cNvSpPr>
            <a:spLocks noGrp="1"/>
          </p:cNvSpPr>
          <p:nvPr/>
        </p:nvSpPr>
        <p:spPr>
          <a:xfrm>
            <a:off x="5927850" y="5485220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6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8" name="Zástupný symbol pro obsah 2"/>
          <p:cNvSpPr>
            <a:spLocks noGrp="1"/>
          </p:cNvSpPr>
          <p:nvPr/>
        </p:nvSpPr>
        <p:spPr>
          <a:xfrm>
            <a:off x="7786342" y="5498068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8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9" name="Zástupný symbol pro obsah 2"/>
          <p:cNvSpPr>
            <a:spLocks noGrp="1"/>
          </p:cNvSpPr>
          <p:nvPr/>
        </p:nvSpPr>
        <p:spPr>
          <a:xfrm>
            <a:off x="1541908" y="3537012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60" name="Zástupný symbol pro obsah 2"/>
          <p:cNvSpPr>
            <a:spLocks noGrp="1"/>
          </p:cNvSpPr>
          <p:nvPr/>
        </p:nvSpPr>
        <p:spPr>
          <a:xfrm>
            <a:off x="3375864" y="3557600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61" name="Zástupný symbol pro obsah 2"/>
          <p:cNvSpPr>
            <a:spLocks noGrp="1"/>
          </p:cNvSpPr>
          <p:nvPr/>
        </p:nvSpPr>
        <p:spPr>
          <a:xfrm>
            <a:off x="5123546" y="3591308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63" name="Zástupný symbol pro obsah 2"/>
          <p:cNvSpPr>
            <a:spLocks noGrp="1"/>
          </p:cNvSpPr>
          <p:nvPr/>
        </p:nvSpPr>
        <p:spPr>
          <a:xfrm>
            <a:off x="6955356" y="3599940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175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 animBg="1"/>
      <p:bldP spid="26" grpId="0" animBg="1"/>
      <p:bldP spid="28" grpId="0" animBg="1"/>
      <p:bldP spid="30" grpId="0" animBg="1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236826" y="2671378"/>
            <a:ext cx="5868596" cy="1892815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012256" y="3358644"/>
            <a:ext cx="1964555" cy="928059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36826" y="165901"/>
            <a:ext cx="8774708" cy="234956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20960" y="204541"/>
            <a:ext cx="7776864" cy="11521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/>
              <a:t>Dráha při rovnoměrném pohybu </a:t>
            </a:r>
            <a:r>
              <a:rPr lang="cs-CZ" sz="2800" dirty="0" smtClean="0"/>
              <a:t>je přímo úměrná době pohybu.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507764" y="1663221"/>
                <a:ext cx="7776864" cy="7782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/>
                  <a:t>Dráhu</a:t>
                </a:r>
                <a:r>
                  <a:rPr lang="cs-CZ" sz="2800" dirty="0" smtClean="0"/>
                  <a:t> značíme písmenem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</a:rPr>
                      <m:t>𝒔</m:t>
                    </m:r>
                  </m:oMath>
                </a14:m>
                <a:r>
                  <a:rPr lang="cs-CZ" sz="2800" dirty="0" smtClean="0"/>
                  <a:t>. </a:t>
                </a:r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764" y="1663221"/>
                <a:ext cx="7776864" cy="778284"/>
              </a:xfrm>
              <a:prstGeom prst="rect">
                <a:avLst/>
              </a:prstGeom>
              <a:blipFill rotWithShape="1">
                <a:blip r:embed="rId2"/>
                <a:stretch>
                  <a:fillRect l="-1567" t="-70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ástupný symbol pro obsah 2"/>
          <p:cNvSpPr>
            <a:spLocks noGrp="1"/>
          </p:cNvSpPr>
          <p:nvPr/>
        </p:nvSpPr>
        <p:spPr>
          <a:xfrm>
            <a:off x="540308" y="2827721"/>
            <a:ext cx="6167918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Vzorec pro výpočet dráhy: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128240" y="3518419"/>
                <a:ext cx="1732586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𝒔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𝒗</m:t>
                      </m:r>
                      <m:r>
                        <a:rPr lang="cs-CZ" sz="2800" b="1" i="1" dirty="0" smtClean="0">
                          <a:latin typeface="Cambria Math"/>
                        </a:rPr>
                        <m:t>·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𝒕</m:t>
                      </m:r>
                      <m:r>
                        <a:rPr lang="cs-CZ" sz="2800" b="1" i="1" dirty="0" smtClean="0"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8240" y="3518419"/>
                <a:ext cx="1732586" cy="60850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236826" y="4797152"/>
            <a:ext cx="8774708" cy="1656184"/>
          </a:xfrm>
          <a:prstGeom prst="roundRect">
            <a:avLst>
              <a:gd name="adj" fmla="val 2158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38448" y="4950630"/>
            <a:ext cx="1979295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Jednotky: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417743" y="4963209"/>
                <a:ext cx="1584176" cy="6273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𝒎</m:t>
                      </m:r>
                    </m:oMath>
                  </m:oMathPara>
                </a14:m>
                <a:endParaRPr lang="cs-CZ" sz="2800" b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7743" y="4963209"/>
                <a:ext cx="1584176" cy="62733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ástupný symbol pro obsah 2"/>
          <p:cNvSpPr>
            <a:spLocks noGrp="1"/>
          </p:cNvSpPr>
          <p:nvPr/>
        </p:nvSpPr>
        <p:spPr>
          <a:xfrm>
            <a:off x="4256813" y="4962474"/>
            <a:ext cx="1848609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metr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2417742" y="5414999"/>
                <a:ext cx="1584176" cy="6273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  </m:t>
                      </m:r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𝒌𝒎</m:t>
                      </m:r>
                    </m:oMath>
                  </m:oMathPara>
                </a14:m>
                <a:endParaRPr lang="cs-CZ" sz="2800" b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7742" y="5414999"/>
                <a:ext cx="1584176" cy="62733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ástupný symbol pro obsah 2"/>
          <p:cNvSpPr>
            <a:spLocks noGrp="1"/>
          </p:cNvSpPr>
          <p:nvPr/>
        </p:nvSpPr>
        <p:spPr>
          <a:xfrm>
            <a:off x="4256812" y="5414264"/>
            <a:ext cx="1848609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kilometr</a:t>
            </a:r>
            <a:endParaRPr lang="cs-CZ" sz="2800" dirty="0" smtClean="0">
              <a:cs typeface="Calibri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7" y="2671379"/>
            <a:ext cx="1781608" cy="1781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4" grpId="0"/>
      <p:bldP spid="5" grpId="0"/>
      <p:bldP spid="32" grpId="0"/>
      <p:bldP spid="33" grpId="0"/>
      <p:bldP spid="14" grpId="0"/>
      <p:bldP spid="15" grpId="0"/>
      <p:bldP spid="17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39070" y="1947379"/>
            <a:ext cx="8774708" cy="3785877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464700" y="2269440"/>
            <a:ext cx="3317479" cy="2494551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3856089" y="2291787"/>
            <a:ext cx="4758936" cy="2472204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39070" y="116632"/>
            <a:ext cx="8774708" cy="165618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/>
            </p:nvSpPr>
            <p:spPr>
              <a:xfrm>
                <a:off x="312723" y="284560"/>
                <a:ext cx="842740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/>
                  <a:t>1) Zdenek jel na kole 30 minut stálou rychlostí </a:t>
                </a:r>
                <a14:m>
                  <m:oMath xmlns:m="http://schemas.openxmlformats.org/officeDocument/2006/math">
                    <m:r>
                      <a:rPr lang="cs-CZ" sz="2800" b="0" i="1" spc="-150" smtClean="0">
                        <a:latin typeface="Cambria Math"/>
                      </a:rPr>
                      <m:t>20</m:t>
                    </m:r>
                    <m:f>
                      <m:fPr>
                        <m:ctrlPr>
                          <a:rPr lang="cs-CZ" sz="2800" b="0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pc="-150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b="0" i="1" spc="-150" smtClean="0"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800" b="0" i="1" spc="-150" smtClean="0">
                        <a:latin typeface="Cambria Math"/>
                      </a:rPr>
                      <m:t>.</m:t>
                    </m:r>
                  </m:oMath>
                </a14:m>
                <a:endParaRPr lang="cs-CZ" sz="28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723" y="284560"/>
                <a:ext cx="8427402" cy="576064"/>
              </a:xfrm>
              <a:prstGeom prst="rect">
                <a:avLst/>
              </a:prstGeom>
              <a:blipFill rotWithShape="1">
                <a:blip r:embed="rId2"/>
                <a:stretch>
                  <a:fillRect l="-1446" b="-361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obsah 2"/>
          <p:cNvSpPr>
            <a:spLocks noGrp="1"/>
          </p:cNvSpPr>
          <p:nvPr/>
        </p:nvSpPr>
        <p:spPr>
          <a:xfrm>
            <a:off x="716598" y="944724"/>
            <a:ext cx="842740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/>
              <a:t>Vypočítej jakou ujel vzdálenost.</a:t>
            </a:r>
            <a:endParaRPr lang="cs-CZ" sz="32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668947" y="3898102"/>
                <a:ext cx="2348756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𝒔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= ? 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947" y="3898102"/>
                <a:ext cx="2348756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568867" y="3289594"/>
                <a:ext cx="2266937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𝒕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=30 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𝑚𝑖𝑛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867" y="3289594"/>
                <a:ext cx="2266937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687079" y="2424914"/>
                <a:ext cx="2019346" cy="8238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𝒗</m:t>
                      </m:r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20</m:t>
                      </m:r>
                      <m:r>
                        <a:rPr lang="cs-CZ" b="0" i="1" smtClean="0">
                          <a:latin typeface="Cambria Math"/>
                          <a:cs typeface="Calibri" pitchFamily="34" charset="0"/>
                        </a:rPr>
                        <m:t>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Calibri" pitchFamily="34" charset="0"/>
                            </a:rPr>
                            <m:t>𝑘𝑚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Calibri" pitchFamily="34" charset="0"/>
                            </a:rPr>
                            <m:t>h</m:t>
                          </m:r>
                        </m:den>
                      </m:f>
                    </m:oMath>
                  </m:oMathPara>
                </a14:m>
                <a:endParaRPr lang="cs-CZ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079" y="2424914"/>
                <a:ext cx="2019346" cy="82389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613193" y="3905851"/>
            <a:ext cx="3020491" cy="0"/>
          </a:xfrm>
          <a:prstGeom prst="line">
            <a:avLst/>
          </a:prstGeom>
          <a:ln w="476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4122297" y="2617954"/>
                <a:ext cx="2130524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𝒔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𝒗</m:t>
                      </m:r>
                      <m:r>
                        <a:rPr lang="cs-CZ" sz="2800" b="1" i="1" dirty="0" smtClean="0">
                          <a:latin typeface="Cambria Math"/>
                        </a:rPr>
                        <m:t>·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𝒕</m:t>
                      </m:r>
                      <m:r>
                        <a:rPr lang="cs-CZ" sz="2800" b="1" i="1" dirty="0" smtClean="0"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2297" y="2617954"/>
                <a:ext cx="2130524" cy="60850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4093414" y="3289594"/>
                <a:ext cx="2614740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𝒔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latin typeface="Cambria Math"/>
                        </a:rPr>
                        <m:t>20·0,5  </m:t>
                      </m:r>
                      <m:r>
                        <a:rPr lang="cs-CZ" sz="2800" i="1" dirty="0" smtClean="0">
                          <a:latin typeface="Cambria Math"/>
                        </a:rPr>
                        <m:t>𝑘</m:t>
                      </m:r>
                      <m:r>
                        <a:rPr lang="cs-CZ" sz="2800" b="0" i="1" dirty="0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3414" y="3289594"/>
                <a:ext cx="2614740" cy="60850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6584743" y="3284033"/>
                <a:ext cx="1733172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</a:rPr>
                        <m:t>𝟏𝟎</m:t>
                      </m:r>
                      <m:r>
                        <a:rPr lang="cs-CZ" sz="2800" b="1" i="1" dirty="0" smtClean="0"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𝒌𝒎</m:t>
                      </m:r>
                    </m:oMath>
                  </m:oMathPara>
                </a14:m>
                <a:endParaRPr lang="cs-CZ" sz="2800" b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4743" y="3284033"/>
                <a:ext cx="1733172" cy="60850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 21"/>
          <p:cNvSpPr/>
          <p:nvPr/>
        </p:nvSpPr>
        <p:spPr>
          <a:xfrm>
            <a:off x="139070" y="5013176"/>
            <a:ext cx="8774708" cy="1169640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464700" y="5301208"/>
            <a:ext cx="6476876" cy="11521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0" spc="-150" dirty="0" smtClean="0"/>
              <a:t>Zdenek ujel vzdálenost 10 km.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343921" y="3300255"/>
                <a:ext cx="1512168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=0,5 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h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3921" y="3300255"/>
                <a:ext cx="1512168" cy="5760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4315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12" grpId="0"/>
      <p:bldP spid="13" grpId="0"/>
      <p:bldP spid="16" grpId="0"/>
      <p:bldP spid="23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158676" y="181052"/>
            <a:ext cx="8774708" cy="640871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pSp>
        <p:nvGrpSpPr>
          <p:cNvPr id="100" name="Skupina 99"/>
          <p:cNvGrpSpPr/>
          <p:nvPr/>
        </p:nvGrpSpPr>
        <p:grpSpPr>
          <a:xfrm>
            <a:off x="774095" y="485123"/>
            <a:ext cx="3563266" cy="4991068"/>
            <a:chOff x="1475657" y="764704"/>
            <a:chExt cx="3563266" cy="4991068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1503177" y="4869160"/>
              <a:ext cx="288032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1475658" y="4149080"/>
              <a:ext cx="288032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1511561" y="3429000"/>
              <a:ext cx="288032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1511561" y="2708920"/>
              <a:ext cx="288032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1511561" y="1988840"/>
              <a:ext cx="288032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2367273" y="5467739"/>
              <a:ext cx="0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3092903" y="5467739"/>
              <a:ext cx="0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3807433" y="5445224"/>
              <a:ext cx="0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4527513" y="5445224"/>
              <a:ext cx="0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se šipkou 32"/>
            <p:cNvCxnSpPr/>
            <p:nvPr/>
          </p:nvCxnSpPr>
          <p:spPr>
            <a:xfrm flipH="1" flipV="1">
              <a:off x="1619674" y="764704"/>
              <a:ext cx="27520" cy="4991068"/>
            </a:xfrm>
            <a:prstGeom prst="straightConnector1">
              <a:avLst/>
            </a:prstGeom>
            <a:ln w="38100">
              <a:headEnd type="non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se šipkou 36"/>
            <p:cNvCxnSpPr/>
            <p:nvPr/>
          </p:nvCxnSpPr>
          <p:spPr>
            <a:xfrm>
              <a:off x="1475657" y="5589240"/>
              <a:ext cx="3563266" cy="21084"/>
            </a:xfrm>
            <a:prstGeom prst="straightConnector1">
              <a:avLst/>
            </a:prstGeom>
            <a:ln w="38100">
              <a:headEnd type="non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649990" y="5454369"/>
            <a:ext cx="320018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/>
              <a:t>0</a:t>
            </a:r>
            <a:endParaRPr lang="cs-CZ" sz="2600" spc="-150" dirty="0" smtClean="0">
              <a:cs typeface="Calibri" pitchFamily="34" charset="0"/>
            </a:endParaRP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1473834" y="5452881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1</a:t>
            </a:r>
          </a:p>
        </p:txBody>
      </p:sp>
      <p:sp>
        <p:nvSpPr>
          <p:cNvPr id="47" name="Zástupný symbol pro obsah 2"/>
          <p:cNvSpPr>
            <a:spLocks noGrp="1"/>
          </p:cNvSpPr>
          <p:nvPr/>
        </p:nvSpPr>
        <p:spPr>
          <a:xfrm>
            <a:off x="2182671" y="5476190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2</a:t>
            </a:r>
          </a:p>
        </p:txBody>
      </p:sp>
      <p:sp>
        <p:nvSpPr>
          <p:cNvPr id="48" name="Zástupný symbol pro obsah 2"/>
          <p:cNvSpPr>
            <a:spLocks noGrp="1"/>
          </p:cNvSpPr>
          <p:nvPr/>
        </p:nvSpPr>
        <p:spPr>
          <a:xfrm>
            <a:off x="2897201" y="5478861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3</a:t>
            </a:r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3616192" y="5476190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>
                <a:cs typeface="Calibri" pitchFamily="34" charset="0"/>
              </a:rPr>
              <a:t>4</a:t>
            </a:r>
            <a:endParaRPr lang="cs-CZ" sz="2600" spc="-150" dirty="0" smtClean="0">
              <a:cs typeface="Calibri" pitchFamily="34" charset="0"/>
            </a:endParaRPr>
          </a:p>
        </p:txBody>
      </p:sp>
      <p:sp>
        <p:nvSpPr>
          <p:cNvPr id="50" name="Zástupný symbol pro obsah 2"/>
          <p:cNvSpPr>
            <a:spLocks noGrp="1"/>
          </p:cNvSpPr>
          <p:nvPr/>
        </p:nvSpPr>
        <p:spPr>
          <a:xfrm>
            <a:off x="4337361" y="5476190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endParaRPr lang="cs-CZ" sz="2600" spc="-150" dirty="0" smtClean="0">
              <a:cs typeface="Calibri" pitchFamily="34" charset="0"/>
            </a:endParaRPr>
          </a:p>
        </p:txBody>
      </p:sp>
      <p:sp>
        <p:nvSpPr>
          <p:cNvPr id="51" name="Zástupný symbol pro obsah 2"/>
          <p:cNvSpPr>
            <a:spLocks noGrp="1"/>
          </p:cNvSpPr>
          <p:nvPr/>
        </p:nvSpPr>
        <p:spPr>
          <a:xfrm>
            <a:off x="353579" y="4301547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>
                <a:cs typeface="Calibri" pitchFamily="34" charset="0"/>
              </a:rPr>
              <a:t>8</a:t>
            </a:r>
            <a:endParaRPr lang="cs-CZ" sz="2600" spc="-150" dirty="0" smtClean="0">
              <a:cs typeface="Calibri" pitchFamily="34" charset="0"/>
            </a:endParaRPr>
          </a:p>
        </p:txBody>
      </p:sp>
      <p:sp>
        <p:nvSpPr>
          <p:cNvPr id="52" name="Zástupný symbol pro obsah 2"/>
          <p:cNvSpPr>
            <a:spLocks noGrp="1"/>
          </p:cNvSpPr>
          <p:nvPr/>
        </p:nvSpPr>
        <p:spPr>
          <a:xfrm>
            <a:off x="304593" y="3581467"/>
            <a:ext cx="56453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16</a:t>
            </a:r>
          </a:p>
        </p:txBody>
      </p:sp>
      <p:sp>
        <p:nvSpPr>
          <p:cNvPr id="53" name="Zástupný symbol pro obsah 2"/>
          <p:cNvSpPr>
            <a:spLocks noGrp="1"/>
          </p:cNvSpPr>
          <p:nvPr/>
        </p:nvSpPr>
        <p:spPr>
          <a:xfrm>
            <a:off x="316763" y="2872644"/>
            <a:ext cx="55236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spc="-150" dirty="0" smtClean="0">
                <a:cs typeface="Calibri" pitchFamily="34" charset="0"/>
              </a:rPr>
              <a:t>24</a:t>
            </a:r>
          </a:p>
        </p:txBody>
      </p:sp>
      <p:sp>
        <p:nvSpPr>
          <p:cNvPr id="54" name="Zástupný symbol pro obsah 2"/>
          <p:cNvSpPr>
            <a:spLocks noGrp="1"/>
          </p:cNvSpPr>
          <p:nvPr/>
        </p:nvSpPr>
        <p:spPr>
          <a:xfrm>
            <a:off x="318019" y="2142845"/>
            <a:ext cx="533837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32</a:t>
            </a:r>
          </a:p>
        </p:txBody>
      </p:sp>
      <p:sp>
        <p:nvSpPr>
          <p:cNvPr id="55" name="Zástupný symbol pro obsah 2"/>
          <p:cNvSpPr>
            <a:spLocks noGrp="1"/>
          </p:cNvSpPr>
          <p:nvPr/>
        </p:nvSpPr>
        <p:spPr>
          <a:xfrm>
            <a:off x="304593" y="1430727"/>
            <a:ext cx="536850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/>
              <a:t>4</a:t>
            </a:r>
            <a:r>
              <a:rPr lang="cs-CZ" sz="2600" spc="-150" dirty="0" smtClean="0"/>
              <a:t>0</a:t>
            </a:r>
            <a:endParaRPr lang="cs-CZ" sz="2600" spc="-150" dirty="0" smtClean="0">
              <a:cs typeface="Calibri" pitchFamily="34" charset="0"/>
            </a:endParaRPr>
          </a:p>
        </p:txBody>
      </p:sp>
      <p:cxnSp>
        <p:nvCxnSpPr>
          <p:cNvPr id="60" name="Přímá spojnice 59"/>
          <p:cNvCxnSpPr/>
          <p:nvPr/>
        </p:nvCxnSpPr>
        <p:spPr>
          <a:xfrm flipV="1">
            <a:off x="918112" y="1430727"/>
            <a:ext cx="3115419" cy="3900017"/>
          </a:xfrm>
          <a:prstGeom prst="line">
            <a:avLst/>
          </a:prstGeom>
          <a:ln w="38100"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6" name="Zástupný symbol pro obsah 2"/>
              <p:cNvSpPr>
                <a:spLocks noGrp="1"/>
              </p:cNvSpPr>
              <p:nvPr/>
            </p:nvSpPr>
            <p:spPr>
              <a:xfrm>
                <a:off x="234068" y="485123"/>
                <a:ext cx="53685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600" i="1" spc="-150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pc="-150" dirty="0" smtClean="0">
                              <a:latin typeface="Cambria Math"/>
                            </a:rPr>
                            <m:t>𝑠</m:t>
                          </m:r>
                        </m:num>
                        <m:den>
                          <m:r>
                            <a:rPr lang="cs-CZ" sz="2600" b="0" i="1" spc="-150" dirty="0" smtClean="0">
                              <a:latin typeface="Cambria Math"/>
                            </a:rPr>
                            <m:t>𝑚</m:t>
                          </m:r>
                        </m:den>
                      </m:f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068" y="485123"/>
                <a:ext cx="536850" cy="576064"/>
              </a:xfrm>
              <a:prstGeom prst="rect">
                <a:avLst/>
              </a:prstGeom>
              <a:blipFill rotWithShape="1">
                <a:blip r:embed="rId2"/>
                <a:stretch>
                  <a:fillRect b="-265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Zástupný symbol pro obsah 2"/>
              <p:cNvSpPr>
                <a:spLocks noGrp="1"/>
              </p:cNvSpPr>
              <p:nvPr/>
            </p:nvSpPr>
            <p:spPr>
              <a:xfrm>
                <a:off x="4086992" y="5332703"/>
                <a:ext cx="53685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600" i="1" spc="-150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pc="-150" dirty="0" smtClean="0">
                              <a:latin typeface="Cambria Math"/>
                            </a:rPr>
                            <m:t>𝑡</m:t>
                          </m:r>
                        </m:num>
                        <m:den>
                          <m:r>
                            <a:rPr lang="cs-CZ" sz="2600" b="0" i="1" spc="-150" dirty="0" smtClean="0"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6992" y="5332703"/>
                <a:ext cx="536850" cy="576064"/>
              </a:xfrm>
              <a:prstGeom prst="rect">
                <a:avLst/>
              </a:prstGeom>
              <a:blipFill rotWithShape="1">
                <a:blip r:embed="rId3"/>
                <a:stretch>
                  <a:fillRect b="-329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1" name="Přímá spojnice se šipkou 70"/>
          <p:cNvCxnSpPr/>
          <p:nvPr/>
        </p:nvCxnSpPr>
        <p:spPr>
          <a:xfrm>
            <a:off x="1098031" y="1700999"/>
            <a:ext cx="2746923" cy="0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/>
          <p:nvPr/>
        </p:nvCxnSpPr>
        <p:spPr>
          <a:xfrm flipV="1">
            <a:off x="3823177" y="1774652"/>
            <a:ext cx="2774" cy="3557522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se šipkou 73"/>
          <p:cNvCxnSpPr/>
          <p:nvPr/>
        </p:nvCxnSpPr>
        <p:spPr>
          <a:xfrm>
            <a:off x="908864" y="2660246"/>
            <a:ext cx="2197006" cy="0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>
            <a:off x="970008" y="3514876"/>
            <a:ext cx="1421333" cy="23490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se šipkou 86"/>
          <p:cNvCxnSpPr/>
          <p:nvPr/>
        </p:nvCxnSpPr>
        <p:spPr>
          <a:xfrm flipH="1" flipV="1">
            <a:off x="3108542" y="2645363"/>
            <a:ext cx="2671" cy="2685381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se šipkou 91"/>
          <p:cNvCxnSpPr/>
          <p:nvPr/>
        </p:nvCxnSpPr>
        <p:spPr>
          <a:xfrm flipV="1">
            <a:off x="2391341" y="3538366"/>
            <a:ext cx="0" cy="1751236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se šipkou 94"/>
          <p:cNvCxnSpPr/>
          <p:nvPr/>
        </p:nvCxnSpPr>
        <p:spPr>
          <a:xfrm flipV="1">
            <a:off x="1680674" y="4413984"/>
            <a:ext cx="1829" cy="918719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se šipkou 96"/>
          <p:cNvCxnSpPr/>
          <p:nvPr/>
        </p:nvCxnSpPr>
        <p:spPr>
          <a:xfrm>
            <a:off x="931872" y="4379391"/>
            <a:ext cx="748802" cy="11745"/>
          </a:xfrm>
          <a:prstGeom prst="straightConnector1">
            <a:avLst/>
          </a:prstGeom>
          <a:ln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aoblený obdélník 4"/>
          <p:cNvSpPr/>
          <p:nvPr/>
        </p:nvSpPr>
        <p:spPr>
          <a:xfrm>
            <a:off x="4086992" y="220938"/>
            <a:ext cx="4846392" cy="2627949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267344" y="357052"/>
            <a:ext cx="4848928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50" dirty="0"/>
              <a:t>a</a:t>
            </a:r>
            <a:r>
              <a:rPr lang="cs-CZ" spc="-150" dirty="0" smtClean="0"/>
              <a:t>) Jaký pohyb znázorňuje polopřímka</a:t>
            </a:r>
            <a:endParaRPr lang="cs-CZ" spc="-150" dirty="0" smtClean="0">
              <a:cs typeface="Calibri" pitchFamily="34" charset="0"/>
            </a:endParaRPr>
          </a:p>
        </p:txBody>
      </p:sp>
      <p:sp>
        <p:nvSpPr>
          <p:cNvPr id="103" name="Zástupný symbol pro obsah 2"/>
          <p:cNvSpPr>
            <a:spLocks noGrp="1"/>
          </p:cNvSpPr>
          <p:nvPr/>
        </p:nvSpPr>
        <p:spPr>
          <a:xfrm>
            <a:off x="4305437" y="1875879"/>
            <a:ext cx="4378308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50" dirty="0" smtClean="0"/>
              <a:t>e) Určete rychlost v bodu B</a:t>
            </a:r>
            <a:endParaRPr lang="cs-CZ" spc="-150" dirty="0" smtClean="0">
              <a:cs typeface="Calibri" pitchFamily="34" charset="0"/>
            </a:endParaRPr>
          </a:p>
        </p:txBody>
      </p:sp>
      <p:sp>
        <p:nvSpPr>
          <p:cNvPr id="104" name="Zástupný symbol pro obsah 2"/>
          <p:cNvSpPr>
            <a:spLocks noGrp="1"/>
          </p:cNvSpPr>
          <p:nvPr/>
        </p:nvSpPr>
        <p:spPr>
          <a:xfrm>
            <a:off x="4267344" y="738074"/>
            <a:ext cx="4378308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50" dirty="0"/>
              <a:t>b</a:t>
            </a:r>
            <a:r>
              <a:rPr lang="cs-CZ" spc="-150" dirty="0" smtClean="0"/>
              <a:t>) Jakou dráhu ujel v bodě A</a:t>
            </a:r>
            <a:endParaRPr lang="cs-CZ" spc="-150" dirty="0" smtClean="0">
              <a:cs typeface="Calibri" pitchFamily="34" charset="0"/>
            </a:endParaRPr>
          </a:p>
        </p:txBody>
      </p:sp>
      <p:sp>
        <p:nvSpPr>
          <p:cNvPr id="105" name="Zástupný symbol pro obsah 2"/>
          <p:cNvSpPr>
            <a:spLocks noGrp="1"/>
          </p:cNvSpPr>
          <p:nvPr/>
        </p:nvSpPr>
        <p:spPr>
          <a:xfrm>
            <a:off x="4305437" y="1107838"/>
            <a:ext cx="4378308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50" dirty="0" smtClean="0"/>
              <a:t>c) Jakou dráhu ujel v bodě B</a:t>
            </a:r>
            <a:endParaRPr lang="cs-CZ" spc="-150" dirty="0" smtClean="0">
              <a:cs typeface="Calibri" pitchFamily="34" charset="0"/>
            </a:endParaRPr>
          </a:p>
        </p:txBody>
      </p:sp>
      <p:sp>
        <p:nvSpPr>
          <p:cNvPr id="106" name="Zástupný symbol pro obsah 2"/>
          <p:cNvSpPr>
            <a:spLocks noGrp="1"/>
          </p:cNvSpPr>
          <p:nvPr/>
        </p:nvSpPr>
        <p:spPr>
          <a:xfrm>
            <a:off x="4321034" y="1486620"/>
            <a:ext cx="4378308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50" dirty="0" smtClean="0"/>
              <a:t>d) Jakou dráhu ujel v bodě C</a:t>
            </a:r>
            <a:endParaRPr lang="cs-CZ" spc="-150" dirty="0" smtClean="0">
              <a:cs typeface="Calibri" pitchFamily="34" charset="0"/>
            </a:endParaRPr>
          </a:p>
        </p:txBody>
      </p:sp>
      <p:sp>
        <p:nvSpPr>
          <p:cNvPr id="107" name="Zástupný symbol pro obsah 2"/>
          <p:cNvSpPr>
            <a:spLocks noGrp="1"/>
          </p:cNvSpPr>
          <p:nvPr/>
        </p:nvSpPr>
        <p:spPr>
          <a:xfrm>
            <a:off x="361803" y="5044671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spc="-150" dirty="0" smtClean="0">
                <a:cs typeface="Calibri" pitchFamily="34" charset="0"/>
              </a:rPr>
              <a:t>A</a:t>
            </a:r>
          </a:p>
        </p:txBody>
      </p:sp>
      <p:sp>
        <p:nvSpPr>
          <p:cNvPr id="108" name="Zástupný symbol pro obsah 2"/>
          <p:cNvSpPr>
            <a:spLocks noGrp="1"/>
          </p:cNvSpPr>
          <p:nvPr/>
        </p:nvSpPr>
        <p:spPr>
          <a:xfrm>
            <a:off x="1974001" y="3067953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>
                <a:cs typeface="Calibri" pitchFamily="34" charset="0"/>
              </a:rPr>
              <a:t>B</a:t>
            </a:r>
            <a:endParaRPr lang="cs-CZ" sz="2600" spc="-150" dirty="0" smtClean="0">
              <a:cs typeface="Calibri" pitchFamily="34" charset="0"/>
            </a:endParaRPr>
          </a:p>
        </p:txBody>
      </p:sp>
      <p:sp>
        <p:nvSpPr>
          <p:cNvPr id="109" name="Zástupný symbol pro obsah 2"/>
          <p:cNvSpPr>
            <a:spLocks noGrp="1"/>
          </p:cNvSpPr>
          <p:nvPr/>
        </p:nvSpPr>
        <p:spPr>
          <a:xfrm>
            <a:off x="3443242" y="1238672"/>
            <a:ext cx="41733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50" dirty="0" smtClean="0">
                <a:cs typeface="Calibri" pitchFamily="34" charset="0"/>
              </a:rPr>
              <a:t>C</a:t>
            </a:r>
          </a:p>
        </p:txBody>
      </p:sp>
      <p:cxnSp>
        <p:nvCxnSpPr>
          <p:cNvPr id="112" name="Přímá spojnice 111"/>
          <p:cNvCxnSpPr/>
          <p:nvPr/>
        </p:nvCxnSpPr>
        <p:spPr>
          <a:xfrm>
            <a:off x="954015" y="5145586"/>
            <a:ext cx="0" cy="28803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2391340" y="3380735"/>
            <a:ext cx="0" cy="28803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3811713" y="1574743"/>
            <a:ext cx="0" cy="28803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rot="5400000">
            <a:off x="3824413" y="1574743"/>
            <a:ext cx="0" cy="28803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rot="5400000">
            <a:off x="970008" y="5145586"/>
            <a:ext cx="0" cy="28803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rot="5400000">
            <a:off x="2391340" y="3394350"/>
            <a:ext cx="0" cy="288032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Zástupný symbol pro obsah 2"/>
          <p:cNvSpPr>
            <a:spLocks noGrp="1"/>
          </p:cNvSpPr>
          <p:nvPr/>
        </p:nvSpPr>
        <p:spPr>
          <a:xfrm>
            <a:off x="4298400" y="2272823"/>
            <a:ext cx="3891691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50" dirty="0" smtClean="0"/>
              <a:t>f) Určete rychlost v bodu C</a:t>
            </a:r>
            <a:endParaRPr lang="cs-CZ" spc="-150" dirty="0" smtClean="0">
              <a:cs typeface="Calibri" pitchFamily="34" charset="0"/>
            </a:endParaRPr>
          </a:p>
        </p:txBody>
      </p:sp>
      <p:sp>
        <p:nvSpPr>
          <p:cNvPr id="120" name="Zaoblený obdélník 119"/>
          <p:cNvSpPr/>
          <p:nvPr/>
        </p:nvSpPr>
        <p:spPr>
          <a:xfrm>
            <a:off x="4888134" y="2980657"/>
            <a:ext cx="4045250" cy="3609107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1" name="Zástupný symbol pro obsah 2"/>
          <p:cNvSpPr>
            <a:spLocks noGrp="1"/>
          </p:cNvSpPr>
          <p:nvPr/>
        </p:nvSpPr>
        <p:spPr>
          <a:xfrm>
            <a:off x="5087719" y="3226844"/>
            <a:ext cx="4848928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50" dirty="0"/>
              <a:t>a</a:t>
            </a:r>
            <a:r>
              <a:rPr lang="cs-CZ" spc="-150" dirty="0" smtClean="0"/>
              <a:t>) rovnoměrný</a:t>
            </a:r>
            <a:endParaRPr lang="cs-CZ" spc="-15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2" name="Zástupný symbol pro obsah 2"/>
              <p:cNvSpPr>
                <a:spLocks noGrp="1"/>
              </p:cNvSpPr>
              <p:nvPr/>
            </p:nvSpPr>
            <p:spPr>
              <a:xfrm>
                <a:off x="5115351" y="5044671"/>
                <a:ext cx="341708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50" dirty="0" smtClean="0"/>
                  <a:t>e) </a:t>
                </a:r>
                <a14:m>
                  <m:oMath xmlns:m="http://schemas.openxmlformats.org/officeDocument/2006/math">
                    <m:r>
                      <a:rPr lang="cs-CZ" b="0" i="1" spc="-150" smtClean="0">
                        <a:latin typeface="Cambria Math"/>
                      </a:rPr>
                      <m:t>𝑣</m:t>
                    </m:r>
                    <m:r>
                      <a:rPr lang="cs-CZ" i="1" spc="-150">
                        <a:latin typeface="Cambria Math"/>
                      </a:rPr>
                      <m:t>=20 :2 </m:t>
                    </m:r>
                    <m:f>
                      <m:fPr>
                        <m:ctrlPr>
                          <a:rPr lang="cs-CZ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pc="-150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b="0" i="1" spc="-150" smtClean="0">
                            <a:latin typeface="Cambria Math"/>
                          </a:rPr>
                          <m:t>𝑠</m:t>
                        </m:r>
                      </m:den>
                    </m:f>
                    <m:r>
                      <a:rPr lang="cs-CZ" i="1" spc="-150">
                        <a:latin typeface="Cambria Math"/>
                      </a:rPr>
                      <m:t>=10 </m:t>
                    </m:r>
                    <m:f>
                      <m:fPr>
                        <m:ctrlPr>
                          <a:rPr lang="cs-CZ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pc="-150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b="0" i="1" spc="-150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pc="-150" dirty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5351" y="5044671"/>
                <a:ext cx="3417089" cy="576064"/>
              </a:xfrm>
              <a:prstGeom prst="rect">
                <a:avLst/>
              </a:prstGeom>
              <a:blipFill rotWithShape="1">
                <a:blip r:embed="rId4"/>
                <a:stretch>
                  <a:fillRect l="-2674" t="-2128" b="-106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3" name="Zástupný symbol pro obsah 2"/>
              <p:cNvSpPr>
                <a:spLocks noGrp="1"/>
              </p:cNvSpPr>
              <p:nvPr/>
            </p:nvSpPr>
            <p:spPr>
              <a:xfrm>
                <a:off x="5087719" y="3644017"/>
                <a:ext cx="2424464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50" dirty="0" smtClean="0"/>
                  <a:t>b) </a:t>
                </a:r>
                <a14:m>
                  <m:oMath xmlns:m="http://schemas.openxmlformats.org/officeDocument/2006/math">
                    <m:r>
                      <a:rPr lang="cs-CZ" b="0" i="1" spc="-150" dirty="0" smtClean="0">
                        <a:latin typeface="Cambria Math"/>
                      </a:rPr>
                      <m:t>𝑠</m:t>
                    </m:r>
                    <m:r>
                      <a:rPr lang="cs-CZ" b="0" i="1" spc="-150" dirty="0" smtClean="0">
                        <a:latin typeface="Cambria Math"/>
                      </a:rPr>
                      <m:t>=0 </m:t>
                    </m:r>
                    <m:r>
                      <a:rPr lang="cs-CZ" b="0" i="1" spc="-150" dirty="0" smtClean="0">
                        <a:latin typeface="Cambria Math"/>
                      </a:rPr>
                      <m:t>𝑚</m:t>
                    </m:r>
                  </m:oMath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7719" y="3644017"/>
                <a:ext cx="2424464" cy="576064"/>
              </a:xfrm>
              <a:prstGeom prst="rect">
                <a:avLst/>
              </a:prstGeom>
              <a:blipFill rotWithShape="1">
                <a:blip r:embed="rId5"/>
                <a:stretch>
                  <a:fillRect l="-4030" t="-8511" b="-42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4" name="Zástupný symbol pro obsah 2"/>
              <p:cNvSpPr>
                <a:spLocks noGrp="1"/>
              </p:cNvSpPr>
              <p:nvPr/>
            </p:nvSpPr>
            <p:spPr>
              <a:xfrm>
                <a:off x="5087719" y="4091359"/>
                <a:ext cx="310237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50" dirty="0"/>
                  <a:t>c</a:t>
                </a:r>
                <a:r>
                  <a:rPr lang="cs-CZ" spc="-150" dirty="0" smtClean="0"/>
                  <a:t>) </a:t>
                </a:r>
                <a14:m>
                  <m:oMath xmlns:m="http://schemas.openxmlformats.org/officeDocument/2006/math">
                    <m:r>
                      <a:rPr lang="cs-CZ" i="1" spc="-150">
                        <a:latin typeface="Cambria Math"/>
                      </a:rPr>
                      <m:t>𝑠</m:t>
                    </m:r>
                    <m:r>
                      <a:rPr lang="cs-CZ" i="1" spc="-150">
                        <a:latin typeface="Cambria Math"/>
                      </a:rPr>
                      <m:t>=20  </m:t>
                    </m:r>
                    <m:r>
                      <a:rPr lang="cs-CZ" b="0" i="1" spc="-150" smtClean="0">
                        <a:latin typeface="Cambria Math"/>
                      </a:rPr>
                      <m:t>𝑚</m:t>
                    </m:r>
                  </m:oMath>
                </a14:m>
                <a:endParaRPr lang="cs-CZ" spc="-150" dirty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7719" y="4091359"/>
                <a:ext cx="3102372" cy="576064"/>
              </a:xfrm>
              <a:prstGeom prst="rect">
                <a:avLst/>
              </a:prstGeom>
              <a:blipFill rotWithShape="1">
                <a:blip r:embed="rId6"/>
                <a:stretch>
                  <a:fillRect l="-3143" t="-8421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5" name="Zástupný symbol pro obsah 2"/>
              <p:cNvSpPr>
                <a:spLocks noGrp="1"/>
              </p:cNvSpPr>
              <p:nvPr/>
            </p:nvSpPr>
            <p:spPr>
              <a:xfrm>
                <a:off x="5084891" y="4561204"/>
                <a:ext cx="3105200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50" dirty="0"/>
                  <a:t>d</a:t>
                </a:r>
                <a:r>
                  <a:rPr lang="cs-CZ" spc="-150" dirty="0" smtClean="0"/>
                  <a:t>) </a:t>
                </a:r>
                <a14:m>
                  <m:oMath xmlns:m="http://schemas.openxmlformats.org/officeDocument/2006/math">
                    <m:r>
                      <a:rPr lang="cs-CZ" b="0" i="1" spc="-150" smtClean="0">
                        <a:latin typeface="Cambria Math"/>
                      </a:rPr>
                      <m:t>𝑠</m:t>
                    </m:r>
                    <m:r>
                      <a:rPr lang="cs-CZ" b="0" i="1" spc="-150" smtClean="0">
                        <a:latin typeface="Cambria Math"/>
                      </a:rPr>
                      <m:t>=40  </m:t>
                    </m:r>
                    <m:r>
                      <a:rPr lang="cs-CZ" b="0" i="1" spc="-150" smtClean="0">
                        <a:latin typeface="Cambria Math"/>
                      </a:rPr>
                      <m:t>𝑚</m:t>
                    </m:r>
                  </m:oMath>
                </a14:m>
                <a:endParaRPr lang="cs-CZ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4891" y="4561204"/>
                <a:ext cx="3105200" cy="576064"/>
              </a:xfrm>
              <a:prstGeom prst="rect">
                <a:avLst/>
              </a:prstGeom>
              <a:blipFill rotWithShape="1">
                <a:blip r:embed="rId7"/>
                <a:stretch>
                  <a:fillRect l="-2941" t="-8421" b="-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7" name="Zástupný symbol pro obsah 2"/>
              <p:cNvSpPr>
                <a:spLocks noGrp="1"/>
              </p:cNvSpPr>
              <p:nvPr/>
            </p:nvSpPr>
            <p:spPr>
              <a:xfrm>
                <a:off x="5115351" y="5599258"/>
                <a:ext cx="3530301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50" dirty="0" smtClean="0"/>
                  <a:t>e) </a:t>
                </a:r>
                <a14:m>
                  <m:oMath xmlns:m="http://schemas.openxmlformats.org/officeDocument/2006/math">
                    <m:r>
                      <a:rPr lang="cs-CZ" b="0" i="1" spc="-150" smtClean="0">
                        <a:latin typeface="Cambria Math"/>
                      </a:rPr>
                      <m:t>𝑣</m:t>
                    </m:r>
                    <m:r>
                      <a:rPr lang="cs-CZ" i="1" spc="-150">
                        <a:latin typeface="Cambria Math"/>
                      </a:rPr>
                      <m:t>=</m:t>
                    </m:r>
                    <m:r>
                      <a:rPr lang="cs-CZ" b="0" i="1" spc="-150" smtClean="0">
                        <a:latin typeface="Cambria Math"/>
                      </a:rPr>
                      <m:t>4</m:t>
                    </m:r>
                    <m:r>
                      <a:rPr lang="cs-CZ" i="1" spc="-150">
                        <a:latin typeface="Cambria Math"/>
                      </a:rPr>
                      <m:t>0 :</m:t>
                    </m:r>
                    <m:r>
                      <a:rPr lang="cs-CZ" b="0" i="1" spc="-150" smtClean="0">
                        <a:latin typeface="Cambria Math"/>
                      </a:rPr>
                      <m:t>4</m:t>
                    </m:r>
                    <m:r>
                      <a:rPr lang="cs-CZ" i="1" spc="-15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pc="-150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b="0" i="1" spc="-150" smtClean="0">
                            <a:latin typeface="Cambria Math"/>
                          </a:rPr>
                          <m:t>𝑠</m:t>
                        </m:r>
                      </m:den>
                    </m:f>
                    <m:r>
                      <a:rPr lang="cs-CZ" i="1" spc="-150">
                        <a:latin typeface="Cambria Math"/>
                      </a:rPr>
                      <m:t>=10 </m:t>
                    </m:r>
                    <m:f>
                      <m:fPr>
                        <m:ctrlPr>
                          <a:rPr lang="cs-CZ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pc="-150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b="0" i="1" spc="-150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pc="-150" dirty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5351" y="5599258"/>
                <a:ext cx="3530301" cy="576064"/>
              </a:xfrm>
              <a:prstGeom prst="rect">
                <a:avLst/>
              </a:prstGeom>
              <a:blipFill rotWithShape="1">
                <a:blip r:embed="rId8"/>
                <a:stretch>
                  <a:fillRect l="-2591" t="-2128" b="-106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1760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3" grpId="0"/>
      <p:bldP spid="104" grpId="0"/>
      <p:bldP spid="105" grpId="0"/>
      <p:bldP spid="106" grpId="0"/>
      <p:bldP spid="119" grpId="0"/>
      <p:bldP spid="120" grpId="0" animBg="1"/>
      <p:bldP spid="121" grpId="0"/>
      <p:bldP spid="122" grpId="0"/>
      <p:bldP spid="123" grpId="0"/>
      <p:bldP spid="124" grpId="0"/>
      <p:bldP spid="125" grpId="0"/>
      <p:bldP spid="1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62510" y="2276872"/>
            <a:ext cx="4758936" cy="736302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39070" y="116632"/>
            <a:ext cx="8774708" cy="20162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312722" y="284560"/>
                <a:ext cx="8507750" cy="19923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/>
                  <a:t>3) Letadlo proletí rovnoměrným přímočarým pohybem úsek Jihlava-Brno rychlostí </a:t>
                </a:r>
                <a14:m>
                  <m:oMath xmlns:m="http://schemas.openxmlformats.org/officeDocument/2006/math">
                    <m:r>
                      <a:rPr lang="cs-CZ" sz="2800" b="0" i="1" spc="-150" smtClean="0">
                        <a:latin typeface="Cambria Math"/>
                      </a:rPr>
                      <m:t>640</m:t>
                    </m:r>
                    <m:f>
                      <m:fPr>
                        <m:ctrlPr>
                          <a:rPr lang="cs-CZ" sz="2800" b="0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pc="-150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b="0" i="1" spc="-150" smtClean="0">
                            <a:latin typeface="Cambria Math"/>
                          </a:rPr>
                          <m:t>h</m:t>
                        </m:r>
                      </m:den>
                    </m:f>
                    <m:r>
                      <a:rPr lang="cs-CZ" sz="2800" b="0" i="1" spc="-15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cs typeface="Calibri" pitchFamily="34" charset="0"/>
                  </a:rPr>
                  <a:t>za dobu 7,5 min. Urči jakou vzdálenost mezi Brnem a Jihlavou vzdušnou čarou.</a:t>
                </a: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722" y="284560"/>
                <a:ext cx="8507750" cy="1992312"/>
              </a:xfrm>
              <a:prstGeom prst="rect">
                <a:avLst/>
              </a:prstGeom>
              <a:blipFill rotWithShape="1">
                <a:blip r:embed="rId2"/>
                <a:stretch>
                  <a:fillRect l="-1433" t="-2752" r="-15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889800" y="2404666"/>
                <a:ext cx="2130524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𝒔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</a:rPr>
                        <m:t>𝟖𝟎</m:t>
                      </m:r>
                      <m:r>
                        <a:rPr lang="cs-CZ" sz="2800" b="1" i="1" dirty="0" smtClean="0"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𝒌𝒎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9800" y="2404666"/>
                <a:ext cx="2130524" cy="60850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209827" y="5033129"/>
            <a:ext cx="4758936" cy="736302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79243" y="3436689"/>
            <a:ext cx="8774708" cy="144016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12722" y="3600761"/>
                <a:ext cx="8507750" cy="19923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/>
                  <a:t>4) Jak dlouhý je most, jestliže auto jede rovnoměrně rychlostí </a:t>
                </a:r>
                <a14:m>
                  <m:oMath xmlns:m="http://schemas.openxmlformats.org/officeDocument/2006/math">
                    <m:r>
                      <a:rPr lang="cs-CZ" sz="2800" b="0" i="1" spc="-150" smtClean="0">
                        <a:latin typeface="Cambria Math"/>
                      </a:rPr>
                      <m:t>40</m:t>
                    </m:r>
                    <m:f>
                      <m:fPr>
                        <m:ctrlPr>
                          <a:rPr lang="cs-CZ" sz="2800" b="0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pc="-150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b="0" i="1" spc="-150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800" spc="-150" dirty="0" smtClean="0"/>
                  <a:t> a přejede most za 1,2 min ?</a:t>
                </a:r>
                <a:endParaRPr lang="cs-CZ" sz="28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722" y="3600761"/>
                <a:ext cx="8507750" cy="1992312"/>
              </a:xfrm>
              <a:prstGeom prst="rect">
                <a:avLst/>
              </a:prstGeom>
              <a:blipFill rotWithShape="1">
                <a:blip r:embed="rId4"/>
                <a:stretch>
                  <a:fillRect l="-1433" t="-2761" r="-15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937117" y="5160923"/>
                <a:ext cx="2130524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𝒔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</a:rPr>
                        <m:t>𝟖𝟎𝟎</m:t>
                      </m:r>
                      <m:r>
                        <a:rPr lang="cs-CZ" sz="2800" b="1" i="1" dirty="0" smtClean="0"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𝒎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117" y="5160923"/>
                <a:ext cx="2130524" cy="60850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57410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Khanova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Fyzika online – ZŠ Sokolovská Liberec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Učitel. Net – tvoje online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Encyklopedie </a:t>
            </a:r>
            <a:r>
              <a:rPr lang="cs-CZ" sz="2800" b="1" dirty="0" smtClean="0">
                <a:solidFill>
                  <a:schemeClr val="tx1"/>
                </a:solidFill>
              </a:rPr>
              <a:t>fyziky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3858019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7704353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Jiří. </a:t>
            </a:r>
            <a:r>
              <a:rPr lang="cs-CZ" sz="1100" i="1" dirty="0"/>
              <a:t>Fyzika pro 7. ročník</a:t>
            </a:r>
            <a:r>
              <a:rPr lang="cs-CZ" sz="1100" dirty="0"/>
              <a:t>. Havlíčkův Brod: Prometheus, 2004, ISBN 80-7196-265-1.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smtClean="0"/>
              <a:t>Vlastní tvorba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790</TotalTime>
  <Words>461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123</cp:revision>
  <dcterms:created xsi:type="dcterms:W3CDTF">2012-04-23T18:25:05Z</dcterms:created>
  <dcterms:modified xsi:type="dcterms:W3CDTF">2013-08-11T09:44:52Z</dcterms:modified>
</cp:coreProperties>
</file>