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69" r:id="rId3"/>
    <p:sldId id="275" r:id="rId4"/>
    <p:sldId id="276" r:id="rId5"/>
    <p:sldId id="281" r:id="rId6"/>
    <p:sldId id="277" r:id="rId7"/>
    <p:sldId id="280" r:id="rId8"/>
    <p:sldId id="282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9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31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VY_32_INOVACE_09_03_F7_Hanak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37220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Pohyb tělesa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78075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Čas rovnoměrného pohybu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23144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340769"/>
            <a:ext cx="8609307" cy="5256584"/>
          </a:xfrm>
          <a:prstGeom prst="roundRect">
            <a:avLst>
              <a:gd name="adj" fmla="val 45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23144" y="1556792"/>
            <a:ext cx="8246032" cy="40324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Hodina </a:t>
            </a:r>
            <a:r>
              <a:rPr lang="cs-CZ" sz="1800" dirty="0"/>
              <a:t>je zaměřena na výpočet času rovnoměrného pohybu. Najdeme zde vzorec a jednotky pro čas. Dále zde máme řešené příklady i příklady pro samostatné </a:t>
            </a:r>
            <a:r>
              <a:rPr lang="cs-CZ" sz="1800" dirty="0" smtClean="0"/>
              <a:t>procvičení.</a:t>
            </a:r>
          </a:p>
          <a:p>
            <a:pPr algn="just"/>
            <a:r>
              <a:rPr lang="cs-CZ" sz="1800" dirty="0" smtClean="0"/>
              <a:t>Inovativnost </a:t>
            </a:r>
            <a:r>
              <a:rPr lang="cs-CZ" sz="1800" dirty="0"/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ctr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ctr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Zaoblený obdélník 63"/>
          <p:cNvSpPr/>
          <p:nvPr/>
        </p:nvSpPr>
        <p:spPr>
          <a:xfrm>
            <a:off x="179512" y="3059502"/>
            <a:ext cx="8774708" cy="3249818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79512" y="476672"/>
            <a:ext cx="8774708" cy="2016224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98655" y="764704"/>
            <a:ext cx="7776864" cy="1152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Rovnoměrný pohyb </a:t>
            </a:r>
            <a:r>
              <a:rPr lang="cs-CZ" sz="2800" dirty="0" smtClean="0"/>
              <a:t>znamená, že těleso za stejnou dobu urazí vždy stejné dráhy.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98655" y="1714612"/>
            <a:ext cx="7776864" cy="7782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To znamená, že rychlost tělesa se nemění.</a:t>
            </a:r>
            <a:endParaRPr lang="cs-CZ" sz="2800" dirty="0" smtClean="0">
              <a:cs typeface="Calibri" pitchFamily="34" charset="0"/>
            </a:endParaRPr>
          </a:p>
        </p:txBody>
      </p:sp>
      <p:pic>
        <p:nvPicPr>
          <p:cNvPr id="102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74" y="353701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/>
          <p:cNvSpPr/>
          <p:nvPr/>
        </p:nvSpPr>
        <p:spPr>
          <a:xfrm>
            <a:off x="1595812" y="3965116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794" y="3537012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Šipka doprava 25"/>
          <p:cNvSpPr/>
          <p:nvPr/>
        </p:nvSpPr>
        <p:spPr>
          <a:xfrm>
            <a:off x="3412732" y="3965116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5429" y="35576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Šipka doprava 27"/>
          <p:cNvSpPr/>
          <p:nvPr/>
        </p:nvSpPr>
        <p:spPr>
          <a:xfrm>
            <a:off x="5180367" y="3985704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8270" y="354872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Šipka doprava 29"/>
          <p:cNvSpPr/>
          <p:nvPr/>
        </p:nvSpPr>
        <p:spPr>
          <a:xfrm>
            <a:off x="7003208" y="3976824"/>
            <a:ext cx="579412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2620" y="3557600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8" name="Skupina 47"/>
          <p:cNvGrpSpPr/>
          <p:nvPr/>
        </p:nvGrpSpPr>
        <p:grpSpPr>
          <a:xfrm>
            <a:off x="513694" y="4757204"/>
            <a:ext cx="8136904" cy="680392"/>
            <a:chOff x="513694" y="4757204"/>
            <a:chExt cx="8136904" cy="680392"/>
          </a:xfrm>
        </p:grpSpPr>
        <p:cxnSp>
          <p:nvCxnSpPr>
            <p:cNvPr id="11" name="Přímá spojnice 10"/>
            <p:cNvCxnSpPr/>
            <p:nvPr/>
          </p:nvCxnSpPr>
          <p:spPr>
            <a:xfrm>
              <a:off x="513694" y="4843672"/>
              <a:ext cx="8136904" cy="0"/>
            </a:xfrm>
            <a:prstGeom prst="line">
              <a:avLst/>
            </a:prstGeom>
            <a:ln w="266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>
              <a:off x="964284" y="4757204"/>
              <a:ext cx="12390" cy="680392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2793594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4559193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>
              <a:off x="6384070" y="4843672"/>
              <a:ext cx="0" cy="576064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8242562" y="4757204"/>
              <a:ext cx="0" cy="680392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4" name="Zástupný symbol pro obsah 2"/>
          <p:cNvSpPr>
            <a:spLocks noGrp="1"/>
          </p:cNvSpPr>
          <p:nvPr/>
        </p:nvSpPr>
        <p:spPr>
          <a:xfrm>
            <a:off x="537358" y="5446972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0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2337374" y="5485220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/>
              <a:t>2</a:t>
            </a:r>
            <a:r>
              <a:rPr lang="cs-CZ" sz="2800" dirty="0" smtClean="0"/>
              <a:t>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6" name="Zástupný symbol pro obsah 2"/>
          <p:cNvSpPr>
            <a:spLocks noGrp="1"/>
          </p:cNvSpPr>
          <p:nvPr/>
        </p:nvSpPr>
        <p:spPr>
          <a:xfrm>
            <a:off x="4125926" y="5498216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4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7" name="Zástupný symbol pro obsah 2"/>
          <p:cNvSpPr>
            <a:spLocks noGrp="1"/>
          </p:cNvSpPr>
          <p:nvPr/>
        </p:nvSpPr>
        <p:spPr>
          <a:xfrm>
            <a:off x="5927850" y="5485220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6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8" name="Zástupný symbol pro obsah 2"/>
          <p:cNvSpPr>
            <a:spLocks noGrp="1"/>
          </p:cNvSpPr>
          <p:nvPr/>
        </p:nvSpPr>
        <p:spPr>
          <a:xfrm>
            <a:off x="7786342" y="5498068"/>
            <a:ext cx="912440" cy="60637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8 m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59" name="Zástupný symbol pro obsah 2"/>
          <p:cNvSpPr>
            <a:spLocks noGrp="1"/>
          </p:cNvSpPr>
          <p:nvPr/>
        </p:nvSpPr>
        <p:spPr>
          <a:xfrm>
            <a:off x="1541908" y="3537012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0" name="Zástupný symbol pro obsah 2"/>
          <p:cNvSpPr>
            <a:spLocks noGrp="1"/>
          </p:cNvSpPr>
          <p:nvPr/>
        </p:nvSpPr>
        <p:spPr>
          <a:xfrm>
            <a:off x="3375864" y="3557600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1" name="Zástupný symbol pro obsah 2"/>
          <p:cNvSpPr>
            <a:spLocks noGrp="1"/>
          </p:cNvSpPr>
          <p:nvPr/>
        </p:nvSpPr>
        <p:spPr>
          <a:xfrm>
            <a:off x="5123546" y="3591308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63" name="Zástupný symbol pro obsah 2"/>
          <p:cNvSpPr>
            <a:spLocks noGrp="1"/>
          </p:cNvSpPr>
          <p:nvPr/>
        </p:nvSpPr>
        <p:spPr>
          <a:xfrm>
            <a:off x="6955356" y="3599940"/>
            <a:ext cx="616280" cy="5744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1s</a:t>
            </a:r>
            <a:endParaRPr lang="cs-CZ" sz="2800" dirty="0" smtClean="0"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175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 animBg="1"/>
      <p:bldP spid="26" grpId="0" animBg="1"/>
      <p:bldP spid="28" grpId="0" animBg="1"/>
      <p:bldP spid="30" grpId="0" animBg="1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236825" y="1881313"/>
            <a:ext cx="5868596" cy="2483791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20960" y="2658291"/>
            <a:ext cx="1964555" cy="134677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36826" y="165901"/>
            <a:ext cx="8774708" cy="153490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520960" y="204541"/>
                <a:ext cx="7776864" cy="11521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cs-CZ" sz="2800" b="1" dirty="0" smtClean="0"/>
                  <a:t>Čas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𝒕</m:t>
                    </m:r>
                  </m:oMath>
                </a14:m>
                <a:r>
                  <a:rPr lang="cs-CZ" sz="2800" b="1" dirty="0" smtClean="0"/>
                  <a:t> při rovnoměrném pohybu </a:t>
                </a:r>
                <a:r>
                  <a:rPr lang="cs-CZ" sz="2800" dirty="0" smtClean="0"/>
                  <a:t>určíme tak, že dráhu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𝒔</m:t>
                    </m:r>
                  </m:oMath>
                </a14:m>
                <a:r>
                  <a:rPr lang="cs-CZ" sz="2800" dirty="0" smtClean="0"/>
                  <a:t> dělíme rychlostí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𝒗</m:t>
                    </m:r>
                  </m:oMath>
                </a14:m>
                <a:r>
                  <a:rPr lang="cs-CZ" sz="2800" dirty="0" smtClean="0"/>
                  <a:t>.</a:t>
                </a:r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0960" y="204541"/>
                <a:ext cx="7776864" cy="1152128"/>
              </a:xfrm>
              <a:prstGeom prst="rect">
                <a:avLst/>
              </a:prstGeom>
              <a:blipFill rotWithShape="1">
                <a:blip r:embed="rId2"/>
                <a:stretch>
                  <a:fillRect l="-1567" r="-1646" b="-275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Zástupný symbol pro obsah 2"/>
          <p:cNvSpPr>
            <a:spLocks noGrp="1"/>
          </p:cNvSpPr>
          <p:nvPr/>
        </p:nvSpPr>
        <p:spPr>
          <a:xfrm>
            <a:off x="677319" y="2045791"/>
            <a:ext cx="6167918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Vzorec pro výpočet dráhy: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Zástupný symbol pro obsah 2"/>
              <p:cNvSpPr>
                <a:spLocks noGrp="1"/>
              </p:cNvSpPr>
              <p:nvPr/>
            </p:nvSpPr>
            <p:spPr>
              <a:xfrm>
                <a:off x="654623" y="3027423"/>
                <a:ext cx="1732586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 :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4623" y="3027423"/>
                <a:ext cx="1732586" cy="60850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221917" y="4602262"/>
            <a:ext cx="8774708" cy="1779066"/>
          </a:xfrm>
          <a:prstGeom prst="roundRect">
            <a:avLst>
              <a:gd name="adj" fmla="val 215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23539" y="4755740"/>
            <a:ext cx="1979295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Jednotky: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2736005" y="4725568"/>
                <a:ext cx="1584176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𝒔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36005" y="4725568"/>
                <a:ext cx="1584176" cy="62733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ástupný symbol pro obsah 2"/>
          <p:cNvSpPr>
            <a:spLocks noGrp="1"/>
          </p:cNvSpPr>
          <p:nvPr/>
        </p:nvSpPr>
        <p:spPr>
          <a:xfrm>
            <a:off x="4241904" y="4767584"/>
            <a:ext cx="1848609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sekunda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2575055" y="5165738"/>
                <a:ext cx="1584176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  </m:t>
                      </m:r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𝒏𝒊𝒎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75055" y="5165738"/>
                <a:ext cx="1584176" cy="62733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ástupný symbol pro obsah 2"/>
          <p:cNvSpPr>
            <a:spLocks noGrp="1"/>
          </p:cNvSpPr>
          <p:nvPr/>
        </p:nvSpPr>
        <p:spPr>
          <a:xfrm>
            <a:off x="4241903" y="5219374"/>
            <a:ext cx="1848609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minuta</a:t>
            </a:r>
            <a:endParaRPr lang="cs-CZ" sz="2800" dirty="0" smtClean="0">
              <a:cs typeface="Calibri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764106" y="2695183"/>
            <a:ext cx="1964555" cy="1309881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3880090" y="2883082"/>
                <a:ext cx="1732586" cy="9340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atin typeface="Cambria Math"/>
                            </a:rPr>
                            <m:t>𝒔</m:t>
                          </m:r>
                        </m:num>
                        <m:den>
                          <m:r>
                            <a:rPr lang="cs-CZ" sz="2800" b="1" i="1" dirty="0" smtClean="0">
                              <a:latin typeface="Cambria Math"/>
                            </a:rPr>
                            <m:t>𝒗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0090" y="2883082"/>
                <a:ext cx="1732586" cy="93408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ástupný symbol pro obsah 2"/>
          <p:cNvSpPr>
            <a:spLocks noGrp="1"/>
          </p:cNvSpPr>
          <p:nvPr/>
        </p:nvSpPr>
        <p:spPr>
          <a:xfrm>
            <a:off x="2766896" y="3027423"/>
            <a:ext cx="1200495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nebo</a:t>
            </a:r>
            <a:endParaRPr lang="cs-CZ" sz="2800" dirty="0" smtClean="0"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697905" y="5657607"/>
                <a:ext cx="1584176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𝒉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7905" y="5657607"/>
                <a:ext cx="1584176" cy="62733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ástupný symbol pro obsah 2"/>
          <p:cNvSpPr>
            <a:spLocks noGrp="1"/>
          </p:cNvSpPr>
          <p:nvPr/>
        </p:nvSpPr>
        <p:spPr>
          <a:xfrm>
            <a:off x="4243388" y="5676433"/>
            <a:ext cx="1848609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/>
              <a:t>hodina</a:t>
            </a:r>
            <a:endParaRPr lang="cs-CZ" sz="2800" dirty="0" smtClean="0">
              <a:cs typeface="Calibri" pitchFamily="34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928417"/>
            <a:ext cx="1944216" cy="1944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4" grpId="0"/>
      <p:bldP spid="32" grpId="0"/>
      <p:bldP spid="33" grpId="0"/>
      <p:bldP spid="14" grpId="0"/>
      <p:bldP spid="15" grpId="0"/>
      <p:bldP spid="17" grpId="0"/>
      <p:bldP spid="20" grpId="0"/>
      <p:bldP spid="21" grpId="0"/>
      <p:bldP spid="16" grpId="0" animBg="1"/>
      <p:bldP spid="18" grpId="0"/>
      <p:bldP spid="19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6654" y="1343945"/>
            <a:ext cx="8774708" cy="2915244"/>
          </a:xfrm>
          <a:prstGeom prst="roundRect">
            <a:avLst>
              <a:gd name="adj" fmla="val 215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932803" y="1631978"/>
            <a:ext cx="3127604" cy="2188196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4784747" y="1631977"/>
            <a:ext cx="3096344" cy="2188197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411544" y="1943413"/>
                <a:ext cx="2657743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𝟏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 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𝐡</m:t>
                    </m:r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 = 60 min</a:t>
                </a: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1544" y="1943413"/>
                <a:ext cx="2657743" cy="627334"/>
              </a:xfrm>
              <a:prstGeom prst="rect">
                <a:avLst/>
              </a:prstGeom>
              <a:blipFill rotWithShape="1">
                <a:blip r:embed="rId2"/>
                <a:stretch>
                  <a:fillRect t="-9709" b="-97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Zaoblený obdélník 12"/>
          <p:cNvSpPr/>
          <p:nvPr/>
        </p:nvSpPr>
        <p:spPr>
          <a:xfrm>
            <a:off x="256654" y="188640"/>
            <a:ext cx="8774708" cy="936104"/>
          </a:xfrm>
          <a:prstGeom prst="roundRect">
            <a:avLst>
              <a:gd name="adj" fmla="val 215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411544" y="2847297"/>
                <a:ext cx="2657743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𝟏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 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𝐡</m:t>
                    </m:r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 = 3 600  s</a:t>
                </a: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1544" y="2847297"/>
                <a:ext cx="2657743" cy="627334"/>
              </a:xfrm>
              <a:prstGeom prst="rect">
                <a:avLst/>
              </a:prstGeom>
              <a:blipFill rotWithShape="1">
                <a:blip r:embed="rId3"/>
                <a:stretch>
                  <a:fillRect t="-9709" b="-97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ástupný symbol pro obsah 2"/>
          <p:cNvSpPr>
            <a:spLocks noGrp="1"/>
          </p:cNvSpPr>
          <p:nvPr/>
        </p:nvSpPr>
        <p:spPr>
          <a:xfrm>
            <a:off x="2451810" y="404664"/>
            <a:ext cx="4968552" cy="62733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latin typeface="Cambria Math" pitchFamily="18" charset="0"/>
                <a:ea typeface="Cambria Math" pitchFamily="18" charset="0"/>
                <a:cs typeface="Calibri" pitchFamily="34" charset="0"/>
              </a:rPr>
              <a:t>Převod jednotek času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5102696" y="1848001"/>
                <a:ext cx="2657743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𝟏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 </m:t>
                    </m:r>
                    <m:r>
                      <a:rPr lang="cs-CZ" sz="2800" b="1" i="0" smtClean="0"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𝐦𝐢𝐧</m:t>
                    </m:r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  <m:t>𝟔𝟎</m:t>
                        </m:r>
                      </m:den>
                    </m:f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 h</a:t>
                </a: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2696" y="1848001"/>
                <a:ext cx="2657743" cy="627334"/>
              </a:xfrm>
              <a:prstGeom prst="rect">
                <a:avLst/>
              </a:prstGeom>
              <a:blipFill rotWithShape="1">
                <a:blip r:embed="rId4"/>
                <a:stretch>
                  <a:fillRect b="-339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5144787" y="2712097"/>
                <a:ext cx="2657743" cy="7765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𝟏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 </m:t>
                    </m:r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  <m:t>𝟑𝟔𝟎𝟎</m:t>
                        </m:r>
                      </m:den>
                    </m:f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 h</a:t>
                </a: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44787" y="2712097"/>
                <a:ext cx="2657743" cy="776512"/>
              </a:xfrm>
              <a:prstGeom prst="rect">
                <a:avLst/>
              </a:prstGeom>
              <a:blipFill rotWithShape="1">
                <a:blip r:embed="rId5"/>
                <a:stretch>
                  <a:fillRect b="-86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256654" y="4464122"/>
            <a:ext cx="8774708" cy="1989213"/>
          </a:xfrm>
          <a:prstGeom prst="roundRect">
            <a:avLst>
              <a:gd name="adj" fmla="val 21585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932803" y="4810657"/>
            <a:ext cx="3127604" cy="1296142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3" name="Zaoblený obdélník 22"/>
          <p:cNvSpPr/>
          <p:nvPr/>
        </p:nvSpPr>
        <p:spPr>
          <a:xfrm>
            <a:off x="4784747" y="4810656"/>
            <a:ext cx="3096344" cy="1296143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1411544" y="5122092"/>
                <a:ext cx="2657743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𝟏</m:t>
                    </m:r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 </m:t>
                    </m:r>
                    <m:r>
                      <a:rPr lang="cs-CZ" sz="2800" b="1" i="0" smtClean="0"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𝐦𝐢𝐧</m:t>
                    </m:r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 = 60 s</a:t>
                </a: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1544" y="5122092"/>
                <a:ext cx="2657743" cy="627334"/>
              </a:xfrm>
              <a:prstGeom prst="rect">
                <a:avLst/>
              </a:prstGeom>
              <a:blipFill rotWithShape="1">
                <a:blip r:embed="rId6"/>
                <a:stretch>
                  <a:fillRect t="-9709" b="-97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102696" y="5026680"/>
                <a:ext cx="2657743" cy="62733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0" smtClean="0">
                        <a:latin typeface="Cambria Math" pitchFamily="18" charset="0"/>
                        <a:ea typeface="Cambria Math" pitchFamily="18" charset="0"/>
                        <a:cs typeface="Calibri" pitchFamily="34" charset="0"/>
                      </a:rPr>
                      <m:t>𝟏</m:t>
                    </m:r>
                    <m:r>
                      <a:rPr lang="cs-CZ" sz="2800" b="1" i="0" smtClean="0"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 </m:t>
                    </m:r>
                    <m:r>
                      <a:rPr lang="cs-CZ" sz="2800" b="1" i="0" smtClean="0"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𝐬</m:t>
                    </m:r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</m:ctrlPr>
                      </m:fPr>
                      <m:num>
                        <m: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  <m:t>𝟏</m:t>
                        </m:r>
                      </m:num>
                      <m:den>
                        <m:r>
                          <a:rPr lang="cs-CZ" sz="3200" b="1" i="1" smtClean="0">
                            <a:latin typeface="Cambria Math"/>
                            <a:ea typeface="Cambria Math" pitchFamily="18" charset="0"/>
                            <a:cs typeface="Calibri" pitchFamily="34" charset="0"/>
                          </a:rPr>
                          <m:t>𝟔𝟎</m:t>
                        </m:r>
                      </m:den>
                    </m:f>
                  </m:oMath>
                </a14:m>
                <a:r>
                  <a:rPr lang="cs-CZ" sz="2800" b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 min</a:t>
                </a: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02696" y="5026680"/>
                <a:ext cx="2657743" cy="627334"/>
              </a:xfrm>
              <a:prstGeom prst="rect">
                <a:avLst/>
              </a:prstGeom>
              <a:blipFill rotWithShape="1">
                <a:blip r:embed="rId7"/>
                <a:stretch>
                  <a:fillRect b="-35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46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  <p:bldP spid="15" grpId="0"/>
      <p:bldP spid="17" grpId="0"/>
      <p:bldP spid="18" grpId="0"/>
      <p:bldP spid="24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39070" y="1947379"/>
            <a:ext cx="8774708" cy="3785877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4" name="Zaoblený obdélník 23"/>
          <p:cNvSpPr/>
          <p:nvPr/>
        </p:nvSpPr>
        <p:spPr>
          <a:xfrm>
            <a:off x="399380" y="2247806"/>
            <a:ext cx="3524548" cy="2494551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4026626" y="2247806"/>
            <a:ext cx="4649830" cy="2472204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149786" y="116632"/>
            <a:ext cx="8774708" cy="16561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/>
            </p:nvSpPr>
            <p:spPr>
              <a:xfrm>
                <a:off x="283131" y="308608"/>
                <a:ext cx="8427402" cy="127223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/>
                  <a:t>1) Věra bydlí 0,6 km od nádraží. Za kolik minut dojde </a:t>
                </a:r>
                <a:br>
                  <a:rPr lang="cs-CZ" sz="2800" spc="-150" dirty="0" smtClean="0"/>
                </a:br>
                <a:r>
                  <a:rPr lang="cs-CZ" sz="2800" spc="-150" dirty="0" smtClean="0"/>
                  <a:t>    na nádraží, když půjde rovnoměrně rychlostí </a:t>
                </a:r>
                <a14:m>
                  <m:oMath xmlns:m="http://schemas.openxmlformats.org/officeDocument/2006/math">
                    <m:r>
                      <a:rPr lang="cs-CZ" sz="2800" b="0" i="1" spc="-150" smtClean="0">
                        <a:latin typeface="Cambria Math"/>
                      </a:rPr>
                      <m:t>2</m:t>
                    </m:r>
                    <m:f>
                      <m:fPr>
                        <m:ctrlPr>
                          <a:rPr lang="cs-CZ" sz="2800" b="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pc="-150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800" b="0" i="1" spc="-150" smtClean="0">
                            <a:latin typeface="Cambria Math"/>
                          </a:rPr>
                          <m:t>𝑠</m:t>
                        </m:r>
                      </m:den>
                    </m:f>
                    <m:r>
                      <a:rPr lang="cs-CZ" sz="2800" b="0" i="1" spc="-15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spc="-150" dirty="0" smtClean="0">
                    <a:cs typeface="Calibri" pitchFamily="34" charset="0"/>
                  </a:rPr>
                  <a:t>?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3131" y="308608"/>
                <a:ext cx="8427402" cy="1272232"/>
              </a:xfrm>
              <a:prstGeom prst="rect">
                <a:avLst/>
              </a:prstGeom>
              <a:blipFill rotWithShape="1">
                <a:blip r:embed="rId2"/>
                <a:stretch>
                  <a:fillRect l="-1446" t="-4327" r="-14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659693" y="3876468"/>
                <a:ext cx="2348756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𝒕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 ?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693" y="3876468"/>
                <a:ext cx="2348756" cy="5760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559613" y="3267960"/>
                <a:ext cx="2266937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𝒔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=0,6 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𝑘𝑚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9613" y="3267960"/>
                <a:ext cx="2266937" cy="5760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603939" y="2403280"/>
                <a:ext cx="2019346" cy="82389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𝒗</m:t>
                      </m:r>
                      <m:r>
                        <a:rPr lang="cs-CZ" sz="2800" b="1" i="1" smtClean="0">
                          <a:latin typeface="Cambria Math"/>
                          <a:cs typeface="Calibri" pitchFamily="34" charset="0"/>
                        </a:rPr>
                        <m:t>=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2</m:t>
                      </m:r>
                      <m:r>
                        <a:rPr lang="cs-CZ" b="0" i="1" smtClean="0">
                          <a:latin typeface="Cambria Math"/>
                          <a:cs typeface="Calibri" pitchFamily="34" charset="0"/>
                        </a:rPr>
                        <m:t>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  <m:t>𝑚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cs typeface="Calibri" pitchFamily="34" charset="0"/>
                            </a:rPr>
                            <m:t>𝑠</m:t>
                          </m:r>
                        </m:den>
                      </m:f>
                    </m:oMath>
                  </m:oMathPara>
                </a14:m>
                <a:endParaRPr lang="cs-CZ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939" y="2403280"/>
                <a:ext cx="2019346" cy="823894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" name="Přímá spojnice 9"/>
          <p:cNvCxnSpPr/>
          <p:nvPr/>
        </p:nvCxnSpPr>
        <p:spPr>
          <a:xfrm>
            <a:off x="603939" y="3884217"/>
            <a:ext cx="3020491" cy="0"/>
          </a:xfrm>
          <a:prstGeom prst="line">
            <a:avLst/>
          </a:prstGeom>
          <a:ln w="476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292834" y="2573973"/>
                <a:ext cx="213052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  <m:r>
                        <a:rPr lang="cs-CZ" sz="2800" b="1" i="1" dirty="0" smtClean="0">
                          <a:latin typeface="Cambria Math"/>
                        </a:rPr>
                        <m:t> :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𝒗</m:t>
                      </m:r>
                      <m:r>
                        <a:rPr lang="cs-CZ" sz="2800" b="1" i="1" dirty="0" smtClean="0">
                          <a:latin typeface="Cambria Math"/>
                        </a:rPr>
                        <m:t> 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2834" y="2573973"/>
                <a:ext cx="2130524" cy="60850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4263951" y="3245613"/>
                <a:ext cx="2052041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latin typeface="Cambria Math"/>
                        </a:rPr>
                        <m:t>600:2 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𝑠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63951" y="3245613"/>
                <a:ext cx="2052041" cy="60850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128840" y="3245613"/>
                <a:ext cx="2131368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𝟑𝟎𝟎</m:t>
                      </m:r>
                      <m:r>
                        <a:rPr lang="cs-CZ" sz="2800" b="1" i="1" dirty="0" smtClean="0"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𝒔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28840" y="3245613"/>
                <a:ext cx="2131368" cy="60850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139070" y="5013176"/>
            <a:ext cx="8774708" cy="1008112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889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312723" y="5229200"/>
                <a:ext cx="4872848" cy="79208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b="0" i="0" spc="-150" smtClean="0">
                          <a:latin typeface="Cambria Math"/>
                        </a:rPr>
                        <m:t>V</m:t>
                      </m:r>
                      <m:r>
                        <a:rPr lang="cs-CZ" sz="2800" b="0" i="0" spc="-150" smtClean="0">
                          <a:latin typeface="Cambria Math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sz="2800" b="0" i="0" spc="-150" smtClean="0">
                          <a:latin typeface="Cambria Math"/>
                        </a:rPr>
                        <m:t>ra</m:t>
                      </m:r>
                      <m:r>
                        <a:rPr lang="cs-CZ" sz="2800" b="0" i="0" spc="-15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pc="-150" smtClean="0">
                          <a:latin typeface="Cambria Math"/>
                        </a:rPr>
                        <m:t>dojde</m:t>
                      </m:r>
                      <m:r>
                        <a:rPr lang="cs-CZ" sz="2800" b="0" i="0" spc="-15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pc="-150" smtClean="0">
                          <a:latin typeface="Cambria Math"/>
                        </a:rPr>
                        <m:t>na</m:t>
                      </m:r>
                      <m:r>
                        <a:rPr lang="cs-CZ" sz="2800" b="0" i="0" spc="-15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sz="2800" b="0" i="0" spc="-150" smtClean="0">
                          <a:latin typeface="Cambria Math"/>
                        </a:rPr>
                        <m:t>n</m:t>
                      </m:r>
                      <m:r>
                        <a:rPr lang="cs-CZ" sz="2800" b="0" i="0" spc="-150" smtClean="0"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sz="2800" b="0" i="0" spc="-150" smtClean="0">
                          <a:latin typeface="Cambria Math"/>
                        </a:rPr>
                        <m:t>dra</m:t>
                      </m:r>
                      <m:r>
                        <a:rPr lang="cs-CZ" sz="2800" b="0" i="0" spc="-150" smtClean="0">
                          <a:latin typeface="Cambria Math"/>
                        </a:rPr>
                        <m:t>ží </m:t>
                      </m:r>
                      <m:r>
                        <m:rPr>
                          <m:sty m:val="p"/>
                        </m:rPr>
                        <a:rPr lang="cs-CZ" sz="2800" b="0" i="0" spc="-150" smtClean="0">
                          <a:latin typeface="Cambria Math"/>
                        </a:rPr>
                        <m:t>za</m:t>
                      </m:r>
                      <m:r>
                        <a:rPr lang="cs-CZ" sz="2800" b="0" i="0" spc="-150" smtClean="0">
                          <a:latin typeface="Cambria Math"/>
                        </a:rPr>
                        <m:t>  5 </m:t>
                      </m:r>
                      <m:r>
                        <m:rPr>
                          <m:sty m:val="p"/>
                        </m:rPr>
                        <a:rPr lang="cs-CZ" sz="2800" b="0" i="0" spc="-150" smtClean="0">
                          <a:latin typeface="Cambria Math"/>
                        </a:rPr>
                        <m:t>minut</m:t>
                      </m:r>
                      <m:r>
                        <a:rPr lang="cs-CZ" sz="2800" b="0" i="0" spc="-150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2723" y="5229200"/>
                <a:ext cx="4872848" cy="79208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309534" y="3284182"/>
                <a:ext cx="1762273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=600 </m:t>
                      </m:r>
                      <m:r>
                        <a:rPr lang="cs-CZ" sz="2800" b="0" i="1" smtClean="0">
                          <a:latin typeface="Cambria Math"/>
                          <a:cs typeface="Calibri" pitchFamily="34" charset="0"/>
                        </a:rPr>
                        <m:t>𝑚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09534" y="3284182"/>
                <a:ext cx="1762273" cy="57606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4292834" y="3816265"/>
                <a:ext cx="2901690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𝒕</m:t>
                      </m:r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latin typeface="Cambria Math"/>
                        </a:rPr>
                        <m:t>300 :60 </m:t>
                      </m:r>
                      <m:r>
                        <a:rPr lang="cs-CZ" sz="2800" b="0" i="1" dirty="0" smtClean="0">
                          <a:latin typeface="Cambria Math"/>
                        </a:rPr>
                        <m:t>𝑚𝑖𝑛</m:t>
                      </m:r>
                    </m:oMath>
                  </m:oMathPara>
                </a14:m>
                <a:endParaRPr lang="cs-CZ" sz="280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2834" y="3816265"/>
                <a:ext cx="2901690" cy="60850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036072" y="3818444"/>
                <a:ext cx="2131368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atin typeface="Cambria Math"/>
                        </a:rPr>
                        <m:t>=</m:t>
                      </m:r>
                      <m:r>
                        <a:rPr lang="cs-CZ" sz="2800" b="1" i="1" dirty="0" smtClean="0">
                          <a:latin typeface="Cambria Math"/>
                        </a:rPr>
                        <m:t>𝟓</m:t>
                      </m:r>
                      <m:r>
                        <a:rPr lang="cs-CZ" sz="2800" b="1" i="1" dirty="0" smtClean="0">
                          <a:latin typeface="Cambria Math"/>
                        </a:rPr>
                        <m:t> </m:t>
                      </m:r>
                      <m:r>
                        <a:rPr lang="cs-CZ" sz="2800" b="1" i="1" dirty="0" smtClean="0">
                          <a:latin typeface="Cambria Math"/>
                        </a:rPr>
                        <m:t>𝒎𝒊𝒏</m:t>
                      </m:r>
                    </m:oMath>
                  </m:oMathPara>
                </a14:m>
                <a:endParaRPr lang="cs-CZ" sz="2800" b="1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6072" y="3818444"/>
                <a:ext cx="2131368" cy="60850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4315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12" grpId="0"/>
      <p:bldP spid="13" grpId="0"/>
      <p:bldP spid="16" grpId="0"/>
      <p:bldP spid="23" grpId="0"/>
      <p:bldP spid="17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86075" y="1747851"/>
            <a:ext cx="7194237" cy="862897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79923" y="2796974"/>
            <a:ext cx="8848134" cy="252032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62816" y="2964903"/>
                <a:ext cx="8631762" cy="199231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/>
                  <a:t>3) a) Za jakou dobu přejdeš ulici, která je široká 9 m ? </a:t>
                </a:r>
                <a:br>
                  <a:rPr lang="cs-CZ" sz="2800" spc="-150" dirty="0" smtClean="0"/>
                </a:br>
                <a:r>
                  <a:rPr lang="cs-CZ" sz="2800" spc="-150" dirty="0" smtClean="0"/>
                  <a:t>          Předpokládej, že jdeš rovnoměrně </a:t>
                </a:r>
                <a:r>
                  <a:rPr lang="cs-CZ" sz="2800" spc="-150" dirty="0"/>
                  <a:t>rychlostí </a:t>
                </a:r>
                <a14:m>
                  <m:oMath xmlns:m="http://schemas.openxmlformats.org/officeDocument/2006/math">
                    <m:r>
                      <a:rPr lang="cs-CZ" sz="2800" i="1" spc="-150" dirty="0" smtClean="0">
                        <a:latin typeface="Cambria Math"/>
                      </a:rPr>
                      <m:t>1</m:t>
                    </m:r>
                    <m:r>
                      <a:rPr lang="cs-CZ" sz="2800" b="0" i="1" spc="-150" dirty="0" smtClean="0">
                        <a:latin typeface="Cambria Math"/>
                      </a:rPr>
                      <m:t>,5</m:t>
                    </m:r>
                    <m:f>
                      <m:fPr>
                        <m:ctrlPr>
                          <a:rPr lang="cs-CZ" sz="2800" i="1" spc="-15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 spc="-15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800" b="0" i="1" spc="-150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2800" spc="-150" dirty="0" smtClean="0"/>
                  <a:t>.</a:t>
                </a:r>
                <a:br>
                  <a:rPr lang="cs-CZ" sz="2800" spc="-150" dirty="0" smtClean="0"/>
                </a:br>
                <a:r>
                  <a:rPr lang="cs-CZ" sz="2800" spc="-150" dirty="0" smtClean="0"/>
                  <a:t>    b) Můžeš přejít, když se k přechodu ze vzdálenosti </a:t>
                </a:r>
                <a:br>
                  <a:rPr lang="cs-CZ" sz="2800" spc="-150" dirty="0" smtClean="0"/>
                </a:br>
                <a:r>
                  <a:rPr lang="cs-CZ" sz="2800" spc="-150" dirty="0" smtClean="0"/>
                  <a:t>        50 m blíží auto rovnoměrnou rychlostí </a:t>
                </a:r>
                <a:r>
                  <a:rPr lang="cs-CZ" sz="2800" spc="-150" dirty="0"/>
                  <a:t>rychlostí </a:t>
                </a:r>
                <a14:m>
                  <m:oMath xmlns:m="http://schemas.openxmlformats.org/officeDocument/2006/math">
                    <m:r>
                      <a:rPr lang="cs-CZ" sz="2800" i="1" spc="-150" dirty="0" smtClean="0">
                        <a:latin typeface="Cambria Math"/>
                      </a:rPr>
                      <m:t>5</m:t>
                    </m:r>
                    <m:r>
                      <a:rPr lang="cs-CZ" sz="2800" b="0" i="1" spc="-150" dirty="0" smtClean="0">
                        <a:latin typeface="Cambria Math"/>
                      </a:rPr>
                      <m:t>0</m:t>
                    </m:r>
                    <m:f>
                      <m:fPr>
                        <m:ctrlPr>
                          <a:rPr lang="cs-CZ" sz="2800" i="1" spc="-15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pc="-150" smtClean="0">
                            <a:latin typeface="Cambria Math"/>
                          </a:rPr>
                          <m:t>𝑘</m:t>
                        </m:r>
                        <m:r>
                          <a:rPr lang="cs-CZ" sz="2800" i="1" spc="-15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800" b="0" i="1" spc="-150" smtClean="0">
                            <a:latin typeface="Cambria Math"/>
                          </a:rPr>
                          <m:t>h</m:t>
                        </m:r>
                      </m:den>
                    </m:f>
                  </m:oMath>
                </a14:m>
                <a:r>
                  <a:rPr lang="cs-CZ" sz="2800" spc="-150" dirty="0" smtClean="0">
                    <a:cs typeface="Calibri" pitchFamily="34" charset="0"/>
                  </a:rPr>
                  <a:t> ?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816" y="2964903"/>
                <a:ext cx="8631762" cy="1992312"/>
              </a:xfrm>
              <a:prstGeom prst="rect">
                <a:avLst/>
              </a:prstGeom>
              <a:blipFill rotWithShape="1">
                <a:blip r:embed="rId2"/>
                <a:stretch>
                  <a:fillRect l="-1412" t="-2752" r="-1483" b="-10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20493" y="1875045"/>
                <a:ext cx="269623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</a:rPr>
                      <m:t>𝒕</m:t>
                    </m:r>
                    <m:r>
                      <a:rPr lang="cs-CZ" sz="2800" b="1" i="1" dirty="0" smtClean="0">
                        <a:latin typeface="Cambria Math"/>
                      </a:rPr>
                      <m:t>=</m:t>
                    </m:r>
                    <m:r>
                      <a:rPr lang="cs-CZ" sz="2800" b="1" i="1" dirty="0" smtClean="0">
                        <a:latin typeface="Cambria Math"/>
                      </a:rPr>
                      <m:t>𝟏𝟐𝟎</m:t>
                    </m:r>
                    <m:r>
                      <a:rPr lang="cs-CZ" sz="2800" b="1" i="1" dirty="0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b="1" i="1" dirty="0" smtClean="0">
                    <a:cs typeface="Calibri" pitchFamily="34" charset="0"/>
                  </a:rPr>
                  <a:t>min</a:t>
                </a: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0493" y="1875045"/>
                <a:ext cx="2696234" cy="608508"/>
              </a:xfrm>
              <a:prstGeom prst="rect">
                <a:avLst/>
              </a:prstGeom>
              <a:blipFill rotWithShape="1">
                <a:blip r:embed="rId3"/>
                <a:stretch>
                  <a:fillRect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179923" y="5410027"/>
            <a:ext cx="7292359" cy="1331339"/>
          </a:xfrm>
          <a:prstGeom prst="roundRect">
            <a:avLst>
              <a:gd name="adj" fmla="val 2478"/>
            </a:avLst>
          </a:prstGeom>
          <a:gradFill>
            <a:gsLst>
              <a:gs pos="0">
                <a:srgbClr val="03D4A8"/>
              </a:gs>
              <a:gs pos="0">
                <a:srgbClr val="21D6E0"/>
              </a:gs>
              <a:gs pos="100000">
                <a:srgbClr val="0087E6"/>
              </a:gs>
              <a:gs pos="100000">
                <a:srgbClr val="005CBF"/>
              </a:gs>
            </a:gsLst>
            <a:lin ang="54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91343" y="174650"/>
            <a:ext cx="8774708" cy="1526157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323528" y="398002"/>
                <a:ext cx="7934762" cy="143983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/>
                  <a:t>2) Za kolik minut ujede auto vzdálenost 144 km </a:t>
                </a:r>
                <a:br>
                  <a:rPr lang="cs-CZ" sz="2800" spc="-150" dirty="0" smtClean="0"/>
                </a:br>
                <a:r>
                  <a:rPr lang="cs-CZ" sz="2800" spc="-150" dirty="0" smtClean="0"/>
                  <a:t>    rovnoměrnou rychlostí </a:t>
                </a:r>
                <a14:m>
                  <m:oMath xmlns:m="http://schemas.openxmlformats.org/officeDocument/2006/math">
                    <m:r>
                      <a:rPr lang="cs-CZ" sz="2800" i="1" spc="-150">
                        <a:latin typeface="Cambria Math"/>
                      </a:rPr>
                      <m:t>2</m:t>
                    </m:r>
                    <m:r>
                      <a:rPr lang="cs-CZ" sz="2800" b="0" i="1" spc="-150" smtClean="0">
                        <a:latin typeface="Cambria Math"/>
                      </a:rPr>
                      <m:t>0</m:t>
                    </m:r>
                    <m:f>
                      <m:fPr>
                        <m:ctrlPr>
                          <a:rPr lang="cs-CZ" sz="2800" b="0" i="1" spc="-15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pc="-150" smtClean="0">
                            <a:latin typeface="Cambria Math"/>
                          </a:rPr>
                          <m:t>𝑚</m:t>
                        </m:r>
                      </m:num>
                      <m:den>
                        <m:r>
                          <a:rPr lang="cs-CZ" sz="2800" b="0" i="1" spc="-150" smtClean="0"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2800" spc="-150" dirty="0" smtClean="0"/>
                  <a:t> ? </a:t>
                </a:r>
                <a:endParaRPr lang="cs-CZ" sz="2800" spc="-150" dirty="0" smtClean="0"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398002"/>
                <a:ext cx="7934762" cy="1439837"/>
              </a:xfrm>
              <a:prstGeom prst="rect">
                <a:avLst/>
              </a:prstGeom>
              <a:blipFill rotWithShape="1">
                <a:blip r:embed="rId4"/>
                <a:stretch>
                  <a:fillRect l="-1536" t="-3814" r="-16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17493" y="5593220"/>
                <a:ext cx="3418990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/>
                      </a:rPr>
                      <m:t>𝒂</m:t>
                    </m:r>
                    <m:r>
                      <a:rPr lang="cs-CZ" sz="2800" b="1" i="1" dirty="0" smtClean="0">
                        <a:latin typeface="Cambria Math"/>
                      </a:rPr>
                      <m:t>) </m:t>
                    </m:r>
                    <m:r>
                      <a:rPr lang="cs-CZ" sz="2800" b="1" i="1" dirty="0" smtClean="0">
                        <a:latin typeface="Cambria Math"/>
                      </a:rPr>
                      <m:t>𝒕</m:t>
                    </m:r>
                    <m:r>
                      <a:rPr lang="cs-CZ" sz="2800" b="1" i="1" dirty="0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800" b="1" i="1" dirty="0" smtClean="0">
                    <a:cs typeface="Calibri" pitchFamily="34" charset="0"/>
                  </a:rPr>
                  <a:t>6 s</a:t>
                </a: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493" y="5593220"/>
                <a:ext cx="3418990" cy="608508"/>
              </a:xfrm>
              <a:prstGeom prst="rect">
                <a:avLst/>
              </a:prstGeom>
              <a:blipFill rotWithShape="1">
                <a:blip r:embed="rId5"/>
                <a:stretch>
                  <a:fillRect t="-9091" b="-151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417492" y="6038292"/>
                <a:ext cx="7175476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800" b="1" i="1" dirty="0" smtClean="0">
                        <a:latin typeface="Cambria Math" pitchFamily="18" charset="0"/>
                        <a:ea typeface="Cambria Math" pitchFamily="18" charset="0"/>
                      </a:rPr>
                      <m:t>𝒃</m:t>
                    </m:r>
                    <m:r>
                      <a:rPr lang="cs-CZ" sz="2800" b="1" i="1" dirty="0" smtClean="0">
                        <a:latin typeface="Cambria Math" pitchFamily="18" charset="0"/>
                        <a:ea typeface="Cambria Math" pitchFamily="18" charset="0"/>
                      </a:rPr>
                      <m:t>) 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nem</m:t>
                    </m:r>
                    <m: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ůž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  <a:ea typeface="Cambria Math" pitchFamily="18" charset="0"/>
                      </a:rPr>
                      <m:t>u</m:t>
                    </m:r>
                    <m: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, 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  <a:ea typeface="Cambria Math" pitchFamily="18" charset="0"/>
                      </a:rPr>
                      <m:t>proto</m:t>
                    </m:r>
                    <m:r>
                      <a:rPr lang="cs-CZ" sz="2800" b="0" i="0" dirty="0" smtClean="0">
                        <a:latin typeface="Cambria Math"/>
                        <a:ea typeface="Cambria Math" pitchFamily="18" charset="0"/>
                      </a:rPr>
                      <m:t>ž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/>
                        <a:ea typeface="Cambria Math" pitchFamily="18" charset="0"/>
                      </a:rPr>
                      <m:t>e</m:t>
                    </m:r>
                    <m:r>
                      <a:rPr lang="cs-CZ" sz="2800" b="0" i="0" dirty="0" smtClean="0"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auto</m:t>
                    </m:r>
                    <m: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p</m:t>
                    </m:r>
                    <m: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ř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ijede</m:t>
                    </m:r>
                    <m: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  <m:r>
                      <m:rPr>
                        <m:sty m:val="p"/>
                      </m:rP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za</m:t>
                    </m:r>
                    <m:r>
                      <a:rPr lang="cs-CZ" sz="2800" b="0" i="0" dirty="0" smtClean="0">
                        <a:latin typeface="Cambria Math" pitchFamily="18" charset="0"/>
                        <a:ea typeface="Cambria Math" pitchFamily="18" charset="0"/>
                      </a:rPr>
                      <m:t> </m:t>
                    </m:r>
                    <m:r>
                      <a:rPr lang="cs-CZ" sz="2800" b="1" i="1" dirty="0" smtClean="0">
                        <a:latin typeface="Cambria Math" pitchFamily="18" charset="0"/>
                        <a:ea typeface="Cambria Math" pitchFamily="18" charset="0"/>
                      </a:rPr>
                      <m:t>𝒕</m:t>
                    </m:r>
                    <m:r>
                      <a:rPr lang="cs-CZ" sz="2800" b="1" i="1" dirty="0" smtClean="0">
                        <a:latin typeface="Cambria Math" pitchFamily="18" charset="0"/>
                        <a:ea typeface="Cambria Math" pitchFamily="18" charset="0"/>
                      </a:rPr>
                      <m:t>=</m:t>
                    </m:r>
                  </m:oMath>
                </a14:m>
                <a:r>
                  <a:rPr lang="cs-CZ" sz="2800" b="1" i="1" dirty="0" smtClean="0">
                    <a:latin typeface="Cambria Math" pitchFamily="18" charset="0"/>
                    <a:ea typeface="Cambria Math" pitchFamily="18" charset="0"/>
                    <a:cs typeface="Calibri" pitchFamily="34" charset="0"/>
                  </a:rPr>
                  <a:t>3,6 s</a:t>
                </a: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492" y="6038292"/>
                <a:ext cx="7175476" cy="608508"/>
              </a:xfrm>
              <a:prstGeom prst="rect">
                <a:avLst/>
              </a:prstGeom>
              <a:blipFill rotWithShape="1">
                <a:blip r:embed="rId7"/>
                <a:stretch>
                  <a:fillRect t="-10101" b="-141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5741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9" grpId="0"/>
      <p:bldP spid="20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Khanova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Fyzika online – ZŠ Sokolovská Liberec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Učitel. Net – tvoje online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Encyklopedie </a:t>
            </a:r>
            <a:r>
              <a:rPr lang="cs-CZ" sz="2800" b="1" dirty="0" smtClean="0">
                <a:solidFill>
                  <a:schemeClr val="tx1"/>
                </a:solidFill>
              </a:rPr>
              <a:t>fyziky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2332630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7704353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Jiří. </a:t>
            </a:r>
            <a:r>
              <a:rPr lang="cs-CZ" sz="1100" i="1" dirty="0"/>
              <a:t>Fyzika pro 7. ročník</a:t>
            </a:r>
            <a:r>
              <a:rPr lang="cs-CZ" sz="1100" dirty="0"/>
              <a:t>. Havlíčkův Brod: Prometheus, 2004, ISBN 80-7196-265-1.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smtClean="0"/>
              <a:t>Vlastní tvorba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lnDef>
      <a:spPr>
        <a:ln>
          <a:tailEnd type="arrow"/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864</TotalTime>
  <Words>379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132</cp:revision>
  <dcterms:created xsi:type="dcterms:W3CDTF">2012-04-23T18:25:05Z</dcterms:created>
  <dcterms:modified xsi:type="dcterms:W3CDTF">2013-08-11T09:45:15Z</dcterms:modified>
</cp:coreProperties>
</file>