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69" r:id="rId3"/>
    <p:sldId id="275" r:id="rId4"/>
    <p:sldId id="276" r:id="rId5"/>
    <p:sldId id="277" r:id="rId6"/>
    <p:sldId id="282" r:id="rId7"/>
    <p:sldId id="281" r:id="rId8"/>
    <p:sldId id="283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18" Type="http://schemas.openxmlformats.org/officeDocument/2006/relationships/image" Target="../media/image3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17" Type="http://schemas.openxmlformats.org/officeDocument/2006/relationships/image" Target="../media/image35.png"/><Relationship Id="rId2" Type="http://schemas.openxmlformats.org/officeDocument/2006/relationships/image" Target="../media/image20.png"/><Relationship Id="rId16" Type="http://schemas.openxmlformats.org/officeDocument/2006/relationships/image" Target="../media/image34.png"/><Relationship Id="rId20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png"/><Relationship Id="rId19" Type="http://schemas.openxmlformats.org/officeDocument/2006/relationships/image" Target="../media/image37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VY_32_INOVACE_09_04_F7_Hanak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3722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Pohyb tělesa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80606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600" dirty="0" smtClean="0"/>
              <a:t>Průměrná rychlost nerovnoměrného pohybu</a:t>
            </a:r>
            <a:endParaRPr lang="cs-CZ" sz="26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8440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268760"/>
            <a:ext cx="8609307" cy="4896543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0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92194" y="1556792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je zaměřena na výpočet průměrné rychlosti nerovnoměrného pohybu. Máme zde řešený i příklady pro samostatné procvičení.</a:t>
            </a:r>
          </a:p>
          <a:p>
            <a:pPr algn="just"/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Zaoblený obdélník 63"/>
          <p:cNvSpPr/>
          <p:nvPr/>
        </p:nvSpPr>
        <p:spPr>
          <a:xfrm>
            <a:off x="182479" y="2252548"/>
            <a:ext cx="8774708" cy="3528392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200973" y="188640"/>
            <a:ext cx="8774708" cy="1728192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99895" y="476672"/>
            <a:ext cx="7776864" cy="11521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Nerovnoměrný pohyb </a:t>
            </a:r>
            <a:r>
              <a:rPr lang="cs-CZ" sz="2800" dirty="0" smtClean="0"/>
              <a:t>znamená, že těleso během svého pohybu mění rychlost.</a:t>
            </a:r>
            <a:endParaRPr lang="cs-CZ" sz="2800" dirty="0" smtClean="0">
              <a:cs typeface="Calibri" pitchFamily="34" charset="0"/>
            </a:endParaRPr>
          </a:p>
        </p:txBody>
      </p:sp>
      <p:pic>
        <p:nvPicPr>
          <p:cNvPr id="1027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74" y="3187616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1196984" y="3007596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ástupný symbol pro obsah 2"/>
          <p:cNvSpPr>
            <a:spLocks noGrp="1"/>
          </p:cNvSpPr>
          <p:nvPr/>
        </p:nvSpPr>
        <p:spPr>
          <a:xfrm>
            <a:off x="594850" y="4649014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/>
              <a:t>0 m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59" name="Zástupný symbol pro obsah 2"/>
          <p:cNvSpPr>
            <a:spLocks noGrp="1"/>
          </p:cNvSpPr>
          <p:nvPr/>
        </p:nvSpPr>
        <p:spPr>
          <a:xfrm>
            <a:off x="1143080" y="2579492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717405" y="4063116"/>
            <a:ext cx="7704856" cy="589533"/>
            <a:chOff x="323528" y="4592532"/>
            <a:chExt cx="7704856" cy="589533"/>
          </a:xfrm>
        </p:grpSpPr>
        <p:cxnSp>
          <p:nvCxnSpPr>
            <p:cNvPr id="11" name="Přímá spojnice 10"/>
            <p:cNvCxnSpPr/>
            <p:nvPr/>
          </p:nvCxnSpPr>
          <p:spPr>
            <a:xfrm flipV="1">
              <a:off x="323528" y="4689413"/>
              <a:ext cx="7704856" cy="8725"/>
            </a:xfrm>
            <a:prstGeom prst="line">
              <a:avLst/>
            </a:prstGeom>
            <a:ln w="266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504040" y="4689413"/>
              <a:ext cx="0" cy="479183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1551362" y="4592532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2619402" y="4606001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3584444" y="4606001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4625293" y="4752755"/>
              <a:ext cx="0" cy="429310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5662988" y="4739286"/>
              <a:ext cx="0" cy="429310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6703440" y="4720948"/>
              <a:ext cx="0" cy="429310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7712086" y="4720948"/>
              <a:ext cx="0" cy="429310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Zástupný symbol pro obsah 2"/>
          <p:cNvSpPr>
            <a:spLocks noGrp="1"/>
          </p:cNvSpPr>
          <p:nvPr/>
        </p:nvSpPr>
        <p:spPr>
          <a:xfrm>
            <a:off x="1555357" y="4652649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/>
              <a:t>2</a:t>
            </a:r>
            <a:r>
              <a:rPr lang="cs-CZ" dirty="0" smtClean="0"/>
              <a:t> m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2642136" y="4666412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/>
              <a:t>4</a:t>
            </a:r>
            <a:r>
              <a:rPr lang="cs-CZ" dirty="0" smtClean="0"/>
              <a:t> m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3614288" y="4666412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/>
              <a:t>6</a:t>
            </a:r>
            <a:r>
              <a:rPr lang="cs-CZ" dirty="0" smtClean="0"/>
              <a:t> m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4678320" y="4666412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/>
              <a:t>8</a:t>
            </a:r>
            <a:r>
              <a:rPr lang="cs-CZ" dirty="0" smtClean="0"/>
              <a:t> m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5641597" y="4666412"/>
            <a:ext cx="9135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/>
              <a:t>10 m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50" name="Zástupný symbol pro obsah 2"/>
          <p:cNvSpPr>
            <a:spLocks noGrp="1"/>
          </p:cNvSpPr>
          <p:nvPr/>
        </p:nvSpPr>
        <p:spPr>
          <a:xfrm>
            <a:off x="6661439" y="4666412"/>
            <a:ext cx="9135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/>
              <a:t>12 m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51" name="Zástupný symbol pro obsah 2"/>
          <p:cNvSpPr>
            <a:spLocks noGrp="1"/>
          </p:cNvSpPr>
          <p:nvPr/>
        </p:nvSpPr>
        <p:spPr>
          <a:xfrm>
            <a:off x="7699085" y="4649014"/>
            <a:ext cx="9135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/>
              <a:t>14 m</a:t>
            </a:r>
            <a:endParaRPr lang="cs-CZ" dirty="0" smtClean="0">
              <a:cs typeface="Calibri" pitchFamily="34" charset="0"/>
            </a:endParaRPr>
          </a:p>
        </p:txBody>
      </p:sp>
      <p:pic>
        <p:nvPicPr>
          <p:cNvPr id="52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438" y="3187616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900" y="3205954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4005" y="3164806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Šipka doprava 64"/>
          <p:cNvSpPr/>
          <p:nvPr/>
        </p:nvSpPr>
        <p:spPr>
          <a:xfrm>
            <a:off x="2335120" y="3016618"/>
            <a:ext cx="1279167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Zástupný symbol pro obsah 2"/>
          <p:cNvSpPr>
            <a:spLocks noGrp="1"/>
          </p:cNvSpPr>
          <p:nvPr/>
        </p:nvSpPr>
        <p:spPr>
          <a:xfrm>
            <a:off x="2620397" y="2588514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67" name="Šipka doprava 66"/>
          <p:cNvSpPr/>
          <p:nvPr/>
        </p:nvSpPr>
        <p:spPr>
          <a:xfrm>
            <a:off x="4312310" y="3025934"/>
            <a:ext cx="345607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Zástupný symbol pro obsah 2"/>
          <p:cNvSpPr>
            <a:spLocks noGrp="1"/>
          </p:cNvSpPr>
          <p:nvPr/>
        </p:nvSpPr>
        <p:spPr>
          <a:xfrm>
            <a:off x="5474812" y="2597830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175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54" grpId="0"/>
      <p:bldP spid="59" grpId="0"/>
      <p:bldP spid="44" grpId="0"/>
      <p:bldP spid="45" grpId="0"/>
      <p:bldP spid="46" grpId="0"/>
      <p:bldP spid="47" grpId="0"/>
      <p:bldP spid="49" grpId="0"/>
      <p:bldP spid="50" grpId="0"/>
      <p:bldP spid="51" grpId="0"/>
      <p:bldP spid="65" grpId="0" animBg="1"/>
      <p:bldP spid="66" grpId="0"/>
      <p:bldP spid="67" grpId="0" animBg="1"/>
      <p:bldP spid="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226302" y="3317816"/>
            <a:ext cx="5868596" cy="2991504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70328" y="4376463"/>
            <a:ext cx="4545844" cy="1471875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36826" y="359352"/>
            <a:ext cx="8774708" cy="263760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20960" y="634368"/>
            <a:ext cx="7776864" cy="23625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Průměrnou rychlost nerovnoměrného pohybu </a:t>
            </a:r>
            <a:r>
              <a:rPr lang="cs-CZ" sz="2800" dirty="0" smtClean="0"/>
              <a:t>vypočítáme tak, že celkovou dráhu dělíme celkovou dobou.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520960" y="1988840"/>
                <a:ext cx="7776864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/>
                  <a:t>Průměrnou rychlost </a:t>
                </a:r>
                <a:r>
                  <a:rPr lang="cs-CZ" sz="2800" dirty="0" smtClean="0"/>
                  <a:t>značíme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600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600" b="1" i="1" dirty="0" smtClean="0"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3600" b="1" i="1" dirty="0" smtClean="0">
                            <a:latin typeface="Cambria Math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cs-CZ" sz="2800" dirty="0" smtClean="0"/>
                  <a:t>. </a:t>
                </a:r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960" y="1988840"/>
                <a:ext cx="7776864" cy="648072"/>
              </a:xfrm>
              <a:prstGeom prst="rect">
                <a:avLst/>
              </a:prstGeom>
              <a:blipFill rotWithShape="1">
                <a:blip r:embed="rId2"/>
                <a:stretch>
                  <a:fillRect l="-1567" b="-196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ástupný symbol pro obsah 2"/>
          <p:cNvSpPr>
            <a:spLocks noGrp="1"/>
          </p:cNvSpPr>
          <p:nvPr/>
        </p:nvSpPr>
        <p:spPr>
          <a:xfrm>
            <a:off x="562288" y="3598005"/>
            <a:ext cx="6167918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Vzorec pro výpočet rychlosti: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81816" y="4556497"/>
                <a:ext cx="3816424" cy="151833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𝒗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</a:rPr>
                            <m:t>𝑷</m:t>
                          </m:r>
                        </m:sub>
                      </m:sSub>
                      <m:r>
                        <a:rPr lang="cs-CZ" sz="2800" b="0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</a:rPr>
                            <m:t>𝑐𝑒𝑙𝑘𝑜𝑣</m:t>
                          </m:r>
                          <m:r>
                            <a:rPr lang="cs-CZ" sz="2800" b="0" i="1" dirty="0" smtClean="0">
                              <a:latin typeface="Cambria Math"/>
                            </a:rPr>
                            <m:t>á </m:t>
                          </m:r>
                          <m:r>
                            <a:rPr lang="cs-CZ" sz="2800" b="0" i="1" dirty="0" smtClean="0">
                              <a:latin typeface="Cambria Math"/>
                            </a:rPr>
                            <m:t>𝑑𝑟</m:t>
                          </m:r>
                          <m:r>
                            <a:rPr lang="cs-CZ" sz="2800" b="0" i="1" dirty="0" smtClean="0">
                              <a:latin typeface="Cambria Math"/>
                            </a:rPr>
                            <m:t>á</m:t>
                          </m:r>
                          <m:r>
                            <a:rPr lang="cs-CZ" sz="2800" b="0" i="1" dirty="0" smtClean="0">
                              <a:latin typeface="Cambria Math"/>
                            </a:rPr>
                            <m:t>h𝑎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</a:rPr>
                            <m:t>𝑐𝑒𝑙𝑘𝑜𝑣</m:t>
                          </m:r>
                          <m:r>
                            <a:rPr lang="cs-CZ" sz="2800" b="0" i="1" dirty="0" smtClean="0">
                              <a:latin typeface="Cambria Math"/>
                            </a:rPr>
                            <m:t>á </m:t>
                          </m:r>
                          <m:r>
                            <a:rPr lang="cs-CZ" sz="2800" b="0" i="1" dirty="0" smtClean="0">
                              <a:latin typeface="Cambria Math"/>
                            </a:rPr>
                            <m:t>𝑑𝑜𝑏𝑎</m:t>
                          </m:r>
                        </m:den>
                      </m:f>
                    </m:oMath>
                  </m:oMathPara>
                </a14:m>
                <a:endParaRPr lang="cs-CZ" sz="2800" i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816" y="4556497"/>
                <a:ext cx="3816424" cy="151833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6372" y="3605668"/>
            <a:ext cx="1944216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4" grpId="0"/>
      <p:bldP spid="5" grpId="0"/>
      <p:bldP spid="32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Zaoblený obdélník 35"/>
          <p:cNvSpPr/>
          <p:nvPr/>
        </p:nvSpPr>
        <p:spPr>
          <a:xfrm>
            <a:off x="3627863" y="2988785"/>
            <a:ext cx="5258882" cy="3017694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39070" y="116632"/>
            <a:ext cx="8774708" cy="287215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/>
            </p:nvSpPr>
            <p:spPr>
              <a:xfrm>
                <a:off x="312723" y="284560"/>
                <a:ext cx="8427402" cy="17762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/>
                  <a:t>Př.1) Automobil jel na jednom úseku dálnice po dobu </a:t>
                </a:r>
                <a:br>
                  <a:rPr lang="cs-CZ" dirty="0" smtClean="0"/>
                </a:br>
                <a:r>
                  <a:rPr lang="cs-CZ" dirty="0" smtClean="0"/>
                  <a:t>  půl hodiny stálou rychlostí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8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dirty="0" smtClean="0"/>
                  <a:t>. Pak náhle svou rychlost </a:t>
                </a:r>
                <a:br>
                  <a:rPr lang="cs-CZ" dirty="0" smtClean="0"/>
                </a:br>
                <a:r>
                  <a:rPr lang="cs-CZ" dirty="0" smtClean="0"/>
                  <a:t>   zmenšil na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6</m:t>
                    </m:r>
                    <m:r>
                      <a:rPr lang="cs-CZ" i="1">
                        <a:latin typeface="Cambria Math"/>
                      </a:rPr>
                      <m:t>0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dirty="0" smtClean="0"/>
                  <a:t>. Touto rychlostí jel po dobu 45 minut.</a:t>
                </a:r>
                <a:endParaRPr lang="cs-CZ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723" y="284560"/>
                <a:ext cx="8427402" cy="1776288"/>
              </a:xfrm>
              <a:prstGeom prst="rect">
                <a:avLst/>
              </a:prstGeom>
              <a:blipFill rotWithShape="1">
                <a:blip r:embed="rId2"/>
                <a:stretch>
                  <a:fillRect l="-1085" t="-2749" r="-10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971600" y="1764648"/>
                <a:ext cx="8427402" cy="12241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cs typeface="Calibri" pitchFamily="34" charset="0"/>
                  </a:rPr>
                  <a:t>a) </a:t>
                </a:r>
                <a:r>
                  <a:rPr lang="cs-CZ" dirty="0">
                    <a:cs typeface="Calibri" pitchFamily="34" charset="0"/>
                  </a:rPr>
                  <a:t>Vypočítejte aritmetický průměr obou </a:t>
                </a:r>
                <a:r>
                  <a:rPr lang="cs-CZ" dirty="0" smtClean="0">
                    <a:cs typeface="Calibri" pitchFamily="34" charset="0"/>
                  </a:rPr>
                  <a:t>rychlostí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2800" b="1" i="1" smtClean="0">
                            <a:latin typeface="Cambria Math"/>
                            <a:cs typeface="Calibri" pitchFamily="34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Calibri" pitchFamily="34" charset="0"/>
                          </a:rPr>
                          <m:t>𝒗</m:t>
                        </m:r>
                      </m:e>
                    </m:acc>
                  </m:oMath>
                </a14:m>
                <a:r>
                  <a:rPr lang="cs-CZ" sz="2800" b="1" i="1" dirty="0" smtClean="0">
                    <a:cs typeface="Calibri" pitchFamily="34" charset="0"/>
                  </a:rPr>
                  <a:t>.</a:t>
                </a:r>
                <a:endParaRPr lang="cs-CZ" sz="2800" b="1" i="1" dirty="0">
                  <a:cs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dirty="0"/>
                  <a:t>b</a:t>
                </a:r>
                <a:r>
                  <a:rPr lang="cs-CZ" dirty="0" smtClean="0"/>
                  <a:t>) Určete průměrnou rychlost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cs-CZ" dirty="0" smtClean="0"/>
                  <a:t> automobilu na dráze.</a:t>
                </a: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1764648"/>
                <a:ext cx="8427402" cy="1224136"/>
              </a:xfrm>
              <a:prstGeom prst="rect">
                <a:avLst/>
              </a:prstGeom>
              <a:blipFill rotWithShape="1">
                <a:blip r:embed="rId3"/>
                <a:stretch>
                  <a:fillRect l="-1085" t="-44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aoblený obdélník 26"/>
          <p:cNvSpPr/>
          <p:nvPr/>
        </p:nvSpPr>
        <p:spPr>
          <a:xfrm>
            <a:off x="112037" y="2988784"/>
            <a:ext cx="3515826" cy="3029182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112037" y="5870673"/>
            <a:ext cx="8747674" cy="792088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383831" y="3198554"/>
                <a:ext cx="2348756" cy="9253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  <m:t>𝒗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  <m:t>𝟏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cs typeface="Calibri" pitchFamily="34" charset="0"/>
                        </a:rPr>
                        <m:t>=80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  <m:t>𝑘𝑚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  <m:t>h</m:t>
                          </m:r>
                        </m:den>
                      </m:f>
                    </m:oMath>
                  </m:oMathPara>
                </a14:m>
                <a:endParaRPr lang="cs-CZ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831" y="3198554"/>
                <a:ext cx="2348756" cy="9253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383831" y="3975279"/>
                <a:ext cx="2348756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  <m:t>𝟏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cs typeface="Calibri" pitchFamily="34" charset="0"/>
                        </a:rPr>
                        <m:t>=0,5 </m:t>
                      </m:r>
                      <m:r>
                        <a:rPr lang="cs-CZ" b="0" i="1" smtClean="0">
                          <a:latin typeface="Cambria Math"/>
                          <a:cs typeface="Calibri" pitchFamily="34" charset="0"/>
                        </a:rPr>
                        <m:t>h</m:t>
                      </m:r>
                    </m:oMath>
                  </m:oMathPara>
                </a14:m>
                <a:endParaRPr lang="cs-CZ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831" y="3975279"/>
                <a:ext cx="2348756" cy="576064"/>
              </a:xfrm>
              <a:prstGeom prst="rect">
                <a:avLst/>
              </a:prstGeom>
              <a:blipFill rotWithShape="1">
                <a:blip r:embed="rId5"/>
                <a:stretch>
                  <a:fillRect l="-2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3800957" y="3894201"/>
                <a:ext cx="2448272" cy="91785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𝒗</m:t>
                          </m:r>
                        </m:e>
                      </m:acc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b="1" i="1" dirty="0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dirty="0" smtClean="0">
                                  <a:latin typeface="Cambria Math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sz="2800" b="1" i="1" dirty="0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2800" b="1" i="1" dirty="0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2800" b="1" i="1" dirty="0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dirty="0" smtClean="0">
                                  <a:latin typeface="Cambria Math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sz="2800" b="1" i="1" dirty="0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r>
                            <a:rPr lang="cs-CZ" sz="2800" b="1" i="1" dirty="0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0957" y="3894201"/>
                <a:ext cx="2448272" cy="91785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383831" y="4472387"/>
                <a:ext cx="2348756" cy="9253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  <m:t>𝒗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  <m:t>𝟐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cs typeface="Calibri" pitchFamily="34" charset="0"/>
                        </a:rPr>
                        <m:t>=60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  <m:t>𝑘𝑚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  <m:t>h</m:t>
                          </m:r>
                        </m:den>
                      </m:f>
                    </m:oMath>
                  </m:oMathPara>
                </a14:m>
                <a:endParaRPr lang="cs-CZ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831" y="4472387"/>
                <a:ext cx="2348756" cy="9253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390975" y="5299281"/>
                <a:ext cx="2348756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cs typeface="Calibri" pitchFamily="34" charset="0"/>
                            </a:rPr>
                            <m:t>𝟏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cs typeface="Calibri" pitchFamily="34" charset="0"/>
                        </a:rPr>
                        <m:t>=45 </m:t>
                      </m:r>
                      <m:r>
                        <a:rPr lang="cs-CZ" b="0" i="1" smtClean="0">
                          <a:latin typeface="Cambria Math"/>
                          <a:cs typeface="Calibri" pitchFamily="34" charset="0"/>
                        </a:rPr>
                        <m:t>𝑚𝑖𝑛</m:t>
                      </m:r>
                    </m:oMath>
                  </m:oMathPara>
                </a14:m>
                <a:endParaRPr lang="cs-CZ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75" y="5299281"/>
                <a:ext cx="2348756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2168703" y="5296923"/>
                <a:ext cx="145916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Calibri" pitchFamily="34" charset="0"/>
                        </a:rPr>
                        <m:t>=0,75 </m:t>
                      </m:r>
                      <m:r>
                        <a:rPr lang="cs-CZ" b="0" i="1" smtClean="0">
                          <a:latin typeface="Cambria Math"/>
                          <a:cs typeface="Calibri" pitchFamily="34" charset="0"/>
                        </a:rPr>
                        <m:t>h</m:t>
                      </m:r>
                    </m:oMath>
                  </m:oMathPara>
                </a14:m>
                <a:endParaRPr lang="cs-CZ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8703" y="5296923"/>
                <a:ext cx="1459160" cy="5760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3800957" y="4964451"/>
                <a:ext cx="2304256" cy="91785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2800" b="1" i="1" dirty="0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800" b="1" i="1" dirty="0" smtClean="0">
                            <a:latin typeface="Cambria Math"/>
                          </a:rPr>
                          <m:t>𝒗</m:t>
                        </m:r>
                      </m:e>
                    </m:acc>
                    <m:r>
                      <a:rPr lang="cs-CZ" sz="2800" b="1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atin typeface="Cambria Math"/>
                          </a:rPr>
                          <m:t>𝟖𝟎</m:t>
                        </m:r>
                        <m:r>
                          <a:rPr lang="cs-CZ" sz="2800" b="1" i="1" dirty="0" smtClean="0"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atin typeface="Cambria Math"/>
                          </a:rPr>
                          <m:t>𝟔𝟎</m:t>
                        </m:r>
                      </m:num>
                      <m:den>
                        <m:r>
                          <a:rPr lang="cs-CZ" sz="2800" b="1" i="1" dirty="0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800" b="1" i="1" dirty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8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atin typeface="Cambria Math"/>
                          </a:rPr>
                          <m:t>𝒌𝒎</m:t>
                        </m:r>
                      </m:num>
                      <m:den>
                        <m:r>
                          <a:rPr lang="cs-CZ" sz="2800" b="1" i="1" dirty="0" smtClean="0">
                            <a:latin typeface="Cambria Math"/>
                          </a:rPr>
                          <m:t>𝒉</m:t>
                        </m:r>
                      </m:den>
                    </m:f>
                  </m:oMath>
                </a14:m>
                <a:r>
                  <a:rPr lang="cs-CZ" sz="2800" dirty="0" smtClean="0">
                    <a:cs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0957" y="4964451"/>
                <a:ext cx="2304256" cy="91785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5961197" y="4952823"/>
                <a:ext cx="1819032" cy="91785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atin typeface="Cambria Math"/>
                          </a:rPr>
                          <m:t>𝟏𝟒𝟎</m:t>
                        </m:r>
                      </m:num>
                      <m:den>
                        <m:r>
                          <a:rPr lang="cs-CZ" sz="2800" b="1" i="1" dirty="0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800" b="1" i="1" dirty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8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atin typeface="Cambria Math"/>
                          </a:rPr>
                          <m:t>𝒌𝒎</m:t>
                        </m:r>
                      </m:num>
                      <m:den>
                        <m:r>
                          <a:rPr lang="cs-CZ" sz="2800" b="1" i="1" dirty="0" smtClean="0">
                            <a:latin typeface="Cambria Math"/>
                          </a:rPr>
                          <m:t>𝒉</m:t>
                        </m:r>
                      </m:den>
                    </m:f>
                  </m:oMath>
                </a14:m>
                <a:r>
                  <a:rPr lang="cs-CZ" sz="2800" dirty="0" smtClean="0">
                    <a:cs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1197" y="4952823"/>
                <a:ext cx="1819032" cy="91785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7378333" y="4944435"/>
                <a:ext cx="1819032" cy="91785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</a:rPr>
                      <m:t>=</m:t>
                    </m:r>
                    <m:r>
                      <a:rPr lang="cs-CZ" sz="2800" b="1" i="1" dirty="0" smtClean="0">
                        <a:latin typeface="Cambria Math"/>
                      </a:rPr>
                      <m:t>𝟕𝟎</m:t>
                    </m:r>
                    <m:f>
                      <m:fPr>
                        <m:ctrlPr>
                          <a:rPr lang="cs-CZ" sz="28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atin typeface="Cambria Math"/>
                          </a:rPr>
                          <m:t>𝒌𝒎</m:t>
                        </m:r>
                      </m:num>
                      <m:den>
                        <m:r>
                          <a:rPr lang="cs-CZ" sz="2800" b="1" i="1" dirty="0" smtClean="0">
                            <a:latin typeface="Cambria Math"/>
                          </a:rPr>
                          <m:t>𝒉</m:t>
                        </m:r>
                      </m:den>
                    </m:f>
                  </m:oMath>
                </a14:m>
                <a:r>
                  <a:rPr lang="cs-CZ" sz="2800" dirty="0" smtClean="0">
                    <a:cs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8333" y="4944435"/>
                <a:ext cx="1819032" cy="91785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3773871" y="3280305"/>
                <a:ext cx="4958179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50" dirty="0" smtClean="0">
                    <a:cs typeface="Calibri" pitchFamily="34" charset="0"/>
                  </a:rPr>
                  <a:t>a)  </a:t>
                </a:r>
                <a:r>
                  <a:rPr lang="cs-CZ" dirty="0" smtClean="0">
                    <a:cs typeface="Calibri" pitchFamily="34" charset="0"/>
                  </a:rPr>
                  <a:t>Aritmetický </a:t>
                </a:r>
                <a:r>
                  <a:rPr lang="cs-CZ" dirty="0">
                    <a:cs typeface="Calibri" pitchFamily="34" charset="0"/>
                  </a:rPr>
                  <a:t>průměr </a:t>
                </a:r>
                <a:r>
                  <a:rPr lang="cs-CZ" dirty="0" smtClean="0">
                    <a:cs typeface="Calibri" pitchFamily="34" charset="0"/>
                  </a:rPr>
                  <a:t>rychlostí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 spc="-150" smtClean="0">
                            <a:latin typeface="Cambria Math"/>
                            <a:cs typeface="Calibri" pitchFamily="34" charset="0"/>
                          </a:rPr>
                        </m:ctrlPr>
                      </m:accPr>
                      <m:e>
                        <m:r>
                          <a:rPr lang="cs-CZ" b="1" i="1" spc="-150" smtClean="0">
                            <a:latin typeface="Cambria Math"/>
                            <a:cs typeface="Calibri" pitchFamily="34" charset="0"/>
                          </a:rPr>
                          <m:t>𝒗</m:t>
                        </m:r>
                      </m:e>
                    </m:acc>
                  </m:oMath>
                </a14:m>
                <a:r>
                  <a:rPr lang="cs-CZ" b="1" i="1" spc="-150" dirty="0" smtClean="0">
                    <a:cs typeface="Calibri" pitchFamily="34" charset="0"/>
                  </a:rPr>
                  <a:t>:</a:t>
                </a:r>
                <a:endParaRPr lang="cs-CZ" spc="-150" dirty="0" smtClean="0"/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3871" y="3280305"/>
                <a:ext cx="4958179" cy="608508"/>
              </a:xfrm>
              <a:prstGeom prst="rect">
                <a:avLst/>
              </a:prstGeom>
              <a:blipFill rotWithShape="1">
                <a:blip r:embed="rId13"/>
                <a:stretch>
                  <a:fillRect l="-1845" t="-8000" r="-24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257954" y="5962463"/>
                <a:ext cx="6330270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cs typeface="Calibri" pitchFamily="34" charset="0"/>
                  </a:rPr>
                  <a:t>Aritmetický </a:t>
                </a:r>
                <a:r>
                  <a:rPr lang="cs-CZ" dirty="0">
                    <a:cs typeface="Calibri" pitchFamily="34" charset="0"/>
                  </a:rPr>
                  <a:t>průměr </a:t>
                </a:r>
                <a:r>
                  <a:rPr lang="cs-CZ" dirty="0" smtClean="0">
                    <a:cs typeface="Calibri" pitchFamily="34" charset="0"/>
                  </a:rPr>
                  <a:t>rychlostí je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Calibri" pitchFamily="34" charset="0"/>
                      </a:rPr>
                      <m:t> 70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  <a:cs typeface="Calibri" pitchFamily="34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Calibri" pitchFamily="34" charset="0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Calibri" pitchFamily="34" charset="0"/>
                          </a:rPr>
                          <m:t>h</m:t>
                        </m:r>
                      </m:den>
                    </m:f>
                    <m:r>
                      <a:rPr lang="cs-CZ" b="0" i="1" smtClean="0">
                        <a:latin typeface="Cambria Math"/>
                        <a:cs typeface="Calibri" pitchFamily="34" charset="0"/>
                      </a:rPr>
                      <m:t>.</m:t>
                    </m:r>
                  </m:oMath>
                </a14:m>
                <a:endParaRPr lang="cs-CZ" spc="-150" dirty="0" smtClean="0"/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954" y="5962463"/>
                <a:ext cx="6330270" cy="608508"/>
              </a:xfrm>
              <a:prstGeom prst="rect">
                <a:avLst/>
              </a:prstGeom>
              <a:blipFill rotWithShape="1">
                <a:blip r:embed="rId14"/>
                <a:stretch>
                  <a:fillRect l="-1444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4315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5" grpId="0"/>
      <p:bldP spid="29" grpId="0"/>
      <p:bldP spid="30" grpId="0"/>
      <p:bldP spid="33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Zaoblený obdélník 43"/>
          <p:cNvSpPr/>
          <p:nvPr/>
        </p:nvSpPr>
        <p:spPr>
          <a:xfrm>
            <a:off x="95093" y="5597623"/>
            <a:ext cx="8927005" cy="973348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2" name="Zaoblený obdélník 41"/>
          <p:cNvSpPr/>
          <p:nvPr/>
        </p:nvSpPr>
        <p:spPr>
          <a:xfrm>
            <a:off x="95095" y="4251703"/>
            <a:ext cx="8927005" cy="1345920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95095" y="72600"/>
            <a:ext cx="8927005" cy="792665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591315" y="865266"/>
            <a:ext cx="4438604" cy="1785854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5097" y="865267"/>
            <a:ext cx="4496218" cy="1785852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5094" y="2652464"/>
            <a:ext cx="8927005" cy="1584176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17915" y="1020532"/>
                <a:ext cx="391913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cs typeface="Calibri" pitchFamily="34" charset="0"/>
                  </a:rPr>
                  <a:t>První úsek ujede dráhu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Calibri" pitchFamily="34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Calibri" pitchFamily="34" charset="0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Calibri" pitchFamily="34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Calibri" pitchFamily="34" charset="0"/>
                      </a:rPr>
                      <m:t>:</m:t>
                    </m:r>
                  </m:oMath>
                </a14:m>
                <a:endParaRPr lang="cs-CZ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915" y="1020532"/>
                <a:ext cx="3919130" cy="648072"/>
              </a:xfrm>
              <a:prstGeom prst="rect">
                <a:avLst/>
              </a:prstGeom>
              <a:blipFill rotWithShape="1">
                <a:blip r:embed="rId2"/>
                <a:stretch>
                  <a:fillRect l="-2333" t="-74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67291" y="171600"/>
                <a:ext cx="4421341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50" dirty="0">
                    <a:cs typeface="Calibri" pitchFamily="34" charset="0"/>
                  </a:rPr>
                  <a:t>b</a:t>
                </a:r>
                <a:r>
                  <a:rPr lang="cs-CZ" spc="-150" dirty="0" smtClean="0">
                    <a:cs typeface="Calibri" pitchFamily="34" charset="0"/>
                  </a:rPr>
                  <a:t>) </a:t>
                </a:r>
                <a:r>
                  <a:rPr lang="cs-CZ" dirty="0" smtClean="0"/>
                  <a:t>Průměrnou </a:t>
                </a:r>
                <a:r>
                  <a:rPr lang="cs-CZ" dirty="0"/>
                  <a:t>rychlost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pc="-15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pc="-150"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pc="-150">
                            <a:latin typeface="Cambria Math"/>
                          </a:rPr>
                          <m:t>𝑷</m:t>
                        </m:r>
                      </m:sub>
                    </m:sSub>
                    <m:r>
                      <a:rPr lang="cs-CZ" sz="2800" b="1" i="1" spc="-150">
                        <a:latin typeface="Cambria Math"/>
                      </a:rPr>
                      <m:t> </m:t>
                    </m:r>
                  </m:oMath>
                </a14:m>
                <a:r>
                  <a:rPr lang="cs-CZ" b="1" i="1" spc="-150" dirty="0" smtClean="0">
                    <a:cs typeface="Calibri" pitchFamily="34" charset="0"/>
                  </a:rPr>
                  <a:t>:</a:t>
                </a:r>
                <a:endParaRPr lang="cs-CZ" spc="-150" dirty="0" smtClean="0"/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291" y="171600"/>
                <a:ext cx="4421341" cy="608508"/>
              </a:xfrm>
              <a:prstGeom prst="rect">
                <a:avLst/>
              </a:prstGeom>
              <a:blipFill rotWithShape="1">
                <a:blip r:embed="rId3"/>
                <a:stretch>
                  <a:fillRect l="-2207" t="-2000"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708508" y="1034884"/>
                <a:ext cx="3910013" cy="64807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cs typeface="Calibri" pitchFamily="34" charset="0"/>
                  </a:rPr>
                  <a:t>Druhý úsek ujede dráhu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Calibri" pitchFamily="34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Calibri" pitchFamily="34" charset="0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Calibri" pitchFamily="34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Calibri" pitchFamily="34" charset="0"/>
                      </a:rPr>
                      <m:t>:</m:t>
                    </m:r>
                  </m:oMath>
                </a14:m>
                <a:endParaRPr lang="cs-CZ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8508" y="1034884"/>
                <a:ext cx="3910013" cy="648073"/>
              </a:xfrm>
              <a:prstGeom prst="rect">
                <a:avLst/>
              </a:prstGeom>
              <a:blipFill rotWithShape="1">
                <a:blip r:embed="rId4"/>
                <a:stretch>
                  <a:fillRect l="-2336" t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17915" y="1364350"/>
                <a:ext cx="2130525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𝒔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𝒗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800" b="1" i="1" dirty="0" smtClean="0"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915" y="1364350"/>
                <a:ext cx="2130525" cy="60850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34274" y="1850733"/>
                <a:ext cx="2940361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dirty="0" smtClean="0">
                          <a:latin typeface="Cambria Math"/>
                        </a:rPr>
                        <m:t>=80·0,5 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274" y="1850733"/>
                <a:ext cx="2940361" cy="60850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901355" y="1850733"/>
                <a:ext cx="1580846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=40 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1355" y="1850733"/>
                <a:ext cx="1580846" cy="60850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737705" y="1383330"/>
                <a:ext cx="2130525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𝒔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𝒗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800" b="1" i="1" dirty="0" smtClean="0"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7705" y="1383330"/>
                <a:ext cx="2130525" cy="60850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4754064" y="1869713"/>
                <a:ext cx="2940361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dirty="0" smtClean="0">
                          <a:latin typeface="Cambria Math"/>
                        </a:rPr>
                        <m:t>=60·0,75 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4064" y="1869713"/>
                <a:ext cx="2940361" cy="60850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441255" y="1850733"/>
                <a:ext cx="1580846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=45 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1255" y="1850733"/>
                <a:ext cx="1580846" cy="60850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ástupný symbol pro obsah 2"/>
          <p:cNvSpPr>
            <a:spLocks noGrp="1"/>
          </p:cNvSpPr>
          <p:nvPr/>
        </p:nvSpPr>
        <p:spPr>
          <a:xfrm>
            <a:off x="409236" y="2908473"/>
            <a:ext cx="2252098" cy="536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0" dirty="0" smtClean="0">
                <a:cs typeface="Calibri" pitchFamily="34" charset="0"/>
              </a:rPr>
              <a:t>Celková dráha: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394252" y="3498356"/>
            <a:ext cx="2252098" cy="536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0" dirty="0" smtClean="0">
                <a:cs typeface="Calibri" pitchFamily="34" charset="0"/>
              </a:rPr>
              <a:t>Celková doba:</a:t>
            </a:r>
            <a:endParaRPr lang="cs-CZ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2661334" y="2854646"/>
                <a:ext cx="1976006" cy="62019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𝑠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+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1334" y="2854646"/>
                <a:ext cx="1976006" cy="62019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651828" y="3444552"/>
                <a:ext cx="2098796" cy="5360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𝑡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  <m:t>𝑡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+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  <m:t>𝑡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1828" y="3444552"/>
                <a:ext cx="2098796" cy="53607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453503" y="2903908"/>
                <a:ext cx="2832218" cy="5360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=40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km</m:t>
                    </m:r>
                    <m:r>
                      <a:rPr lang="cs-CZ" sz="2800" b="0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+45 </m:t>
                    </m:r>
                  </m:oMath>
                </a14:m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Calibri" pitchFamily="34" charset="0"/>
                  </a:rPr>
                  <a:t>km</a:t>
                </a: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3503" y="2903908"/>
                <a:ext cx="2832218" cy="536079"/>
              </a:xfrm>
              <a:prstGeom prst="rect">
                <a:avLst/>
              </a:prstGeom>
              <a:blipFill rotWithShape="1">
                <a:blip r:embed="rId13"/>
                <a:stretch>
                  <a:fillRect t="-11364" r="-3017" b="-28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7166329" y="2896703"/>
                <a:ext cx="1620688" cy="5360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 pitchFamily="18" charset="0"/>
                          <a:ea typeface="Cambria Math" pitchFamily="18" charset="0"/>
                          <a:cs typeface="Calibri" pitchFamily="34" charset="0"/>
                        </a:rPr>
                        <m:t>=</m:t>
                      </m:r>
                      <m:r>
                        <a:rPr lang="cs-CZ" sz="2800" b="0" i="0" smtClean="0"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85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km</m:t>
                      </m:r>
                    </m:oMath>
                  </m:oMathPara>
                </a14:m>
                <a:endParaRPr lang="cs-CZ" sz="2800" dirty="0" smtClean="0">
                  <a:latin typeface="Cambria Math" pitchFamily="18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6329" y="2896703"/>
                <a:ext cx="1620688" cy="53607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328491" y="3444552"/>
                <a:ext cx="2832218" cy="5360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 pitchFamily="18" charset="0"/>
                          <a:ea typeface="Cambria Math" pitchFamily="18" charset="0"/>
                          <a:cs typeface="Calibri" pitchFamily="34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0,5 </m:t>
                      </m:r>
                      <m:r>
                        <a:rPr lang="cs-CZ" sz="2800" b="0" i="1" smtClean="0"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h</m:t>
                      </m:r>
                      <m:r>
                        <a:rPr lang="cs-CZ" sz="2800" b="0" i="1" smtClean="0"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+0,75 </m:t>
                      </m:r>
                      <m:r>
                        <a:rPr lang="cs-CZ" sz="2800" b="0" i="1" smtClean="0"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h</m:t>
                      </m:r>
                    </m:oMath>
                  </m:oMathPara>
                </a14:m>
                <a:endParaRPr lang="cs-CZ" sz="2800" dirty="0" smtClean="0">
                  <a:latin typeface="Cambria Math" pitchFamily="18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8491" y="3444552"/>
                <a:ext cx="2832218" cy="53607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6880343" y="3432782"/>
                <a:ext cx="1650389" cy="5360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 pitchFamily="18" charset="0"/>
                          <a:ea typeface="Cambria Math" pitchFamily="18" charset="0"/>
                          <a:cs typeface="Calibri" pitchFamily="34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1,25 </m:t>
                      </m:r>
                      <m:r>
                        <a:rPr lang="cs-CZ" sz="2800" b="0" i="1" smtClean="0"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h</m:t>
                      </m:r>
                    </m:oMath>
                  </m:oMathPara>
                </a14:m>
                <a:endParaRPr lang="cs-CZ" sz="2800" dirty="0" smtClean="0">
                  <a:latin typeface="Cambria Math" pitchFamily="18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0343" y="3432782"/>
                <a:ext cx="1650389" cy="536079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394252" y="4480299"/>
                <a:ext cx="1733781" cy="8887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</a:rPr>
                            <m:t>𝒗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</a:rPr>
                            <m:t>𝑷</m:t>
                          </m:r>
                        </m:sub>
                      </m:sSub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latin typeface="Cambria Math"/>
                            </a:rPr>
                            <m:t>𝒔</m:t>
                          </m:r>
                        </m:num>
                        <m:den>
                          <m:r>
                            <a:rPr lang="cs-CZ" sz="2800" b="1" i="1" dirty="0" smtClean="0">
                              <a:latin typeface="Cambria Math"/>
                            </a:rPr>
                            <m:t>𝒕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252" y="4480299"/>
                <a:ext cx="1733781" cy="88872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4428804" y="4459834"/>
                <a:ext cx="2737525" cy="8887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</a:rPr>
                            <m:t>𝑃</m:t>
                          </m:r>
                        </m:sub>
                      </m:sSub>
                      <m:r>
                        <a:rPr lang="cs-CZ" sz="2800" b="0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</a:rPr>
                            <m:t>85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</a:rPr>
                            <m:t>1,25</m:t>
                          </m:r>
                        </m:den>
                      </m:f>
                      <m:f>
                        <m:fPr>
                          <m:ctrlPr>
                            <a:rPr lang="cs-CZ" sz="280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</a:rPr>
                            <m:t>𝑘𝑚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</a:rPr>
                            <m:t>h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8804" y="4459834"/>
                <a:ext cx="2737525" cy="888727"/>
              </a:xfrm>
              <a:prstGeom prst="rect">
                <a:avLst/>
              </a:prstGeom>
              <a:blipFill rotWithShape="1">
                <a:blip r:embed="rId18"/>
                <a:stretch>
                  <a:fillRect b="-13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6648316" y="4459835"/>
                <a:ext cx="1755576" cy="8887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=68</m:t>
                      </m:r>
                      <m:f>
                        <m:fPr>
                          <m:ctrlPr>
                            <a:rPr lang="cs-CZ" sz="280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</a:rPr>
                            <m:t>𝑘𝑚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</a:rPr>
                            <m:t>h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8316" y="4459835"/>
                <a:ext cx="1755576" cy="88872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284428" y="5780043"/>
                <a:ext cx="6330270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/>
                  <a:t>Průměrnou </a:t>
                </a:r>
                <a:r>
                  <a:rPr lang="cs-CZ" dirty="0"/>
                  <a:t>rychlost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pc="-15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pc="-150"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pc="-150">
                            <a:latin typeface="Cambria Math"/>
                          </a:rPr>
                          <m:t>𝑷</m:t>
                        </m:r>
                      </m:sub>
                    </m:sSub>
                    <m:r>
                      <a:rPr lang="cs-CZ" sz="2800" b="1" i="1" spc="-15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cs typeface="Calibri" pitchFamily="34" charset="0"/>
                  </a:rPr>
                  <a:t>je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Calibri" pitchFamily="34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Calibri" pitchFamily="34" charset="0"/>
                      </a:rPr>
                      <m:t>68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  <a:cs typeface="Calibri" pitchFamily="34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Calibri" pitchFamily="34" charset="0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Calibri" pitchFamily="34" charset="0"/>
                          </a:rPr>
                          <m:t>h</m:t>
                        </m:r>
                      </m:den>
                    </m:f>
                    <m:r>
                      <a:rPr lang="cs-CZ" b="0" i="1" smtClean="0">
                        <a:latin typeface="Cambria Math"/>
                        <a:cs typeface="Calibri" pitchFamily="34" charset="0"/>
                      </a:rPr>
                      <m:t>.</m:t>
                    </m:r>
                  </m:oMath>
                </a14:m>
                <a:endParaRPr lang="cs-CZ" spc="-150" dirty="0" smtClean="0"/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428" y="5780043"/>
                <a:ext cx="6330270" cy="608508"/>
              </a:xfrm>
              <a:prstGeom prst="rect">
                <a:avLst/>
              </a:prstGeom>
              <a:blipFill rotWithShape="1">
                <a:blip r:embed="rId20"/>
                <a:stretch>
                  <a:fillRect l="-1541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908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/>
      <p:bldP spid="16" grpId="0"/>
      <p:bldP spid="19" grpId="0"/>
      <p:bldP spid="21" grpId="0"/>
      <p:bldP spid="22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6" grpId="0"/>
      <p:bldP spid="37" grpId="0"/>
      <p:bldP spid="38" grpId="0"/>
      <p:bldP spid="39" grpId="0"/>
      <p:bldP spid="40" grpId="0"/>
      <p:bldP spid="41" grpId="0"/>
      <p:bldP spid="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39070" y="5013176"/>
            <a:ext cx="5081002" cy="1440160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39070" y="116632"/>
            <a:ext cx="8774708" cy="38164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312723" y="332657"/>
                <a:ext cx="8427402" cy="201622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dirty="0" smtClean="0"/>
                  <a:t>Př.2) Automobil projel dráhu 60 km tak, že v její první polovině jel stálou rychlostí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6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dirty="0" smtClean="0"/>
                  <a:t> a v druhé polovině dráhy jel stálou rychlostí </a:t>
                </a:r>
                <a14:m>
                  <m:oMath xmlns:m="http://schemas.openxmlformats.org/officeDocument/2006/math">
                    <m:r>
                      <a:rPr lang="cs-CZ" i="1" dirty="0">
                        <a:latin typeface="Cambria Math"/>
                      </a:rPr>
                      <m:t>8</m:t>
                    </m:r>
                    <m:r>
                      <a:rPr lang="cs-CZ" i="1">
                        <a:latin typeface="Cambria Math"/>
                      </a:rPr>
                      <m:t>0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dirty="0" smtClean="0"/>
                  <a:t>. Jaká byla průměrná rychlost po celou dobu pohybu?</a:t>
                </a:r>
                <a:endParaRPr lang="cs-CZ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723" y="332657"/>
                <a:ext cx="8427402" cy="2016224"/>
              </a:xfrm>
              <a:prstGeom prst="rect">
                <a:avLst/>
              </a:prstGeom>
              <a:blipFill rotWithShape="1">
                <a:blip r:embed="rId2"/>
                <a:stretch>
                  <a:fillRect l="-1085" r="-1085" b="-412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12723" y="5356993"/>
                <a:ext cx="4968552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/>
                  <a:t>Průměrnou </a:t>
                </a:r>
                <a:r>
                  <a:rPr lang="cs-CZ" dirty="0"/>
                  <a:t>rychlost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pc="-15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pc="-150"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pc="-150">
                            <a:latin typeface="Cambria Math"/>
                          </a:rPr>
                          <m:t>𝑷</m:t>
                        </m:r>
                      </m:sub>
                    </m:sSub>
                    <m:r>
                      <a:rPr lang="cs-CZ" sz="2800" b="1" i="1" spc="-15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cs typeface="Calibri" pitchFamily="34" charset="0"/>
                  </a:rPr>
                  <a:t>je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Calibri" pitchFamily="34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Calibri" pitchFamily="34" charset="0"/>
                      </a:rPr>
                      <m:t>69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  <a:cs typeface="Calibri" pitchFamily="34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Calibri" pitchFamily="34" charset="0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Calibri" pitchFamily="34" charset="0"/>
                          </a:rPr>
                          <m:t>h</m:t>
                        </m:r>
                      </m:den>
                    </m:f>
                    <m:r>
                      <a:rPr lang="cs-CZ" b="0" i="1" smtClean="0">
                        <a:latin typeface="Cambria Math"/>
                        <a:cs typeface="Calibri" pitchFamily="34" charset="0"/>
                      </a:rPr>
                      <m:t>.</m:t>
                    </m:r>
                  </m:oMath>
                </a14:m>
                <a:endParaRPr lang="cs-CZ" spc="-150" dirty="0" smtClean="0"/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723" y="5356993"/>
                <a:ext cx="4968552" cy="608508"/>
              </a:xfrm>
              <a:prstGeom prst="rect">
                <a:avLst/>
              </a:prstGeom>
              <a:blipFill rotWithShape="1">
                <a:blip r:embed="rId3"/>
                <a:stretch>
                  <a:fillRect l="-1840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139070" y="4008248"/>
            <a:ext cx="2416706" cy="860912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77888" y="4233478"/>
            <a:ext cx="1460381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/>
              <a:t>Řešení:</a:t>
            </a:r>
            <a:endParaRPr lang="cs-CZ" spc="-150" dirty="0" smtClean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241965"/>
            <a:ext cx="1944216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592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Khanova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Fyzika online – ZŠ Sokolovská Liberec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Učitel. Net – tvoje online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Encyklopedie </a:t>
            </a:r>
            <a:r>
              <a:rPr lang="cs-CZ" sz="2800" b="1" dirty="0" smtClean="0">
                <a:solidFill>
                  <a:schemeClr val="tx1"/>
                </a:solidFill>
              </a:rPr>
              <a:t>fyziky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1921002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7704353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Jiří. </a:t>
            </a:r>
            <a:r>
              <a:rPr lang="cs-CZ" sz="1100" i="1" dirty="0"/>
              <a:t>Fyzika pro 7. ročník</a:t>
            </a:r>
            <a:r>
              <a:rPr lang="cs-CZ" sz="1100" dirty="0"/>
              <a:t>. Havlíčkův Brod: Prometheus, 2004, ISBN 80-7196-265-1.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smtClean="0"/>
              <a:t>Vlastní tvorba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684</TotalTime>
  <Words>563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124</cp:revision>
  <dcterms:created xsi:type="dcterms:W3CDTF">2012-04-23T18:25:05Z</dcterms:created>
  <dcterms:modified xsi:type="dcterms:W3CDTF">2013-08-11T09:45:39Z</dcterms:modified>
</cp:coreProperties>
</file>