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4" r:id="rId2"/>
    <p:sldId id="269" r:id="rId3"/>
    <p:sldId id="283" r:id="rId4"/>
    <p:sldId id="285" r:id="rId5"/>
    <p:sldId id="286" r:id="rId6"/>
    <p:sldId id="287" r:id="rId7"/>
    <p:sldId id="293" r:id="rId8"/>
    <p:sldId id="289" r:id="rId9"/>
    <p:sldId id="296" r:id="rId10"/>
    <p:sldId id="297" r:id="rId11"/>
    <p:sldId id="298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97" y="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GodfreyKneller-IsaacNewton-1689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hyperlink" Target="http://cs.wikipedia.org/wiki/Soubor:The_Earth_seen_from_Apollo_17.jpg" TargetMode="External"/><Relationship Id="rId7" Type="http://schemas.openxmlformats.org/officeDocument/2006/relationships/image" Target="../media/image15.png"/><Relationship Id="rId2" Type="http://schemas.openxmlformats.org/officeDocument/2006/relationships/hyperlink" Target="http://cs.wikipedia.org/wiki/Soubor:Full_Moon_Luc_Viatou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hyperlink" Target="http://cs.wikipedia.org/wiki/Soubor:Jupiter.jpg" TargetMode="External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VY_32_INOVACE_09_05_F7_Hanak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19127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Síla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8099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Gravitační síla a hmotnost tělesa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202266"/>
            <a:ext cx="8527119" cy="1091162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556792"/>
            <a:ext cx="8609307" cy="4824535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93728" y="202266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92194" y="1916832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H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odina je zaměřena na výpočet gravitační síly. Ukážeme zde také, jak hmotnost souvisí s gravitační silou. Máme zde řešený i příklady pro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samostatné procvičení.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7800" y="3803098"/>
            <a:ext cx="8774708" cy="1844295"/>
          </a:xfrm>
          <a:prstGeom prst="roundRect">
            <a:avLst>
              <a:gd name="adj" fmla="val 4189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89298" y="4536733"/>
            <a:ext cx="4545844" cy="808906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36826" y="90722"/>
            <a:ext cx="8746332" cy="134796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96848" y="310664"/>
                <a:ext cx="7776864" cy="6343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Gravitační sílu značíme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𝒈</m:t>
                        </m:r>
                      </m:sub>
                    </m:sSub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848" y="310664"/>
                <a:ext cx="7776864" cy="634392"/>
              </a:xfrm>
              <a:prstGeom prst="rect">
                <a:avLst/>
              </a:prstGeom>
              <a:blipFill rotWithShape="1">
                <a:blip r:embed="rId2"/>
                <a:stretch>
                  <a:fillRect l="-1567" t="-8654" b="-9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410044" y="764704"/>
            <a:ext cx="8371520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Jednotkou gravitační síly je 1 Newton , který značíme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 N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555734" y="3991730"/>
            <a:ext cx="6167918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Vzorec pro výpočet gravitační síly: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726728" y="4640458"/>
                <a:ext cx="3816424" cy="70518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𝒈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sz="280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6728" y="4640458"/>
                <a:ext cx="3816424" cy="70518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208450" y="1579448"/>
            <a:ext cx="8774708" cy="2132856"/>
          </a:xfrm>
          <a:prstGeom prst="roundRect">
            <a:avLst>
              <a:gd name="adj" fmla="val 325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78840" y="1775272"/>
                <a:ext cx="8402724" cy="17412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Velikost gravitační síly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𝒈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, kterou Země přitahuje těleso, vypočítáme, když hmotnost tělesa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𝒎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násobíme veličinou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𝑔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=10</m:t>
                    </m:r>
                    <m:f>
                      <m:fPr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  <m:t>𝑁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  <m:t>𝑘𝑔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.</a:t>
                </a: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840" y="1775272"/>
                <a:ext cx="8402724" cy="1741208"/>
              </a:xfrm>
              <a:prstGeom prst="rect">
                <a:avLst/>
              </a:prstGeom>
              <a:blipFill rotWithShape="1">
                <a:blip r:embed="rId5"/>
                <a:stretch>
                  <a:fillRect l="-1450" t="-3147" r="-14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155798" y="5730474"/>
            <a:ext cx="8774708" cy="86461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94252" y="5872639"/>
                <a:ext cx="7776864" cy="6343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Veličina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𝒈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se nazývá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tíhové zrychlení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252" y="5872639"/>
                <a:ext cx="7776864" cy="634392"/>
              </a:xfrm>
              <a:prstGeom prst="rect">
                <a:avLst/>
              </a:prstGeom>
              <a:blipFill rotWithShape="1">
                <a:blip r:embed="rId6"/>
                <a:stretch>
                  <a:fillRect l="-1647" t="-9615" b="-86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aoblený obdélník 15"/>
          <p:cNvSpPr/>
          <p:nvPr/>
        </p:nvSpPr>
        <p:spPr>
          <a:xfrm>
            <a:off x="6723652" y="3991731"/>
            <a:ext cx="1450060" cy="144542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0895" y="4125203"/>
            <a:ext cx="1178481" cy="1178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508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1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15652" y="3526408"/>
            <a:ext cx="8604819" cy="2998936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0719" y="469726"/>
            <a:ext cx="8289751" cy="2527226"/>
          </a:xfrm>
          <a:prstGeom prst="roundRect">
            <a:avLst>
              <a:gd name="adj" fmla="val 949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093265" y="684955"/>
            <a:ext cx="3276228" cy="1048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Isaac Newton </a:t>
            </a:r>
            <a:b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(1643 - 1727)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49609" y="3690144"/>
            <a:ext cx="8154839" cy="25922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Zabýval se studiem pohybu těles, účinků gravitace a světelných jevů. Ve svém slavném díle Matematické základy přírodních věd zobecnil a uspořádal do přehledného logického sytému výsledky práce svých předchůdců. Formuloval zákony pohybu těles (Newtonovy pohybové zákony) a zákon všeobecné gravitace (Newtonův gravitační zákon).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818751" y="1880924"/>
            <a:ext cx="3825257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nglický fyzik, matematik a astronom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" name="Zaoblený obdélník 1">
            <a:hlinkClick r:id="rId2"/>
          </p:cNvPr>
          <p:cNvSpPr/>
          <p:nvPr/>
        </p:nvSpPr>
        <p:spPr>
          <a:xfrm>
            <a:off x="6025191" y="649180"/>
            <a:ext cx="2579257" cy="2167982"/>
          </a:xfrm>
          <a:prstGeom prst="roundRect">
            <a:avLst>
              <a:gd name="adj" fmla="val 532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948000" scaled="0"/>
          </a:gradFill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Internet:</a:t>
            </a:r>
          </a:p>
          <a:p>
            <a:pPr lvl="0" algn="ctr">
              <a:lnSpc>
                <a:spcPct val="200000"/>
              </a:lnSpc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Isaac </a:t>
            </a:r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Newton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24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17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088" y="0"/>
            <a:ext cx="9132912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>
            <a:hlinkClick r:id="rId2"/>
          </p:cNvPr>
          <p:cNvSpPr/>
          <p:nvPr/>
        </p:nvSpPr>
        <p:spPr>
          <a:xfrm>
            <a:off x="3245395" y="3988914"/>
            <a:ext cx="2592288" cy="2632246"/>
          </a:xfrm>
          <a:prstGeom prst="roundRect">
            <a:avLst>
              <a:gd name="adj" fmla="val 280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95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b="1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Fotografie</a:t>
            </a:r>
          </a:p>
          <a:p>
            <a:pPr lvl="0" algn="ctr">
              <a:lnSpc>
                <a:spcPct val="200000"/>
              </a:lnSpc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Měsíc</a:t>
            </a:r>
            <a:endParaRPr lang="cs-CZ" dirty="0"/>
          </a:p>
        </p:txBody>
      </p:sp>
      <p:sp>
        <p:nvSpPr>
          <p:cNvPr id="5" name="Zaoblený obdélník 4">
            <a:hlinkClick r:id="rId3"/>
          </p:cNvPr>
          <p:cNvSpPr/>
          <p:nvPr/>
        </p:nvSpPr>
        <p:spPr>
          <a:xfrm>
            <a:off x="255606" y="3988914"/>
            <a:ext cx="2592288" cy="2609552"/>
          </a:xfrm>
          <a:prstGeom prst="roundRect">
            <a:avLst>
              <a:gd name="adj" fmla="val 280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948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b="1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Fotografie</a:t>
            </a:r>
          </a:p>
          <a:p>
            <a:pPr lvl="0" algn="ctr">
              <a:lnSpc>
                <a:spcPct val="200000"/>
              </a:lnSpc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Země</a:t>
            </a:r>
            <a:endParaRPr lang="cs-CZ" dirty="0"/>
          </a:p>
        </p:txBody>
      </p:sp>
      <p:sp>
        <p:nvSpPr>
          <p:cNvPr id="6" name="Zaoblený obdélník 5">
            <a:hlinkClick r:id="rId4"/>
          </p:cNvPr>
          <p:cNvSpPr/>
          <p:nvPr/>
        </p:nvSpPr>
        <p:spPr>
          <a:xfrm>
            <a:off x="6228184" y="3988914"/>
            <a:ext cx="2693622" cy="2640882"/>
          </a:xfrm>
          <a:prstGeom prst="roundRect">
            <a:avLst>
              <a:gd name="adj" fmla="val 280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95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b="1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Fotografie</a:t>
            </a:r>
          </a:p>
          <a:p>
            <a:pPr lvl="0" algn="ctr">
              <a:lnSpc>
                <a:spcPct val="200000"/>
              </a:lnSpc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Jupiter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55606" y="0"/>
            <a:ext cx="8666200" cy="972344"/>
          </a:xfrm>
          <a:prstGeom prst="roundRect">
            <a:avLst>
              <a:gd name="adj" fmla="val 280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277930" y="979860"/>
            <a:ext cx="8668457" cy="972344"/>
          </a:xfrm>
          <a:prstGeom prst="roundRect">
            <a:avLst>
              <a:gd name="adj" fmla="val 280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89027" y="196727"/>
            <a:ext cx="8643876" cy="5788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Velikost gravitační síly závisí na velikosti vesmírného tělesa: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85661" y="1176587"/>
            <a:ext cx="8290795" cy="5788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Porovnáme gravitační sílu na Zemi, Měsíci a Jupiteru.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55606" y="2780928"/>
            <a:ext cx="2592288" cy="1182710"/>
          </a:xfrm>
          <a:prstGeom prst="roundRect">
            <a:avLst>
              <a:gd name="adj" fmla="val 280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476919" y="2947392"/>
                <a:ext cx="1929558" cy="5788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𝐹</m:t>
                      </m:r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=600 </m:t>
                      </m:r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</m:oMath>
                  </m:oMathPara>
                </a14:m>
                <a:endParaRPr lang="cs-CZ" sz="2800" dirty="0" smtClean="0">
                  <a:solidFill>
                    <a:schemeClr val="tx2">
                      <a:lumMod val="10000"/>
                    </a:schemeClr>
                  </a:solidFill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919" y="2947392"/>
                <a:ext cx="1929558" cy="57889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3245394" y="2780928"/>
            <a:ext cx="2592288" cy="1182710"/>
          </a:xfrm>
          <a:prstGeom prst="roundRect">
            <a:avLst>
              <a:gd name="adj" fmla="val 280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376062" y="3327399"/>
                <a:ext cx="1929558" cy="5788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𝐹</m:t>
                      </m:r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=100 </m:t>
                      </m:r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</m:oMath>
                  </m:oMathPara>
                </a14:m>
                <a:endParaRPr lang="cs-CZ" sz="2800" dirty="0" smtClean="0">
                  <a:solidFill>
                    <a:schemeClr val="tx2">
                      <a:lumMod val="10000"/>
                    </a:schemeClr>
                  </a:solidFill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6062" y="3327399"/>
                <a:ext cx="1929558" cy="57889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6228184" y="2780928"/>
            <a:ext cx="2699650" cy="1195162"/>
          </a:xfrm>
          <a:prstGeom prst="roundRect">
            <a:avLst>
              <a:gd name="adj" fmla="val 280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6267260" y="3310631"/>
                <a:ext cx="2229721" cy="5788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𝐹</m:t>
                      </m:r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=1 560 </m:t>
                      </m:r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</m:oMath>
                  </m:oMathPara>
                </a14:m>
                <a:endParaRPr lang="cs-CZ" sz="2800" dirty="0" smtClean="0">
                  <a:solidFill>
                    <a:schemeClr val="tx2">
                      <a:lumMod val="10000"/>
                    </a:schemeClr>
                  </a:solidFill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7260" y="3310631"/>
                <a:ext cx="2229721" cy="57889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/>
          <p:cNvSpPr/>
          <p:nvPr/>
        </p:nvSpPr>
        <p:spPr>
          <a:xfrm>
            <a:off x="242087" y="2004242"/>
            <a:ext cx="2592288" cy="776686"/>
          </a:xfrm>
          <a:prstGeom prst="roundRect">
            <a:avLst>
              <a:gd name="adj" fmla="val 280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478903" y="2097625"/>
            <a:ext cx="1929558" cy="5788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b="1" i="0" dirty="0" smtClean="0">
                <a:solidFill>
                  <a:schemeClr val="tx2">
                    <a:lumMod val="10000"/>
                  </a:schemeClr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Země</a:t>
            </a:r>
            <a:endParaRPr lang="cs-CZ" sz="2800" b="1" dirty="0" smtClean="0">
              <a:solidFill>
                <a:schemeClr val="tx2">
                  <a:lumMod val="10000"/>
                </a:schemeClr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245394" y="1952204"/>
            <a:ext cx="2592288" cy="828724"/>
          </a:xfrm>
          <a:prstGeom prst="roundRect">
            <a:avLst>
              <a:gd name="adj" fmla="val 280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3576759" y="2097625"/>
            <a:ext cx="1929558" cy="5788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b="1" i="0" dirty="0" smtClean="0">
                <a:solidFill>
                  <a:schemeClr val="tx2">
                    <a:lumMod val="10000"/>
                  </a:schemeClr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Měsíc</a:t>
            </a:r>
            <a:endParaRPr lang="cs-CZ" sz="2800" b="1" dirty="0">
              <a:solidFill>
                <a:schemeClr val="tx2">
                  <a:lumMod val="10000"/>
                </a:schemeClr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228184" y="1987520"/>
            <a:ext cx="2718203" cy="793408"/>
          </a:xfrm>
          <a:prstGeom prst="roundRect">
            <a:avLst>
              <a:gd name="adj" fmla="val 280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6917152" y="2097625"/>
            <a:ext cx="1519697" cy="5788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i="0" dirty="0" smtClean="0">
                <a:solidFill>
                  <a:schemeClr val="tx2">
                    <a:lumMod val="10000"/>
                  </a:schemeClr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Jupiter</a:t>
            </a:r>
            <a:endParaRPr lang="cs-CZ" sz="2800" b="1" dirty="0" smtClean="0">
              <a:solidFill>
                <a:schemeClr val="tx2">
                  <a:lumMod val="10000"/>
                </a:schemeClr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3363609" y="2900909"/>
                <a:ext cx="2355857" cy="5788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𝐹</m:t>
                      </m:r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=600 :</m:t>
                      </m:r>
                      <m:r>
                        <a:rPr lang="cs-CZ" sz="2800" b="1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𝟔</m:t>
                      </m:r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</m:oMath>
                  </m:oMathPara>
                </a14:m>
                <a:endParaRPr lang="cs-CZ" sz="2800" dirty="0" smtClean="0">
                  <a:solidFill>
                    <a:schemeClr val="tx2">
                      <a:lumMod val="10000"/>
                    </a:schemeClr>
                  </a:solidFill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3609" y="2900909"/>
                <a:ext cx="2355857" cy="57889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6356455" y="2900909"/>
                <a:ext cx="2560471" cy="5788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𝐹</m:t>
                      </m:r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=600·</m:t>
                      </m:r>
                      <m:r>
                        <a:rPr lang="cs-CZ" sz="2800" b="1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𝟔</m:t>
                      </m:r>
                      <m:r>
                        <a:rPr lang="cs-CZ" sz="28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𝑁</m:t>
                      </m:r>
                    </m:oMath>
                  </m:oMathPara>
                </a14:m>
                <a:endParaRPr lang="cs-CZ" sz="2800" dirty="0" smtClean="0">
                  <a:solidFill>
                    <a:schemeClr val="tx2">
                      <a:lumMod val="10000"/>
                    </a:schemeClr>
                  </a:solidFill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6455" y="2900909"/>
                <a:ext cx="2560471" cy="57889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Šipka doprava 26"/>
          <p:cNvSpPr/>
          <p:nvPr/>
        </p:nvSpPr>
        <p:spPr>
          <a:xfrm>
            <a:off x="2583451" y="2975261"/>
            <a:ext cx="689619" cy="409722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5711312" y="2937346"/>
            <a:ext cx="689619" cy="409722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ový popisek 28"/>
          <p:cNvSpPr/>
          <p:nvPr/>
        </p:nvSpPr>
        <p:spPr>
          <a:xfrm>
            <a:off x="358187" y="4286804"/>
            <a:ext cx="3816424" cy="1576658"/>
          </a:xfrm>
          <a:prstGeom prst="wedgeRectCallout">
            <a:avLst>
              <a:gd name="adj1" fmla="val 32317"/>
              <a:gd name="adj2" fmla="val -64769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Na Měsíci je gravitační síla šestkrát menší.</a:t>
            </a:r>
            <a:endParaRPr lang="cs-CZ" sz="2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Obdélníkový popisek 29"/>
          <p:cNvSpPr/>
          <p:nvPr/>
        </p:nvSpPr>
        <p:spPr>
          <a:xfrm>
            <a:off x="4531058" y="4291616"/>
            <a:ext cx="4385868" cy="1576658"/>
          </a:xfrm>
          <a:prstGeom prst="wedgeRectCallout">
            <a:avLst>
              <a:gd name="adj1" fmla="val 25662"/>
              <a:gd name="adj2" fmla="val -68797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Na Jupiteru je gravitační síla 2,6 krát větší.</a:t>
            </a:r>
            <a:endParaRPr lang="cs-CZ" sz="2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762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3" grpId="0"/>
      <p:bldP spid="16" grpId="0"/>
      <p:bldP spid="18" grpId="0"/>
      <p:bldP spid="20" grpId="0"/>
      <p:bldP spid="22" grpId="0"/>
      <p:bldP spid="24" grpId="0"/>
      <p:bldP spid="25" grpId="0"/>
      <p:bldP spid="26" grpId="0"/>
      <p:bldP spid="27" grpId="0" animBg="1"/>
      <p:bldP spid="28" grpId="0" animBg="1"/>
      <p:bldP spid="29" grpId="0" animBg="1"/>
      <p:bldP spid="29" grpId="1" animBg="1"/>
      <p:bldP spid="30" grpId="0" animBg="1"/>
      <p:bldP spid="3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680172" y="2244576"/>
            <a:ext cx="5258882" cy="3017694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39070" y="291731"/>
            <a:ext cx="8774708" cy="122413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12723" y="459659"/>
                <a:ext cx="8419327" cy="88814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Př.1) Jak velkou gravitační silou  působí Země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          na Jirku, který má hmotnost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60 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𝑘𝑔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?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723" y="459659"/>
                <a:ext cx="8419327" cy="888144"/>
              </a:xfrm>
              <a:prstGeom prst="rect">
                <a:avLst/>
              </a:prstGeom>
              <a:blipFill rotWithShape="1">
                <a:blip r:embed="rId2"/>
                <a:stretch>
                  <a:fillRect l="-1448" t="-6849" r="-1521" b="-253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112037" y="2245067"/>
            <a:ext cx="3515826" cy="3029182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12037" y="5474629"/>
            <a:ext cx="8747674" cy="792088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45811" y="1638543"/>
            <a:ext cx="1512168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Řešení</a:t>
            </a:r>
            <a:r>
              <a:rPr lang="cs-CZ" sz="2800" dirty="0" smtClean="0">
                <a:solidFill>
                  <a:srgbClr val="FFFF00"/>
                </a:solidFill>
                <a:cs typeface="Calibri" pitchFamily="34" charset="0"/>
              </a:rPr>
              <a:t>:</a:t>
            </a:r>
            <a:endParaRPr lang="cs-CZ" sz="2800" spc="-150" dirty="0" smtClean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319492" y="2451971"/>
                <a:ext cx="2232248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 = 60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𝑘𝑔</m:t>
                      </m:r>
                    </m:oMath>
                  </m:oMathPara>
                </a14:m>
                <a:endParaRPr lang="cs-CZ" sz="2800" spc="-15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492" y="2451971"/>
                <a:ext cx="2232248" cy="50405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257954" y="2956895"/>
                <a:ext cx="2232248" cy="10890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 = 10 </m:t>
                      </m:r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Arial" pitchFamily="34" charset="0"/>
                            </a:rPr>
                            <m:t>𝑁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Arial" pitchFamily="34" charset="0"/>
                            </a:rPr>
                            <m:t>𝑘𝑔</m:t>
                          </m:r>
                        </m:den>
                      </m:f>
                    </m:oMath>
                  </m:oMathPara>
                </a14:m>
                <a:endParaRPr lang="cs-CZ" sz="2800" spc="-15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954" y="2956895"/>
                <a:ext cx="2232248" cy="10890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57954" y="4168675"/>
                <a:ext cx="3000051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Arial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Arial" pitchFamily="34" charset="0"/>
                            </a:rPr>
                            <m:t>𝑔</m:t>
                          </m:r>
                        </m:sub>
                      </m:sSub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 =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?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i="1" dirty="0" err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spc="-15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954" y="4168675"/>
                <a:ext cx="3000051" cy="504056"/>
              </a:xfrm>
              <a:prstGeom prst="rect">
                <a:avLst/>
              </a:prstGeom>
              <a:blipFill rotWithShape="1">
                <a:blip r:embed="rId5"/>
                <a:stretch>
                  <a:fillRect b="-12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>
            <a:off x="329962" y="4016427"/>
            <a:ext cx="2880320" cy="0"/>
          </a:xfrm>
          <a:prstGeom prst="line">
            <a:avLst/>
          </a:prstGeom>
          <a:ln w="38100">
            <a:solidFill>
              <a:schemeClr val="bg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4211960" y="2477867"/>
                <a:ext cx="2232248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Arial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Arial" pitchFamily="34" charset="0"/>
                            </a:rPr>
                            <m:t>𝑔</m:t>
                          </m:r>
                        </m:sub>
                      </m:sSub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 =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𝑚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·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𝑔</m:t>
                      </m:r>
                    </m:oMath>
                  </m:oMathPara>
                </a14:m>
                <a:endParaRPr lang="cs-CZ" sz="2800" spc="-15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2477867"/>
                <a:ext cx="2232248" cy="504056"/>
              </a:xfrm>
              <a:prstGeom prst="rect">
                <a:avLst/>
              </a:prstGeom>
              <a:blipFill rotWithShape="1">
                <a:blip r:embed="rId6"/>
                <a:stretch>
                  <a:fillRect b="-24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452586" y="3249367"/>
                <a:ext cx="2486124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𝐹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𝑔</m:t>
                        </m:r>
                      </m:sub>
                    </m:sSub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=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60·10 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𝑁</m:t>
                    </m:r>
                  </m:oMath>
                </a14:m>
                <a:r>
                  <a:rPr lang="cs-CZ" sz="2800" spc="-15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2586" y="3249367"/>
                <a:ext cx="2486124" cy="504056"/>
              </a:xfrm>
              <a:prstGeom prst="rect">
                <a:avLst/>
              </a:prstGeom>
              <a:blipFill rotWithShape="1">
                <a:blip r:embed="rId7"/>
                <a:stretch>
                  <a:fillRect b="-12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4522386" y="3975251"/>
                <a:ext cx="2486124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𝐹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𝑔</m:t>
                        </m:r>
                      </m:sub>
                    </m:sSub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=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600 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𝑁</m:t>
                    </m:r>
                  </m:oMath>
                </a14:m>
                <a:r>
                  <a:rPr lang="cs-CZ" sz="2800" spc="-15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2386" y="3975251"/>
                <a:ext cx="2486124" cy="504056"/>
              </a:xfrm>
              <a:prstGeom prst="rect">
                <a:avLst/>
              </a:prstGeom>
              <a:blipFill rotWithShape="1">
                <a:blip r:embed="rId8"/>
                <a:stretch>
                  <a:fillRect b="-12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ástupný symbol pro obsah 2"/>
          <p:cNvSpPr>
            <a:spLocks noGrp="1"/>
          </p:cNvSpPr>
          <p:nvPr/>
        </p:nvSpPr>
        <p:spPr>
          <a:xfrm>
            <a:off x="192554" y="5618645"/>
            <a:ext cx="7475790" cy="5040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Jirka je na Zemi přitahován silou 600 N.</a:t>
            </a:r>
          </a:p>
        </p:txBody>
      </p:sp>
    </p:spTree>
    <p:extLst>
      <p:ext uri="{BB962C8B-B14F-4D97-AF65-F5344CB8AC3E}">
        <p14:creationId xmlns:p14="http://schemas.microsoft.com/office/powerpoint/2010/main" val="3670446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9" grpId="0"/>
      <p:bldP spid="20" grpId="0"/>
      <p:bldP spid="21" grpId="0"/>
      <p:bldP spid="22" grpId="0"/>
      <p:bldP spid="26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9161" y="1340768"/>
            <a:ext cx="8810769" cy="482453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95222" y="260648"/>
            <a:ext cx="8774708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80335" y="404664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64266" y="1500932"/>
            <a:ext cx="8667620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Je  k Zemi přitahován větší gravitační silou pes nebo kůň?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19991" y="3725072"/>
            <a:ext cx="8427402" cy="28846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Tygr váží na Zemi 240 kg.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  a) Jakou silou je přitahován na Zemi?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  b)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Jakou silou je přitahován na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Měsíci?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c)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Jakou silou je přitahován na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Jupiteru?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19991" y="2218656"/>
            <a:ext cx="7690126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Napiš vzorec pro výpočet gravitační síly.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73146" y="2924944"/>
                <a:ext cx="866762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3</a:t>
                </a:r>
                <a:r>
                  <a:rPr lang="cs-CZ" sz="2800" spc="-15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) Jak nazýváme veličinu </a:t>
                </a:r>
                <a14:m>
                  <m:oMath xmlns:m="http://schemas.openxmlformats.org/officeDocument/2006/math">
                    <m:r>
                      <a:rPr lang="cs-CZ" sz="2800" b="1" i="1" spc="-15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𝒈</m:t>
                    </m:r>
                  </m:oMath>
                </a14:m>
                <a:r>
                  <a:rPr lang="cs-CZ" sz="2800" spc="-15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a jakou má velikost na Zemi?</a:t>
                </a:r>
                <a:endParaRPr lang="cs-CZ" sz="3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146" y="2924944"/>
                <a:ext cx="8667620" cy="576064"/>
              </a:xfrm>
              <a:prstGeom prst="rect">
                <a:avLst/>
              </a:prstGeom>
              <a:blipFill rotWithShape="1">
                <a:blip r:embed="rId2"/>
                <a:stretch>
                  <a:fillRect l="-1477" t="-10638" b="-20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26399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9437" y="1124744"/>
            <a:ext cx="8810769" cy="547260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46338" y="116632"/>
            <a:ext cx="8774708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31451" y="260648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66250" y="1268760"/>
            <a:ext cx="8427402" cy="10844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Doplň tabulku pro tělesa, na které působí gravitační síla Země.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9" name="Tabulka 8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593491449"/>
                  </p:ext>
                </p:extLst>
              </p:nvPr>
            </p:nvGraphicFramePr>
            <p:xfrm>
              <a:off x="420638" y="2353244"/>
              <a:ext cx="8226108" cy="3724154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664296"/>
                    <a:gridCol w="2592288"/>
                    <a:gridCol w="2969524"/>
                  </a:tblGrid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Těleso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70C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Hmotnost </a:t>
                          </a:r>
                          <a14:m>
                            <m:oMath xmlns:m="http://schemas.openxmlformats.org/officeDocument/2006/math"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cs-CZ" sz="2800" b="1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1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𝒌𝒈</m:t>
                                  </m:r>
                                </m:e>
                              </m:d>
                            </m:oMath>
                          </a14:m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70C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Gravitační síla </a:t>
                          </a:r>
                          <a14:m>
                            <m:oMath xmlns:m="http://schemas.openxmlformats.org/officeDocument/2006/math"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cs-CZ" sz="2800" b="1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1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𝑵</m:t>
                                  </m:r>
                                </m:e>
                              </m:d>
                            </m:oMath>
                          </a14:m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70C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dopis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0,02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Jízdní</a:t>
                          </a:r>
                          <a:r>
                            <a:rPr lang="cs-CZ" sz="2800" baseline="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 kolo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140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kůň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500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osobní automobil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800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slon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42 000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vagón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22 000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9" name="Tabulka 8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593491449"/>
                  </p:ext>
                </p:extLst>
              </p:nvPr>
            </p:nvGraphicFramePr>
            <p:xfrm>
              <a:off x="420638" y="2353244"/>
              <a:ext cx="8226108" cy="3724154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664296"/>
                    <a:gridCol w="2592288"/>
                    <a:gridCol w="2969524"/>
                  </a:tblGrid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Těleso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70C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02824" t="-11494" r="-114824" b="-63218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77002" t="-11494" r="-205" b="-632184"/>
                          </a:stretch>
                        </a:blip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dopis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0,02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Jízdní</a:t>
                          </a:r>
                          <a:r>
                            <a:rPr lang="cs-CZ" sz="2800" baseline="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 kolo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140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kůň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500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osobní automobil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800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slon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42 000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vagón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22 000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306222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9161" y="1340768"/>
            <a:ext cx="8810769" cy="482453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95222" y="260648"/>
            <a:ext cx="8774708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80335" y="404664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64266" y="1500932"/>
            <a:ext cx="8667620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Větší silou je přitahován kůň, protože má větší hmotnost.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319991" y="3725072"/>
                <a:ext cx="8427402" cy="28846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4)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Tygr váží na Zemi 240 kg.</a:t>
                </a:r>
              </a:p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  a)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𝐹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𝑔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=2 400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𝑁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  b)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𝐹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𝑔</m:t>
                        </m:r>
                      </m:sub>
                    </m:sSub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=400 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𝑁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  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c)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𝐹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𝑔</m:t>
                        </m:r>
                      </m:sub>
                    </m:sSub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6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24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0 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𝑁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991" y="3725072"/>
                <a:ext cx="8427402" cy="2884684"/>
              </a:xfrm>
              <a:prstGeom prst="rect">
                <a:avLst/>
              </a:prstGeom>
              <a:blipFill rotWithShape="1">
                <a:blip r:embed="rId2"/>
                <a:stretch>
                  <a:fillRect l="-1446" t="-21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19991" y="2218656"/>
                <a:ext cx="7690126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2)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𝐹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𝑔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·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𝑔</m:t>
                    </m:r>
                  </m:oMath>
                </a14:m>
                <a:endParaRPr lang="cs-CZ" sz="3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991" y="2218656"/>
                <a:ext cx="7690126" cy="576064"/>
              </a:xfrm>
              <a:prstGeom prst="rect">
                <a:avLst/>
              </a:prstGeom>
              <a:blipFill rotWithShape="1">
                <a:blip r:embed="rId3"/>
                <a:stretch>
                  <a:fillRect l="-1585" t="-11702" b="-191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73146" y="2924944"/>
                <a:ext cx="866762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3) Veličina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𝒈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se nazývá tíhová síla.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𝑔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=10</m:t>
                    </m:r>
                    <m:f>
                      <m:f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𝑁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𝑘𝑔</m:t>
                        </m:r>
                      </m:den>
                    </m:f>
                  </m:oMath>
                </a14:m>
                <a:endParaRPr lang="cs-CZ" sz="3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146" y="2924944"/>
                <a:ext cx="8667620" cy="576064"/>
              </a:xfrm>
              <a:prstGeom prst="rect">
                <a:avLst/>
              </a:prstGeom>
              <a:blipFill rotWithShape="1">
                <a:blip r:embed="rId4"/>
                <a:stretch>
                  <a:fillRect l="-1477" b="-34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9371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9437" y="1124744"/>
            <a:ext cx="8810769" cy="547260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46338" y="116632"/>
            <a:ext cx="8774708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31451" y="260648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  <a:endParaRPr lang="cs-CZ" sz="2800" spc="-15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66250" y="1268760"/>
            <a:ext cx="8427402" cy="10844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Doplň tabulku pro tělesa, na které působí gravitační síla Země.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9" name="Tabulka 8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51066992"/>
                  </p:ext>
                </p:extLst>
              </p:nvPr>
            </p:nvGraphicFramePr>
            <p:xfrm>
              <a:off x="420638" y="2353244"/>
              <a:ext cx="8226108" cy="3724154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664296"/>
                    <a:gridCol w="2592288"/>
                    <a:gridCol w="2969524"/>
                  </a:tblGrid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Těleso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70C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Hmotnost </a:t>
                          </a:r>
                          <a14:m>
                            <m:oMath xmlns:m="http://schemas.openxmlformats.org/officeDocument/2006/math"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cs-CZ" sz="2800" b="1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1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𝒌𝒈</m:t>
                                  </m:r>
                                </m:e>
                              </m:d>
                            </m:oMath>
                          </a14:m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70C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Gravitační síla </a:t>
                          </a:r>
                          <a14:m>
                            <m:oMath xmlns:m="http://schemas.openxmlformats.org/officeDocument/2006/math"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cs-CZ" sz="2800" b="1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1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𝑵</m:t>
                                  </m:r>
                                </m:e>
                              </m:d>
                            </m:oMath>
                          </a14:m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70C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dopis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0,02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0,2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Jízdní</a:t>
                          </a:r>
                          <a:r>
                            <a:rPr lang="cs-CZ" sz="2800" baseline="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 kolo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14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140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kůň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500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5 000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osobní automobil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800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8 000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slon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4 200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42 000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vagón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22 000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220 000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9" name="Tabulka 8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51066992"/>
                  </p:ext>
                </p:extLst>
              </p:nvPr>
            </p:nvGraphicFramePr>
            <p:xfrm>
              <a:off x="420638" y="2353244"/>
              <a:ext cx="8226108" cy="3724154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664296"/>
                    <a:gridCol w="2592288"/>
                    <a:gridCol w="2969524"/>
                  </a:tblGrid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Těleso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70C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02824" t="-11494" r="-114824" b="-63218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77002" t="-11494" r="-205" b="-632184"/>
                          </a:stretch>
                        </a:blip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dopis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0,02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0,2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Jízdní</a:t>
                          </a:r>
                          <a:r>
                            <a:rPr lang="cs-CZ" sz="2800" baseline="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 kolo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14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140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kůň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500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5 000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osobní automobil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800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8 000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slon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4 200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42 000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  <a:tr h="532022">
                    <a:tc>
                      <a:txBody>
                        <a:bodyPr/>
                        <a:lstStyle/>
                        <a:p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vagón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22 000</a:t>
                          </a:r>
                          <a:endParaRPr lang="cs-CZ" sz="28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800" b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220 000</a:t>
                          </a:r>
                          <a:endParaRPr lang="cs-CZ" sz="28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C000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99322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339298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472" y="1227495"/>
            <a:ext cx="70150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Jiří. </a:t>
            </a:r>
            <a:r>
              <a:rPr lang="cs-CZ" sz="1100" i="1" dirty="0"/>
              <a:t>Fyzika pro 7. ročník</a:t>
            </a:r>
            <a:r>
              <a:rPr lang="cs-CZ" sz="1100" dirty="0"/>
              <a:t>. Havlíčkův Brod: Prometheus, 2004, ISBN 80-7196-265-1</a:t>
            </a:r>
            <a:r>
              <a:rPr lang="cs-CZ" sz="1100" dirty="0" smtClean="0"/>
              <a:t>.</a:t>
            </a:r>
            <a:endParaRPr lang="en-US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Vlastní tvorba</a:t>
            </a: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921</TotalTime>
  <Words>672</Words>
  <Application>Microsoft Office PowerPoint</Application>
  <PresentationFormat>Předvádění na obrazovce (4:3)</PresentationFormat>
  <Paragraphs>120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BlackTie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150</cp:revision>
  <dcterms:created xsi:type="dcterms:W3CDTF">2012-04-23T18:25:05Z</dcterms:created>
  <dcterms:modified xsi:type="dcterms:W3CDTF">2013-08-11T09:46:15Z</dcterms:modified>
</cp:coreProperties>
</file>