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8" r:id="rId1"/>
  </p:sldMasterIdLst>
  <p:sldIdLst>
    <p:sldId id="274" r:id="rId2"/>
    <p:sldId id="269" r:id="rId3"/>
    <p:sldId id="298" r:id="rId4"/>
    <p:sldId id="301" r:id="rId5"/>
    <p:sldId id="299" r:id="rId6"/>
    <p:sldId id="302" r:id="rId7"/>
    <p:sldId id="303" r:id="rId8"/>
    <p:sldId id="304" r:id="rId9"/>
    <p:sldId id="305" r:id="rId10"/>
    <p:sldId id="306" r:id="rId11"/>
    <p:sldId id="268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69C7853C-536D-4A76-A0AE-DD22124D55A5}" styleName="Styl s motivem 1 – zvýraznění 3">
    <a:tblBg>
      <a:fillRef idx="2">
        <a:schemeClr val="accent3"/>
      </a:fillRef>
      <a:effectRef idx="1">
        <a:schemeClr val="accent3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Ref idx="1">
              <a:schemeClr val="accent3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  <a:fill>
          <a:solidFill>
            <a:schemeClr val="accent3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3"/>
            </a:lnRef>
          </a:left>
          <a:right>
            <a:lnRef idx="2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Ref idx="1">
              <a:schemeClr val="accent3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2">
              <a:schemeClr val="accent3"/>
            </a:lnRef>
          </a:top>
          <a:bottom>
            <a:lnRef idx="2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3"/>
          </a:solidFill>
        </a:fill>
      </a:tcStyle>
    </a:firstRow>
  </a:tblStyle>
  <a:tblStyle styleId="{8799B23B-EC83-4686-B30A-512413B5E67A}" styleName="Světlý styl 3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3"/>
              </a:solidFill>
            </a:ln>
          </a:left>
          <a:right>
            <a:ln w="12700" cmpd="sng">
              <a:solidFill>
                <a:schemeClr val="accent3"/>
              </a:solidFill>
            </a:ln>
          </a:right>
          <a:top>
            <a:ln w="12700" cmpd="sng">
              <a:solidFill>
                <a:schemeClr val="accent3"/>
              </a:solidFill>
            </a:ln>
          </a:top>
          <a:bottom>
            <a:ln w="12700" cmpd="sng">
              <a:solidFill>
                <a:schemeClr val="accent3"/>
              </a:solidFill>
            </a:ln>
          </a:bottom>
          <a:insideH>
            <a:ln w="12700" cmpd="sng">
              <a:solidFill>
                <a:schemeClr val="accent3"/>
              </a:solidFill>
            </a:ln>
          </a:insideH>
          <a:insideV>
            <a:ln w="12700" cmpd="sng">
              <a:solidFill>
                <a:schemeClr val="accent3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3">
              <a:alpha val="20000"/>
            </a:schemeClr>
          </a:solidFill>
        </a:fill>
      </a:tcStyle>
    </a:band1H>
    <a:band1V>
      <a:tcStyle>
        <a:tcBdr/>
        <a:fill>
          <a:solidFill>
            <a:schemeClr val="accent3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3"/>
              </a:solidFill>
            </a:ln>
          </a:bottom>
        </a:tcBdr>
        <a:fill>
          <a:noFill/>
        </a:fill>
      </a:tcStyle>
    </a:firstRow>
  </a:tblStyle>
  <a:tblStyle styleId="{327F97BB-C833-4FB7-BDE5-3F7075034690}" styleName="Styl s motivem 2 – zvýraznění 5">
    <a:tblBg>
      <a:fillRef idx="3">
        <a:schemeClr val="accent5"/>
      </a:fillRef>
      <a:effectRef idx="3">
        <a:schemeClr val="accent5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5">
                <a:tint val="50000"/>
              </a:schemeClr>
            </a:lnRef>
          </a:left>
          <a:right>
            <a:lnRef idx="1">
              <a:schemeClr val="accent5">
                <a:tint val="50000"/>
              </a:schemeClr>
            </a:lnRef>
          </a:right>
          <a:top>
            <a:lnRef idx="1">
              <a:schemeClr val="accent5">
                <a:tint val="50000"/>
              </a:schemeClr>
            </a:lnRef>
          </a:top>
          <a:bottom>
            <a:lnRef idx="1">
              <a:schemeClr val="accent5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306799F8-075E-4A3A-A7F6-7FBC6576F1A4}" styleName="Styl s motivem 2 – zvýraznění 3">
    <a:tblBg>
      <a:fillRef idx="3">
        <a:schemeClr val="accent3"/>
      </a:fillRef>
      <a:effectRef idx="3">
        <a:schemeClr val="accent3"/>
      </a:effectRef>
    </a:tblBg>
    <a:wholeTbl>
      <a:tcTxStyle>
        <a:fontRef idx="minor">
          <a:scrgbClr r="0" g="0" b="0"/>
        </a:fontRef>
        <a:schemeClr val="lt1"/>
      </a:tcTxStyle>
      <a:tcStyle>
        <a:tcBdr>
          <a:left>
            <a:lnRef idx="1">
              <a:schemeClr val="accent3">
                <a:tint val="50000"/>
              </a:schemeClr>
            </a:lnRef>
          </a:left>
          <a:right>
            <a:lnRef idx="1">
              <a:schemeClr val="accent3">
                <a:tint val="50000"/>
              </a:schemeClr>
            </a:lnRef>
          </a:right>
          <a:top>
            <a:lnRef idx="1">
              <a:schemeClr val="accent3">
                <a:tint val="50000"/>
              </a:schemeClr>
            </a:lnRef>
          </a:top>
          <a:bottom>
            <a:lnRef idx="1">
              <a:schemeClr val="accent3">
                <a:tint val="50000"/>
              </a:schemeClr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lt1">
              <a:alpha val="20000"/>
            </a:schemeClr>
          </a:solidFill>
        </a:fill>
      </a:tcStyle>
    </a:band1H>
    <a:band1V>
      <a:tcStyle>
        <a:tcBdr/>
        <a:fill>
          <a:solidFill>
            <a:schemeClr val="lt1">
              <a:alpha val="20000"/>
            </a:schemeClr>
          </a:solidFill>
        </a:fill>
      </a:tcStyle>
    </a:band1V>
    <a:lastCol>
      <a:tcTxStyle b="on"/>
      <a:tcStyle>
        <a:tcBdr>
          <a:left>
            <a:lnRef idx="2">
              <a:schemeClr val="lt1"/>
            </a:lnRef>
          </a:left>
        </a:tcBdr>
      </a:tcStyle>
    </a:lastCol>
    <a:firstCol>
      <a:tcTxStyle b="on"/>
      <a:tcStyle>
        <a:tcBdr>
          <a:right>
            <a:lnRef idx="2">
              <a:schemeClr val="lt1"/>
            </a:lnRef>
          </a:right>
        </a:tcBdr>
      </a:tcStyle>
    </a:firstCol>
    <a:lastRow>
      <a:tcTxStyle b="on"/>
      <a:tcStyle>
        <a:tcBdr>
          <a:top>
            <a:lnRef idx="2">
              <a:schemeClr val="lt1"/>
            </a:lnRef>
          </a:top>
        </a:tcBdr>
        <a:fill>
          <a:noFill/>
        </a:fill>
      </a:tcStyle>
    </a:lastRow>
    <a:seCell>
      <a:tcStyle>
        <a:tcBdr>
          <a:left>
            <a:ln>
              <a:noFill/>
            </a:ln>
          </a:left>
          <a:top>
            <a:ln>
              <a:noFill/>
            </a:ln>
          </a:top>
        </a:tcBdr>
      </a:tcStyle>
    </a:seCell>
    <a:swCell>
      <a:tcStyle>
        <a:tcBdr>
          <a:right>
            <a:ln>
              <a:noFill/>
            </a:ln>
          </a:right>
          <a:top>
            <a:ln>
              <a:noFill/>
            </a:ln>
          </a:top>
        </a:tcBdr>
      </a:tcStyle>
    </a:swCell>
    <a:firstRow>
      <a:tcTxStyle b="on"/>
      <a:tcStyle>
        <a:tcBdr>
          <a:bottom>
            <a:lnRef idx="3">
              <a:schemeClr val="lt1"/>
            </a:lnRef>
          </a:bottom>
        </a:tcBdr>
        <a:fill>
          <a:noFill/>
        </a:fill>
      </a:tcStyle>
    </a:firstRow>
    <a:neCell>
      <a:tcStyle>
        <a:tcBdr>
          <a:bottom>
            <a:ln>
              <a:noFill/>
            </a:ln>
          </a:bottom>
        </a:tcBdr>
      </a:tcStyle>
    </a:neCel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616DA210-FB5B-4158-B5E0-FEB733F419BA}" styleName="Styl Světlá 3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tx1">
              <a:alpha val="20000"/>
            </a:schemeClr>
          </a:solidFill>
        </a:fill>
      </a:tcStyle>
    </a:band1H>
    <a:band1V>
      <a:tcStyle>
        <a:tcBdr/>
        <a:fill>
          <a:solidFill>
            <a:schemeClr val="tx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tx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5545" autoAdjust="0"/>
  </p:normalViewPr>
  <p:slideViewPr>
    <p:cSldViewPr>
      <p:cViewPr>
        <p:scale>
          <a:sx n="60" d="100"/>
          <a:sy n="60" d="100"/>
        </p:scale>
        <p:origin x="-1373" y="-115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2064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9144000" cy="29337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8" name="Straight Connector 17"/>
          <p:cNvCxnSpPr/>
          <p:nvPr/>
        </p:nvCxnSpPr>
        <p:spPr>
          <a:xfrm>
            <a:off x="0" y="2925286"/>
            <a:ext cx="9144000" cy="1588"/>
          </a:xfrm>
          <a:prstGeom prst="line">
            <a:avLst/>
          </a:prstGeom>
          <a:ln w="127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" name="Rectangle 12"/>
          <p:cNvSpPr/>
          <p:nvPr/>
        </p:nvSpPr>
        <p:spPr>
          <a:xfrm>
            <a:off x="2514600" y="236220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65400" y="3045460"/>
            <a:ext cx="4013200" cy="428625"/>
          </a:xfrm>
        </p:spPr>
        <p:txBody>
          <a:bodyPr tIns="0" anchor="t">
            <a:noAutofit/>
          </a:bodyPr>
          <a:lstStyle>
            <a:lvl1pPr marL="0" indent="0" algn="ctr">
              <a:buNone/>
              <a:defRPr sz="1600" b="0" i="0" cap="none" spc="0" baseline="0">
                <a:solidFill>
                  <a:schemeClr val="bg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65400" y="2397760"/>
            <a:ext cx="4013200" cy="599440"/>
          </a:xfrm>
          <a:noFill/>
          <a:ln>
            <a:noFill/>
          </a:ln>
        </p:spPr>
        <p:txBody>
          <a:bodyPr bIns="0" anchor="b"/>
          <a:lstStyle>
            <a:lvl1pPr>
              <a:defRPr>
                <a:effectLst>
                  <a:glow rad="88900">
                    <a:schemeClr val="tx1">
                      <a:alpha val="6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0"/>
          </p:nvPr>
        </p:nvSpPr>
        <p:spPr bwMode="black"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17" name="Slide Number Placeholder 1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457200" y="2020824"/>
            <a:ext cx="8229600" cy="407517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4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5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6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3922776"/>
            <a:ext cx="9144000" cy="293522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cxnSp>
        <p:nvCxnSpPr>
          <p:cNvPr id="11" name="Straight Connector 10"/>
          <p:cNvCxnSpPr/>
          <p:nvPr/>
        </p:nvCxnSpPr>
        <p:spPr>
          <a:xfrm>
            <a:off x="0" y="3921760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Rectangle 11"/>
          <p:cNvSpPr/>
          <p:nvPr/>
        </p:nvSpPr>
        <p:spPr>
          <a:xfrm>
            <a:off x="2514600" y="3368040"/>
            <a:ext cx="4114800" cy="112776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pPr algn="ctr" defTabSz="914400" rtl="0" eaLnBrk="1" latinLnBrk="0" hangingPunct="1">
              <a:spcBef>
                <a:spcPts val="400"/>
              </a:spcBef>
              <a:buNone/>
            </a:pPr>
            <a:endParaRPr lang="en-US" sz="1800" b="1" kern="1200" cap="all" spc="0" baseline="0" smtClean="0">
              <a:solidFill>
                <a:schemeClr val="bg1"/>
              </a:solidFill>
              <a:latin typeface="+mj-lt"/>
              <a:ea typeface="+mj-ea"/>
              <a:cs typeface="Tunga" pitchFamily="2"/>
            </a:endParaRPr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 bwMode="black">
          <a:xfrm>
            <a:off x="2529052" y="3367246"/>
            <a:ext cx="4085897" cy="706821"/>
          </a:xfrm>
          <a:prstGeom prst="rect">
            <a:avLst/>
          </a:prstGeom>
          <a:noFill/>
          <a:ln w="98425" cmpd="thinThick">
            <a:noFill/>
            <a:miter lim="800000"/>
          </a:ln>
        </p:spPr>
        <p:txBody>
          <a:bodyPr vert="horz" lIns="91440" tIns="45720" rIns="91440" bIns="0" rtlCol="0" anchor="b" anchorCtr="0">
            <a:normAutofit/>
          </a:bodyPr>
          <a:lstStyle>
            <a:lvl1pPr>
              <a:defRPr kumimoji="0" lang="en-US" sz="1800" b="1" i="0" u="none" strike="noStrike" kern="1200" cap="all" spc="0" normalizeH="0" baseline="0" noProof="0" dirty="0" smtClean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Subtitle 2"/>
          <p:cNvSpPr>
            <a:spLocks noGrp="1"/>
          </p:cNvSpPr>
          <p:nvPr>
            <p:ph type="subTitle" idx="1"/>
          </p:nvPr>
        </p:nvSpPr>
        <p:spPr bwMode="black">
          <a:xfrm>
            <a:off x="2518542" y="4084577"/>
            <a:ext cx="4106917" cy="397094"/>
          </a:xfrm>
        </p:spPr>
        <p:txBody>
          <a:bodyPr tIns="0" anchor="t" anchorCtr="0">
            <a:normAutofit/>
          </a:bodyPr>
          <a:lstStyle>
            <a:lvl1pPr marL="0" indent="0" algn="ctr">
              <a:buNone/>
              <a:defRPr kumimoji="0" lang="en-US" sz="1600" b="0" i="0" u="none" strike="noStrike" kern="1200" cap="none" spc="0" normalizeH="0" baseline="0" noProof="0" dirty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+mn-lt"/>
                <a:ea typeface="+mn-ea"/>
                <a:cs typeface="Tahoma" pitchFamily="34" charset="0"/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020824"/>
            <a:ext cx="4023360" cy="4005072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9" name="Date Placeholder 8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Content Placeholder 30"/>
          <p:cNvSpPr>
            <a:spLocks noGrp="1"/>
          </p:cNvSpPr>
          <p:nvPr>
            <p:ph sz="quarter" idx="13"/>
          </p:nvPr>
        </p:nvSpPr>
        <p:spPr>
          <a:xfrm>
            <a:off x="457201" y="2819400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4" name="Content Placeholder 30"/>
          <p:cNvSpPr>
            <a:spLocks noGrp="1"/>
          </p:cNvSpPr>
          <p:nvPr>
            <p:ph sz="quarter" idx="14"/>
          </p:nvPr>
        </p:nvSpPr>
        <p:spPr>
          <a:xfrm>
            <a:off x="4663440" y="2816352"/>
            <a:ext cx="4023360" cy="320954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kern="1200" cap="none" spc="200" baseline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63440" y="2020824"/>
            <a:ext cx="4023360" cy="704088"/>
          </a:xfrm>
          <a:noFill/>
          <a:ln w="98425" cmpd="thinThick">
            <a:noFill/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1" i="0" kern="1200" cap="none" spc="200" baseline="0" dirty="0" smtClean="0">
                <a:solidFill>
                  <a:schemeClr val="tx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ctr" defTabSz="914400" rtl="0" eaLnBrk="1" latinLnBrk="0" hangingPunct="1">
              <a:lnSpc>
                <a:spcPct val="110000"/>
              </a:lnSpc>
              <a:spcBef>
                <a:spcPts val="400"/>
              </a:spcBef>
              <a:spcAft>
                <a:spcPts val="0"/>
              </a:spcAft>
              <a:buClr>
                <a:schemeClr val="accent1"/>
              </a:buClr>
              <a:buFontTx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1" name="Date Placeholder 10"/>
          <p:cNvSpPr>
            <a:spLocks noGrp="1"/>
          </p:cNvSpPr>
          <p:nvPr>
            <p:ph type="dt" sz="half" idx="16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12" name="Slide Number Placeholder 11"/>
          <p:cNvSpPr>
            <a:spLocks noGrp="1"/>
          </p:cNvSpPr>
          <p:nvPr>
            <p:ph type="sldNum" sz="quarter" idx="17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8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8" name="Title 1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5" name="Date Placeholder 1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16" name="Slide Number Placeholder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Content Placeholder 30"/>
          <p:cNvSpPr>
            <a:spLocks noGrp="1"/>
          </p:cNvSpPr>
          <p:nvPr>
            <p:ph sz="quarter" idx="14"/>
          </p:nvPr>
        </p:nvSpPr>
        <p:spPr>
          <a:xfrm>
            <a:off x="1485900" y="1914525"/>
            <a:ext cx="6172200" cy="3510915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737360" y="5513832"/>
            <a:ext cx="5669280" cy="548640"/>
          </a:xfrm>
        </p:spPr>
        <p:txBody>
          <a:bodyPr vert="horz" lIns="91440" tIns="0" rIns="91440" bIns="45720" rtlCol="0" anchor="ctr">
            <a:normAutofit/>
          </a:bodyPr>
          <a:lstStyle>
            <a:lvl1pPr marL="0" indent="0" algn="ctr" defTabSz="914400" rtl="0" eaLnBrk="1" latinLnBrk="0" hangingPunct="1">
              <a:lnSpc>
                <a:spcPct val="100000"/>
              </a:lnSpc>
              <a:spcBef>
                <a:spcPts val="0"/>
              </a:spcBef>
              <a:buClr>
                <a:schemeClr val="accent1"/>
              </a:buClr>
              <a:buFont typeface="Arial" pitchFamily="34" charset="0"/>
              <a:buNone/>
              <a:defRPr lang="en-US" sz="1400" b="0" i="0" kern="1200" cap="none" spc="0" baseline="0" smtClean="0">
                <a:solidFill>
                  <a:schemeClr val="tx1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3" name="Title 1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6" name="Date Placeholder 15"/>
          <p:cNvSpPr>
            <a:spLocks noGrp="1"/>
          </p:cNvSpPr>
          <p:nvPr>
            <p:ph type="dt" sz="half" idx="15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19" name="Slide Number Placeholder 18"/>
          <p:cNvSpPr>
            <a:spLocks noGrp="1"/>
          </p:cNvSpPr>
          <p:nvPr>
            <p:ph type="sldNum" sz="quarter" idx="16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7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852209" y="2026918"/>
            <a:ext cx="5439582" cy="3263750"/>
          </a:xfrm>
          <a:solidFill>
            <a:schemeClr val="tx1"/>
          </a:solidFill>
          <a:ln w="69850" cmpd="dbl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>
            <a:lvl1pPr marL="0" indent="0" algn="ctr" defTabSz="914400" rtl="0" eaLnBrk="1" latinLnBrk="0" hangingPunct="1">
              <a:spcBef>
                <a:spcPts val="400"/>
              </a:spcBef>
              <a:buNone/>
              <a:defRPr lang="en-US" sz="1800" b="0" kern="1200" cap="none" spc="0" baseline="0" dirty="0">
                <a:solidFill>
                  <a:schemeClr val="bg1"/>
                </a:solidFill>
                <a:latin typeface="+mj-lt"/>
                <a:ea typeface="+mj-ea"/>
                <a:cs typeface="Tunga" pitchFamily="2"/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1737360" y="5516880"/>
            <a:ext cx="5669280" cy="548640"/>
          </a:xfrm>
        </p:spPr>
        <p:txBody>
          <a:bodyPr vert="horz" lIns="91440" tIns="0" rIns="91440" bIns="0" rtlCol="0" anchor="ctr" anchorCtr="0">
            <a:normAutofit/>
          </a:bodyPr>
          <a:lstStyle>
            <a:lvl1pPr marL="0" indent="0">
              <a:spcBef>
                <a:spcPts val="0"/>
              </a:spcBef>
              <a:buNone/>
              <a:defRPr lang="en-US" sz="1400" b="0" i="0" kern="1200" cap="none" spc="30" baseline="0" smtClean="0">
                <a:solidFill>
                  <a:schemeClr val="tx2"/>
                </a:solidFill>
                <a:latin typeface="+mn-lt"/>
                <a:ea typeface="+mn-ea"/>
                <a:cs typeface="Tahoma" pitchFamily="34" charset="0"/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marL="0" lvl="0" indent="0" algn="ctr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13" name="Date Placeholder 12"/>
          <p:cNvSpPr>
            <a:spLocks noGrp="1"/>
          </p:cNvSpPr>
          <p:nvPr>
            <p:ph type="dt" sz="half" idx="14"/>
          </p:nvPr>
        </p:nvSpPr>
        <p:spPr>
          <a:xfrm>
            <a:off x="2981325" y="273180"/>
            <a:ext cx="3181350" cy="292100"/>
          </a:xfrm>
        </p:spPr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14" name="Slide Number Placeholder 13"/>
          <p:cNvSpPr>
            <a:spLocks noGrp="1"/>
          </p:cNvSpPr>
          <p:nvPr>
            <p:ph type="sldNum" sz="quarter" idx="15"/>
          </p:nvPr>
        </p:nvSpPr>
        <p:spPr>
          <a:xfrm>
            <a:off x="4038600" y="6172200"/>
            <a:ext cx="1066800" cy="304800"/>
          </a:xfrm>
        </p:spPr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15" name="Footer Placeholder 14"/>
          <p:cNvSpPr>
            <a:spLocks noGrp="1"/>
          </p:cNvSpPr>
          <p:nvPr>
            <p:ph type="ftr" sz="quarter" idx="16"/>
          </p:nvPr>
        </p:nvSpPr>
        <p:spPr>
          <a:xfrm>
            <a:off x="1447800" y="6486525"/>
            <a:ext cx="6248400" cy="2921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9" name="Straight Connector 8"/>
          <p:cNvCxnSpPr/>
          <p:nvPr/>
        </p:nvCxnSpPr>
        <p:spPr>
          <a:xfrm rot="5400000">
            <a:off x="4267200" y="3429000"/>
            <a:ext cx="6858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Rectangle 6"/>
          <p:cNvSpPr/>
          <p:nvPr/>
        </p:nvSpPr>
        <p:spPr bwMode="hidden">
          <a:xfrm>
            <a:off x="0" y="1"/>
            <a:ext cx="76962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629400" cy="5029200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39000" y="914401"/>
            <a:ext cx="926980" cy="5029200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 bwMode="hidden">
          <a:xfrm>
            <a:off x="0" y="1335973"/>
            <a:ext cx="9144000" cy="5522027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2019301"/>
            <a:ext cx="8229600" cy="41173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981325" y="273180"/>
            <a:ext cx="318135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 algn="ctr">
              <a:defRPr sz="1200" b="0" cap="all" spc="300" baseline="0">
                <a:solidFill>
                  <a:schemeClr val="tx1"/>
                </a:solidFill>
              </a:defRPr>
            </a:lvl1pPr>
          </a:lstStyle>
          <a:p>
            <a:fld id="{0098A5D7-21CD-4D10-A112-24F189150B45}" type="datetimeFigureOut">
              <a:rPr lang="cs-CZ" smtClean="0"/>
              <a:t>11.8.2013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47800" y="6486525"/>
            <a:ext cx="62484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100" b="0" cap="all" spc="300" baseline="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038600" y="6172200"/>
            <a:ext cx="1066800" cy="304800"/>
          </a:xfrm>
          <a:prstGeom prst="rect">
            <a:avLst/>
          </a:prstGeom>
          <a:ln>
            <a:noFill/>
          </a:ln>
        </p:spPr>
        <p:txBody>
          <a:bodyPr vert="horz" lIns="0" tIns="0" rIns="0" bIns="0" rtlCol="0" anchor="ctr">
            <a:normAutofit/>
          </a:bodyPr>
          <a:lstStyle>
            <a:lvl1pPr algn="ctr">
              <a:defRPr sz="1200" b="1">
                <a:solidFill>
                  <a:schemeClr val="tx1"/>
                </a:solidFill>
              </a:defRPr>
            </a:lvl1pPr>
          </a:lstStyle>
          <a:p>
            <a:fld id="{F66A06E7-139E-4925-B821-3D33166AA242}" type="slidenum">
              <a:rPr lang="cs-CZ" smtClean="0"/>
              <a:t>‹#›</a:t>
            </a:fld>
            <a:endParaRPr lang="cs-CZ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1331436"/>
            <a:ext cx="9144000" cy="1588"/>
          </a:xfrm>
          <a:prstGeom prst="line">
            <a:avLst/>
          </a:prstGeom>
          <a:ln w="12700">
            <a:solidFill>
              <a:schemeClr val="tx2">
                <a:lumMod val="75000"/>
              </a:schemeClr>
            </a:solidFill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14600" y="975360"/>
            <a:ext cx="4114800" cy="701040"/>
          </a:xfrm>
          <a:prstGeom prst="rect">
            <a:avLst/>
          </a:prstGeom>
          <a:solidFill>
            <a:schemeClr val="tx1"/>
          </a:solidFill>
          <a:ln w="76200" cmpd="thinThick">
            <a:solidFill>
              <a:schemeClr val="tx1"/>
            </a:solidFill>
            <a:miter lim="800000"/>
          </a:ln>
        </p:spPr>
        <p:txBody>
          <a:bodyPr vert="horz" lIns="91440" tIns="45720" rIns="91440" bIns="45720" rtlCol="0" anchor="ctr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txStyles>
    <p:titleStyle>
      <a:lvl1pPr algn="ctr" defTabSz="914400" rtl="0" eaLnBrk="1" latinLnBrk="0" hangingPunct="1">
        <a:spcBef>
          <a:spcPts val="400"/>
        </a:spcBef>
        <a:buNone/>
        <a:defRPr sz="1800" b="1" kern="1200" cap="all" spc="0" baseline="0">
          <a:solidFill>
            <a:schemeClr val="bg1">
              <a:lumMod val="75000"/>
              <a:lumOff val="25000"/>
            </a:schemeClr>
          </a:solidFill>
          <a:effectLst/>
          <a:latin typeface="+mj-lt"/>
          <a:ea typeface="+mj-ea"/>
          <a:cs typeface="Tunga" pitchFamily="2"/>
        </a:defRPr>
      </a:lvl1pPr>
    </p:titleStyle>
    <p:bodyStyle>
      <a:lvl1pPr marL="0" indent="0" algn="ctr" defTabSz="914400" rtl="0" eaLnBrk="1" latinLnBrk="0" hangingPunct="1">
        <a:lnSpc>
          <a:spcPct val="100000"/>
        </a:lnSpc>
        <a:spcBef>
          <a:spcPts val="600"/>
        </a:spcBef>
        <a:spcAft>
          <a:spcPts val="0"/>
        </a:spcAft>
        <a:buClr>
          <a:schemeClr val="accent1"/>
        </a:buClr>
        <a:buFontTx/>
        <a:buNone/>
        <a:defRPr sz="2000" b="0" i="0" kern="1200" cap="none" spc="30" baseline="0">
          <a:solidFill>
            <a:schemeClr val="tx1"/>
          </a:solidFill>
          <a:latin typeface="+mn-lt"/>
          <a:ea typeface="+mn-ea"/>
          <a:cs typeface="Tahoma" pitchFamily="34" charset="0"/>
        </a:defRPr>
      </a:lvl1pPr>
      <a:lvl2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600" kern="1200">
          <a:solidFill>
            <a:schemeClr val="tx1"/>
          </a:solidFill>
          <a:latin typeface="+mn-lt"/>
          <a:ea typeface="+mn-ea"/>
          <a:cs typeface="Tahoma" pitchFamily="34" charset="0"/>
        </a:defRPr>
      </a:lvl3pPr>
      <a:lvl4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0" indent="0" algn="ctr" defTabSz="914400" rtl="0" eaLnBrk="1" latinLnBrk="0" hangingPunct="1">
        <a:lnSpc>
          <a:spcPct val="100000"/>
        </a:lnSpc>
        <a:spcBef>
          <a:spcPts val="1200"/>
        </a:spcBef>
        <a:buClr>
          <a:schemeClr val="accent1"/>
        </a:buClr>
        <a:buFontTx/>
        <a:buNone/>
        <a:defRPr sz="1400" kern="1200" baseline="0">
          <a:solidFill>
            <a:schemeClr val="tx1"/>
          </a:solidFill>
          <a:latin typeface="+mn-lt"/>
          <a:ea typeface="+mn-ea"/>
          <a:cs typeface="Tahoma" pitchFamily="34" charset="0"/>
        </a:defRPr>
      </a:lvl5pPr>
      <a:lvl6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0" indent="0" algn="ctr" defTabSz="914400" rtl="0" eaLnBrk="1" latinLnBrk="0" hangingPunct="1">
        <a:lnSpc>
          <a:spcPct val="100000"/>
        </a:lnSpc>
        <a:spcBef>
          <a:spcPts val="1200"/>
        </a:spcBef>
        <a:buFont typeface="Arial" pitchFamily="34" charset="0"/>
        <a:buNone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6.png"/><Relationship Id="rId13" Type="http://schemas.openxmlformats.org/officeDocument/2006/relationships/image" Target="../media/image21.png"/><Relationship Id="rId3" Type="http://schemas.openxmlformats.org/officeDocument/2006/relationships/image" Target="../media/image11.png"/><Relationship Id="rId7" Type="http://schemas.openxmlformats.org/officeDocument/2006/relationships/image" Target="../media/image15.png"/><Relationship Id="rId12" Type="http://schemas.openxmlformats.org/officeDocument/2006/relationships/image" Target="../media/image20.png"/><Relationship Id="rId2" Type="http://schemas.openxmlformats.org/officeDocument/2006/relationships/image" Target="../media/image100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4.png"/><Relationship Id="rId11" Type="http://schemas.openxmlformats.org/officeDocument/2006/relationships/image" Target="../media/image19.png"/><Relationship Id="rId5" Type="http://schemas.openxmlformats.org/officeDocument/2006/relationships/image" Target="../media/image13.png"/><Relationship Id="rId15" Type="http://schemas.openxmlformats.org/officeDocument/2006/relationships/image" Target="../media/image23.png"/><Relationship Id="rId10" Type="http://schemas.openxmlformats.org/officeDocument/2006/relationships/image" Target="../media/image18.png"/><Relationship Id="rId4" Type="http://schemas.openxmlformats.org/officeDocument/2006/relationships/image" Target="../media/image12.png"/><Relationship Id="rId9" Type="http://schemas.openxmlformats.org/officeDocument/2006/relationships/image" Target="../media/image17.png"/><Relationship Id="rId14" Type="http://schemas.openxmlformats.org/officeDocument/2006/relationships/image" Target="../media/image22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8.png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hyperlink" Target="http://fyzika.jreichl.com/" TargetMode="External"/><Relationship Id="rId3" Type="http://schemas.openxmlformats.org/officeDocument/2006/relationships/hyperlink" Target="http://testy.nanic.cz/testy/fyzika/" TargetMode="External"/><Relationship Id="rId7" Type="http://schemas.openxmlformats.org/officeDocument/2006/relationships/hyperlink" Target="http://www.ucitel.net/fyzika" TargetMode="External"/><Relationship Id="rId2" Type="http://schemas.openxmlformats.org/officeDocument/2006/relationships/hyperlink" Target="http://khanovaskola.cz/knihovna?gclid=CJH4q_CbmLYCFQ-7zAod4zEAcw" TargetMode="Externa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5.wmf"/><Relationship Id="rId5" Type="http://schemas.openxmlformats.org/officeDocument/2006/relationships/hyperlink" Target="http://www.labo.cz/mftabulky.htm" TargetMode="External"/><Relationship Id="rId4" Type="http://schemas.openxmlformats.org/officeDocument/2006/relationships/hyperlink" Target="http://www.fyzikaonline.cz/" TargetMode="External"/><Relationship Id="rId9" Type="http://schemas.openxmlformats.org/officeDocument/2006/relationships/hyperlink" Target="http://webfyzika.fsv.cvut.cz/0odkazy.htm" TargetMode="Externa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17689" y="2239898"/>
            <a:ext cx="8609307" cy="4285446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405981" y="248538"/>
            <a:ext cx="8609307" cy="1736544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4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44720" y="5323127"/>
            <a:ext cx="4529225" cy="983802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844094" y="4604191"/>
            <a:ext cx="68270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ČÍSLO PROJEKTU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CZ.1.07/1.4.00/21.2364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844094" y="3038485"/>
            <a:ext cx="69832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NÁZEV</a:t>
            </a:r>
            <a:r>
              <a:rPr lang="cs-CZ" sz="280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VY_32_INOVACE_09_06_F7_Hanak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870289" y="2552432"/>
            <a:ext cx="425956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AUTOR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Ing. Roman Hanák</a:t>
            </a:r>
          </a:p>
        </p:txBody>
      </p:sp>
      <p:sp>
        <p:nvSpPr>
          <p:cNvPr id="8" name="Obdélník 7"/>
          <p:cNvSpPr/>
          <p:nvPr/>
        </p:nvSpPr>
        <p:spPr>
          <a:xfrm>
            <a:off x="868130" y="3561705"/>
            <a:ext cx="191270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TÉMA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Síla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19716" y="248538"/>
            <a:ext cx="8424936" cy="1938992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lvl="0">
              <a:lnSpc>
                <a:spcPct val="150000"/>
              </a:lnSpc>
            </a:pPr>
            <a:r>
              <a:rPr lang="cs-CZ" sz="1600" dirty="0"/>
              <a:t>Základní škola Libina, příspěvková </a:t>
            </a:r>
            <a:r>
              <a:rPr lang="cs-CZ" sz="1600" dirty="0" smtClean="0"/>
              <a:t>organizace, Libina 548,788 05,IČ: 708 708 61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Název projektu: </a:t>
            </a:r>
            <a:r>
              <a:rPr lang="cs-CZ" sz="1600" dirty="0" smtClean="0"/>
              <a:t>Škola hrou</a:t>
            </a:r>
            <a:endParaRPr lang="cs-CZ" sz="1600" dirty="0"/>
          </a:p>
          <a:p>
            <a:pPr>
              <a:lnSpc>
                <a:spcPct val="150000"/>
              </a:lnSpc>
            </a:pPr>
            <a:r>
              <a:rPr lang="cs-CZ" sz="1600" dirty="0"/>
              <a:t>Tento projekt je spolufinancován Evropským sociálním fondem </a:t>
            </a:r>
            <a:r>
              <a:rPr lang="cs-CZ" sz="1600" dirty="0" smtClean="0"/>
              <a:t>republiky</a:t>
            </a:r>
          </a:p>
          <a:p>
            <a:pPr>
              <a:lnSpc>
                <a:spcPct val="150000"/>
              </a:lnSpc>
            </a:pPr>
            <a:r>
              <a:rPr lang="cs-CZ" sz="1600" dirty="0"/>
              <a:t>Vzdělávací oblast </a:t>
            </a:r>
            <a:r>
              <a:rPr lang="cs-CZ" sz="1600" dirty="0" smtClean="0"/>
              <a:t>Fyzika</a:t>
            </a:r>
            <a:endParaRPr lang="cs-CZ" sz="1600" dirty="0"/>
          </a:p>
          <a:p>
            <a:pPr>
              <a:lnSpc>
                <a:spcPct val="150000"/>
              </a:lnSpc>
            </a:pPr>
            <a:endParaRPr lang="cs-CZ" sz="1600" dirty="0"/>
          </a:p>
        </p:txBody>
      </p:sp>
      <p:sp>
        <p:nvSpPr>
          <p:cNvPr id="10" name="Obdélník 9"/>
          <p:cNvSpPr/>
          <p:nvPr/>
        </p:nvSpPr>
        <p:spPr>
          <a:xfrm>
            <a:off x="844094" y="4072225"/>
            <a:ext cx="5361083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chemeClr val="bg1">
                    <a:lumMod val="95000"/>
                    <a:lumOff val="5000"/>
                  </a:schemeClr>
                </a:solidFill>
              </a:rPr>
              <a:t>OBSAH</a:t>
            </a: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: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Skládání sil stejného směru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31190" y="620688"/>
            <a:ext cx="1425794" cy="12433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0137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292745" y="202265"/>
            <a:ext cx="8527119" cy="922479"/>
          </a:xfrm>
          <a:prstGeom prst="roundRect">
            <a:avLst>
              <a:gd name="adj" fmla="val 2423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10557" y="1484784"/>
            <a:ext cx="8609307" cy="4968551"/>
          </a:xfrm>
          <a:prstGeom prst="roundRect">
            <a:avLst/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2" name="Nadpis 1"/>
          <p:cNvSpPr>
            <a:spLocks noGrp="1"/>
          </p:cNvSpPr>
          <p:nvPr/>
        </p:nvSpPr>
        <p:spPr>
          <a:xfrm>
            <a:off x="3347864" y="15944"/>
            <a:ext cx="2016224" cy="851655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cs-CZ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ANOTACE</a:t>
            </a:r>
            <a:endParaRPr lang="cs-CZ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>
          <a:xfrm>
            <a:off x="392194" y="1844824"/>
            <a:ext cx="8246032" cy="252028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H</a:t>
            </a:r>
            <a:r>
              <a:rPr lang="cs-CZ" sz="1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odina je zaměřena na skládání sil stejného  směru. Ukážeme si, kde se v praxi s touto problematikou </a:t>
            </a:r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můžeme potkat. Máme zde řešený i příklady pro samostatné procvičení.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Inovativnost je v tom, že se zde vyskytuje řada moderních interaktivních prvků.  Máme zde názorné grafické animace, obrázky, komentáře k řešení a hypertextové odkazy. Žáci lépe pochopí probíranou látku a hodina je pro ně zajímavější. 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Každý řešený příklad je pomocí animací rozdělen na dílčí kroky, takže vyučující se nezdržuje psaním na tabuli, ale pomocí ovladače postupně odkrývá řešení příkladu a má tak možnost žáky nechat samostatně tvořit a věnovat se těm žákům, kteří potřebují individuální pomoc.</a:t>
            </a:r>
          </a:p>
          <a:p>
            <a:pPr algn="just"/>
            <a:r>
              <a:rPr lang="cs-CZ" sz="18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V hodině jsou odkazy na internetové stránky, které slouží k doplnění a rozšíření probírané látky o další zajímavé informace. Hodina je tvořena tak, aby mohla být odučena v multimediální učebně nebo v počítačové učebně, které mají připojení k internetu. </a:t>
            </a:r>
          </a:p>
          <a:p>
            <a:pPr algn="just"/>
            <a:endParaRPr lang="cs-CZ" sz="1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719549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24622" y="4459010"/>
            <a:ext cx="8774708" cy="1844295"/>
          </a:xfrm>
          <a:prstGeom prst="roundRect">
            <a:avLst>
              <a:gd name="adj" fmla="val 4189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799580" y="4976705"/>
            <a:ext cx="4545844" cy="808906"/>
          </a:xfrm>
          <a:prstGeom prst="roundRect">
            <a:avLst>
              <a:gd name="adj" fmla="val 1907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236826" y="90722"/>
            <a:ext cx="8746332" cy="1347964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06596" y="267276"/>
            <a:ext cx="8279608" cy="95809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                         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je síla, která má na těleso stejný účinek jako několik současně působících sil. 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1937010" y="5080430"/>
                <a:ext cx="3816424" cy="70518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cs-CZ" sz="2800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𝑭</m:t>
                      </m:r>
                      <m:r>
                        <a:rPr lang="cs-CZ" sz="2800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800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800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𝟏</m:t>
                          </m:r>
                        </m:sub>
                      </m:sSub>
                      <m:r>
                        <a:rPr lang="cs-CZ" sz="2800" b="1" i="1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2800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𝑭</m:t>
                          </m:r>
                        </m:e>
                        <m:sub>
                          <m:r>
                            <a:rPr lang="cs-CZ" sz="2800" b="1" i="1" dirty="0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sz="2800" b="1" i="1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37010" y="5080430"/>
                <a:ext cx="3816424" cy="705180"/>
              </a:xfrm>
              <a:prstGeom prst="rect">
                <a:avLst/>
              </a:prstGeom>
              <a:blipFill rotWithShape="1"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10" name="Zaoblený obdélník 9"/>
          <p:cNvSpPr/>
          <p:nvPr/>
        </p:nvSpPr>
        <p:spPr>
          <a:xfrm>
            <a:off x="208450" y="1579448"/>
            <a:ext cx="8774708" cy="913448"/>
          </a:xfrm>
          <a:prstGeom prst="roundRect">
            <a:avLst>
              <a:gd name="adj" fmla="val 325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1" name="Zástupný symbol pro obsah 2"/>
          <p:cNvSpPr>
            <a:spLocks noGrp="1"/>
          </p:cNvSpPr>
          <p:nvPr/>
        </p:nvSpPr>
        <p:spPr>
          <a:xfrm>
            <a:off x="378840" y="1775272"/>
            <a:ext cx="8402724" cy="5016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Nalezení výslednice sil se nazývá skládání sil.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2" name="Zaoblený obdélník 11"/>
          <p:cNvSpPr/>
          <p:nvPr/>
        </p:nvSpPr>
        <p:spPr>
          <a:xfrm>
            <a:off x="235586" y="2641810"/>
            <a:ext cx="8774708" cy="1606687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3" name="Zástupný symbol pro obsah 2"/>
          <p:cNvSpPr>
            <a:spLocks noGrp="1"/>
          </p:cNvSpPr>
          <p:nvPr/>
        </p:nvSpPr>
        <p:spPr>
          <a:xfrm>
            <a:off x="474040" y="2783976"/>
            <a:ext cx="7776864" cy="137403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Výslednice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dvou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 sil </a:t>
            </a: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stejného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 směru má s oběma silami stejný směr a její velikost se rovná součtu velikostí obou sil.</a:t>
            </a:r>
          </a:p>
        </p:txBody>
      </p:sp>
      <p:sp>
        <p:nvSpPr>
          <p:cNvPr id="14" name="Zástupný symbol pro obsah 2"/>
          <p:cNvSpPr>
            <a:spLocks noGrp="1"/>
          </p:cNvSpPr>
          <p:nvPr/>
        </p:nvSpPr>
        <p:spPr>
          <a:xfrm>
            <a:off x="-946732" y="285656"/>
            <a:ext cx="3600400" cy="47904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r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Výslednice sil</a:t>
            </a:r>
            <a:endParaRPr lang="cs-CZ" sz="2800" dirty="0" smtClean="0">
              <a:solidFill>
                <a:schemeClr val="bg1">
                  <a:lumMod val="95000"/>
                  <a:lumOff val="5000"/>
                </a:schemeClr>
              </a:solidFill>
              <a:cs typeface="Calibri" pitchFamily="34" charset="0"/>
            </a:endParaRPr>
          </a:p>
        </p:txBody>
      </p:sp>
      <p:sp>
        <p:nvSpPr>
          <p:cNvPr id="15" name="Zaoblený obdélník 14"/>
          <p:cNvSpPr/>
          <p:nvPr/>
        </p:nvSpPr>
        <p:spPr>
          <a:xfrm>
            <a:off x="7174063" y="4622924"/>
            <a:ext cx="1450060" cy="1445426"/>
          </a:xfrm>
          <a:prstGeom prst="roundRect">
            <a:avLst>
              <a:gd name="adj" fmla="val 9801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pic>
        <p:nvPicPr>
          <p:cNvPr id="16" name="Obrázek 1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291306" y="4756396"/>
            <a:ext cx="1178481" cy="117848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8620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2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/>
      <p:bldP spid="11" grpId="0"/>
      <p:bldP spid="13" grpId="0"/>
      <p:bldP spid="1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95337" y="266959"/>
            <a:ext cx="8609307" cy="6198646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6" name="Zaoblený obdélník 35"/>
          <p:cNvSpPr/>
          <p:nvPr/>
        </p:nvSpPr>
        <p:spPr>
          <a:xfrm>
            <a:off x="4499992" y="1395576"/>
            <a:ext cx="4304654" cy="468052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174752" y="266959"/>
            <a:ext cx="8609306" cy="844311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195339" y="1395576"/>
            <a:ext cx="4304652" cy="4680520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436722" y="414554"/>
            <a:ext cx="7776864" cy="477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cs typeface="Calibri" pitchFamily="34" charset="0"/>
              </a:rPr>
              <a:t>Grafické znázornění skládání dvou sil stejného směru.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23" name="TextovéPole 22"/>
              <p:cNvSpPr txBox="1"/>
              <p:nvPr/>
            </p:nvSpPr>
            <p:spPr>
              <a:xfrm>
                <a:off x="6889983" y="4872355"/>
                <a:ext cx="557962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4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4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23" name="TextovéPole 2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89983" y="4872355"/>
                <a:ext cx="557962" cy="461665"/>
              </a:xfrm>
              <a:prstGeom prst="rect">
                <a:avLst/>
              </a:prstGeom>
              <a:blipFill rotWithShape="1">
                <a:blip r:embed="rId2"/>
                <a:stretch>
                  <a:fillRect l="-21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24" name="TextovéPole 23"/>
              <p:cNvSpPr txBox="1"/>
              <p:nvPr/>
            </p:nvSpPr>
            <p:spPr>
              <a:xfrm>
                <a:off x="6889983" y="3199613"/>
                <a:ext cx="557607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4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4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4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400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24" name="TextovéPole 2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89983" y="3199613"/>
                <a:ext cx="557607" cy="461665"/>
              </a:xfrm>
              <a:prstGeom prst="rect">
                <a:avLst/>
              </a:prstGeom>
              <a:blipFill rotWithShape="1">
                <a:blip r:embed="rId3"/>
                <a:stretch>
                  <a:fillRect l="-2174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26" name="Přímá spojnice 25"/>
          <p:cNvCxnSpPr/>
          <p:nvPr/>
        </p:nvCxnSpPr>
        <p:spPr>
          <a:xfrm>
            <a:off x="5285576" y="2057046"/>
            <a:ext cx="2570110" cy="0"/>
          </a:xfrm>
          <a:prstGeom prst="line">
            <a:avLst/>
          </a:prstGeom>
          <a:ln w="1270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35" name="TextovéPole 34"/>
              <p:cNvSpPr txBox="1"/>
              <p:nvPr/>
            </p:nvSpPr>
            <p:spPr>
              <a:xfrm>
                <a:off x="5746316" y="5260826"/>
                <a:ext cx="473029" cy="461665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4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𝐹</m:t>
                      </m:r>
                    </m:oMath>
                  </m:oMathPara>
                </a14:m>
                <a:endParaRPr lang="cs-CZ" sz="24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5" name="TextovéPole 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746316" y="5260826"/>
                <a:ext cx="473029" cy="461665"/>
              </a:xfrm>
              <a:prstGeom prst="rect">
                <a:avLst/>
              </a:prstGeom>
              <a:blipFill rotWithShape="1">
                <a:blip r:embed="rId4"/>
                <a:stretch>
                  <a:fillRect l="-389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" name="TextovéPole 36"/>
          <p:cNvSpPr txBox="1"/>
          <p:nvPr/>
        </p:nvSpPr>
        <p:spPr>
          <a:xfrm>
            <a:off x="395538" y="1618001"/>
            <a:ext cx="302433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Výslednice dvou sil:</a:t>
            </a:r>
            <a:endParaRPr lang="cs-CZ" sz="28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927328" y="3168836"/>
                <a:ext cx="338437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smtClean="0">
                          <a:solidFill>
                            <a:srgbClr val="FF0000"/>
                          </a:solidFill>
                          <a:latin typeface="Cambria Math"/>
                        </a:rPr>
                        <m:t>F</m:t>
                      </m:r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2</m:t>
                      </m:r>
                      <m:r>
                        <a:rPr lang="cs-CZ" sz="2800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 </m:t>
                      </m:r>
                      <m:r>
                        <a:rPr lang="cs-CZ" sz="2800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𝑁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+3 </m:t>
                      </m:r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sz="28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7328" y="3168836"/>
                <a:ext cx="3384376" cy="523220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1" name="Zástupný symbol pro obsah 2"/>
          <p:cNvSpPr>
            <a:spLocks noGrp="1"/>
          </p:cNvSpPr>
          <p:nvPr/>
        </p:nvSpPr>
        <p:spPr>
          <a:xfrm>
            <a:off x="6219345" y="1472067"/>
            <a:ext cx="627994" cy="477111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b="1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A</a:t>
            </a:r>
          </a:p>
        </p:txBody>
      </p:sp>
      <p:grpSp>
        <p:nvGrpSpPr>
          <p:cNvPr id="39" name="Skupina 38"/>
          <p:cNvGrpSpPr/>
          <p:nvPr/>
        </p:nvGrpSpPr>
        <p:grpSpPr>
          <a:xfrm>
            <a:off x="6245749" y="2086601"/>
            <a:ext cx="360040" cy="1440160"/>
            <a:chOff x="975780" y="2780928"/>
            <a:chExt cx="360040" cy="1440160"/>
          </a:xfrm>
        </p:grpSpPr>
        <p:cxnSp>
          <p:nvCxnSpPr>
            <p:cNvPr id="40" name="Přímá spojnice 39"/>
            <p:cNvCxnSpPr/>
            <p:nvPr/>
          </p:nvCxnSpPr>
          <p:spPr>
            <a:xfrm>
              <a:off x="1155800" y="2780928"/>
              <a:ext cx="0" cy="1440160"/>
            </a:xfrm>
            <a:prstGeom prst="line">
              <a:avLst/>
            </a:prstGeom>
            <a:ln w="38100">
              <a:solidFill>
                <a:srgbClr val="0070C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>
              <a:off x="975780" y="3501008"/>
              <a:ext cx="360040" cy="0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9" name="Skupina 8"/>
          <p:cNvGrpSpPr/>
          <p:nvPr/>
        </p:nvGrpSpPr>
        <p:grpSpPr>
          <a:xfrm>
            <a:off x="6245316" y="3559759"/>
            <a:ext cx="369011" cy="2194332"/>
            <a:chOff x="10404648" y="2435353"/>
            <a:chExt cx="369011" cy="2194332"/>
          </a:xfrm>
        </p:grpSpPr>
        <p:cxnSp>
          <p:nvCxnSpPr>
            <p:cNvPr id="43" name="Přímá spojnice 42"/>
            <p:cNvCxnSpPr/>
            <p:nvPr/>
          </p:nvCxnSpPr>
          <p:spPr>
            <a:xfrm flipH="1">
              <a:off x="10584668" y="2451054"/>
              <a:ext cx="8971" cy="2178631"/>
            </a:xfrm>
            <a:prstGeom prst="line">
              <a:avLst/>
            </a:prstGeom>
            <a:ln w="38100">
              <a:solidFill>
                <a:schemeClr val="bg1">
                  <a:lumMod val="95000"/>
                  <a:lumOff val="5000"/>
                </a:schemeClr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Přímá spojnice 43"/>
            <p:cNvCxnSpPr/>
            <p:nvPr/>
          </p:nvCxnSpPr>
          <p:spPr>
            <a:xfrm>
              <a:off x="10404648" y="3171134"/>
              <a:ext cx="360040" cy="0"/>
            </a:xfrm>
            <a:prstGeom prst="line">
              <a:avLst/>
            </a:prstGeom>
            <a:ln w="38100">
              <a:solidFill>
                <a:schemeClr val="bg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Přímá spojnice 44"/>
            <p:cNvCxnSpPr/>
            <p:nvPr/>
          </p:nvCxnSpPr>
          <p:spPr>
            <a:xfrm>
              <a:off x="10404648" y="3909605"/>
              <a:ext cx="360040" cy="0"/>
            </a:xfrm>
            <a:prstGeom prst="line">
              <a:avLst/>
            </a:prstGeom>
            <a:ln w="38100">
              <a:solidFill>
                <a:schemeClr val="bg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nice 45"/>
            <p:cNvCxnSpPr/>
            <p:nvPr/>
          </p:nvCxnSpPr>
          <p:spPr>
            <a:xfrm>
              <a:off x="10413619" y="2435353"/>
              <a:ext cx="360040" cy="0"/>
            </a:xfrm>
            <a:prstGeom prst="line">
              <a:avLst/>
            </a:prstGeom>
            <a:ln w="38100">
              <a:solidFill>
                <a:schemeClr val="bg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936208" y="2333409"/>
                <a:ext cx="2483666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>
                          <a:solidFill>
                            <a:srgbClr val="FF0000"/>
                          </a:solidFill>
                          <a:latin typeface="Cambria Math"/>
                        </a:rPr>
                        <m:t>F</m:t>
                      </m:r>
                      <m:r>
                        <a:rPr lang="cs-CZ" sz="28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sSub>
                        <m:sSubPr>
                          <m:ctrlPr>
                            <a:rPr lang="cs-CZ" sz="280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8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+</m:t>
                      </m:r>
                      <m:sSub>
                        <m:sSubPr>
                          <m:ctrlP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800" b="0" i="1" smtClean="0">
                              <a:solidFill>
                                <a:schemeClr val="bg1">
                                  <a:lumMod val="95000"/>
                                  <a:lumOff val="5000"/>
                                </a:schemeClr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8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36208" y="2333409"/>
                <a:ext cx="2483666" cy="523220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7" name="TextovéPole 46"/>
              <p:cNvSpPr txBox="1"/>
              <p:nvPr/>
            </p:nvSpPr>
            <p:spPr>
              <a:xfrm>
                <a:off x="927328" y="4033090"/>
                <a:ext cx="2032743" cy="52322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m:rPr>
                          <m:sty m:val="p"/>
                        </m:rPr>
                        <a:rPr lang="cs-CZ" sz="2800" smtClean="0">
                          <a:solidFill>
                            <a:srgbClr val="FF0000"/>
                          </a:solidFill>
                          <a:latin typeface="Cambria Math"/>
                        </a:rPr>
                        <m:t>F</m:t>
                      </m:r>
                      <m:r>
                        <a:rPr lang="cs-CZ" sz="2800" b="0" i="0" smtClean="0">
                          <a:solidFill>
                            <a:srgbClr val="FF0000"/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5 </m:t>
                      </m:r>
                      <m:r>
                        <a:rPr lang="cs-CZ" sz="2800" b="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𝑁</m:t>
                      </m:r>
                    </m:oMath>
                  </m:oMathPara>
                </a14:m>
                <a:endParaRPr lang="cs-CZ" sz="28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7" name="TextovéPole 46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927328" y="4033090"/>
                <a:ext cx="2032743" cy="523220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49" name="Skupina 48"/>
          <p:cNvGrpSpPr/>
          <p:nvPr/>
        </p:nvGrpSpPr>
        <p:grpSpPr>
          <a:xfrm>
            <a:off x="6241901" y="2099425"/>
            <a:ext cx="375839" cy="3673277"/>
            <a:chOff x="10764688" y="1424610"/>
            <a:chExt cx="375839" cy="3673277"/>
          </a:xfrm>
        </p:grpSpPr>
        <p:cxnSp>
          <p:nvCxnSpPr>
            <p:cNvPr id="50" name="Přímá spojnice 49"/>
            <p:cNvCxnSpPr/>
            <p:nvPr/>
          </p:nvCxnSpPr>
          <p:spPr>
            <a:xfrm>
              <a:off x="10764688" y="2144690"/>
              <a:ext cx="360040" cy="0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Přímá spojnice 50"/>
            <p:cNvCxnSpPr/>
            <p:nvPr/>
          </p:nvCxnSpPr>
          <p:spPr>
            <a:xfrm>
              <a:off x="10764688" y="2883161"/>
              <a:ext cx="360040" cy="0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Přímá spojnice 51"/>
            <p:cNvCxnSpPr/>
            <p:nvPr/>
          </p:nvCxnSpPr>
          <p:spPr>
            <a:xfrm>
              <a:off x="10773660" y="3632269"/>
              <a:ext cx="360040" cy="0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Přímá spojnice 52"/>
            <p:cNvCxnSpPr/>
            <p:nvPr/>
          </p:nvCxnSpPr>
          <p:spPr>
            <a:xfrm>
              <a:off x="10780487" y="4355911"/>
              <a:ext cx="360040" cy="0"/>
            </a:xfrm>
            <a:prstGeom prst="line">
              <a:avLst/>
            </a:prstGeom>
            <a:ln w="635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Přímá spojnice 53"/>
            <p:cNvCxnSpPr/>
            <p:nvPr/>
          </p:nvCxnSpPr>
          <p:spPr>
            <a:xfrm flipH="1">
              <a:off x="10953679" y="1424610"/>
              <a:ext cx="1" cy="3673277"/>
            </a:xfrm>
            <a:prstGeom prst="line">
              <a:avLst/>
            </a:prstGeom>
            <a:ln w="6350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2340028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3" grpId="0"/>
      <p:bldP spid="24" grpId="0"/>
      <p:bldP spid="35" grpId="0"/>
      <p:bldP spid="37" grpId="0"/>
      <p:bldP spid="38" grpId="0"/>
      <p:bldP spid="31" grpId="0"/>
      <p:bldP spid="42" grpId="0"/>
      <p:bldP spid="47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1" y="56892"/>
            <a:ext cx="9144000" cy="6684475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6876256" y="1486173"/>
            <a:ext cx="2232248" cy="5096861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0" y="64409"/>
            <a:ext cx="9144000" cy="1408693"/>
          </a:xfrm>
          <a:prstGeom prst="roundRect">
            <a:avLst>
              <a:gd name="adj" fmla="val 0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107504" y="200322"/>
                <a:ext cx="8928992" cy="1272780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Nákladní automobil musí přejet most, který udrží nejvýše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8 </m:t>
                    </m:r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𝑡</m:t>
                    </m:r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.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 Bez nákladu tlačí auto na most silou </a:t>
                </a:r>
                <a14:m>
                  <m:oMath xmlns:m="http://schemas.openxmlformats.org/officeDocument/2006/math">
                    <m:r>
                      <a:rPr lang="cs-CZ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50 </m:t>
                    </m:r>
                    <m:r>
                      <a:rPr lang="cs-CZ" i="1" dirty="0" err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Calibri" pitchFamily="34" charset="0"/>
                      </a:rPr>
                      <m:t>𝑘𝑁</m:t>
                    </m:r>
                  </m:oMath>
                </a14:m>
                <a:r>
                  <a:rPr lang="cs-CZ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. Rozhodni, jaký náklad může nejvýše naložit, aby most přejel. Znázorni příklad </a:t>
                </a:r>
                <a:r>
                  <a:rPr lang="cs-CZ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cs typeface="Calibri" pitchFamily="34" charset="0"/>
                  </a:rPr>
                  <a:t>i graficky.</a:t>
                </a:r>
                <a:endParaRPr lang="cs-CZ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cs typeface="Calibri" pitchFamily="34" charset="0"/>
                </a:endParaRP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07504" y="200322"/>
                <a:ext cx="8928992" cy="1272780"/>
              </a:xfrm>
              <a:prstGeom prst="rect">
                <a:avLst/>
              </a:prstGeom>
              <a:blipFill rotWithShape="1">
                <a:blip r:embed="rId2"/>
                <a:stretch>
                  <a:fillRect l="-1093" t="-3828" r="-1093" b="-4306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7" name="TextovéPole 36"/>
          <p:cNvSpPr txBox="1"/>
          <p:nvPr/>
        </p:nvSpPr>
        <p:spPr>
          <a:xfrm>
            <a:off x="-8920" y="3941190"/>
            <a:ext cx="305536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Síla prázdného auto</a:t>
            </a:r>
            <a:endParaRPr lang="cs-CZ" sz="2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38" name="TextovéPole 37"/>
              <p:cNvSpPr txBox="1"/>
              <p:nvPr/>
            </p:nvSpPr>
            <p:spPr>
              <a:xfrm>
                <a:off x="3035480" y="3940021"/>
                <a:ext cx="2190264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6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  <m:r>
                        <a:rPr lang="cs-CZ" sz="2600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=50 </m:t>
                      </m:r>
                      <m:r>
                        <a:rPr lang="cs-CZ" sz="2600" b="0" i="1" smtClean="0">
                          <a:solidFill>
                            <a:srgbClr val="0070C0"/>
                          </a:solidFill>
                          <a:latin typeface="Cambria Math"/>
                        </a:rPr>
                        <m:t>𝑘𝑁</m:t>
                      </m:r>
                    </m:oMath>
                  </m:oMathPara>
                </a14:m>
                <a:endParaRPr lang="cs-CZ" sz="2600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38" name="TextovéPole 37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35480" y="3940021"/>
                <a:ext cx="2190264" cy="492443"/>
              </a:xfrm>
              <a:prstGeom prst="rect">
                <a:avLst/>
              </a:prstGeom>
              <a:blipFill rotWithShape="1">
                <a:blip r:embed="rId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9" name="TextovéPole 38"/>
          <p:cNvSpPr txBox="1"/>
          <p:nvPr/>
        </p:nvSpPr>
        <p:spPr>
          <a:xfrm>
            <a:off x="62916" y="2516532"/>
            <a:ext cx="2837556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Most vydrží sílu</a:t>
            </a:r>
            <a:endParaRPr lang="cs-CZ" sz="2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0" name="TextovéPole 39"/>
              <p:cNvSpPr txBox="1"/>
              <p:nvPr/>
            </p:nvSpPr>
            <p:spPr>
              <a:xfrm>
                <a:off x="3040292" y="2588538"/>
                <a:ext cx="2190264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𝐹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·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𝑔</m:t>
                      </m:r>
                    </m:oMath>
                  </m:oMathPara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0" name="TextovéPole 3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0292" y="2588538"/>
                <a:ext cx="2190264" cy="492443"/>
              </a:xfrm>
              <a:prstGeom prst="rect">
                <a:avLst/>
              </a:prstGeom>
              <a:blipFill rotWithShape="1"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1" name="TextovéPole 40"/>
              <p:cNvSpPr txBox="1"/>
              <p:nvPr/>
            </p:nvSpPr>
            <p:spPr>
              <a:xfrm>
                <a:off x="3035480" y="3043474"/>
                <a:ext cx="2911191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60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𝐹</m:t>
                    </m:r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=8 000·10 </m:t>
                    </m:r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𝑁</m:t>
                    </m:r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 </a:t>
                </a:r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1" name="TextovéPole 40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35480" y="3043474"/>
                <a:ext cx="2911191" cy="492443"/>
              </a:xfrm>
              <a:prstGeom prst="rect">
                <a:avLst/>
              </a:prstGeom>
              <a:blipFill rotWithShape="1"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2" name="TextovéPole 41"/>
              <p:cNvSpPr txBox="1"/>
              <p:nvPr/>
            </p:nvSpPr>
            <p:spPr>
              <a:xfrm>
                <a:off x="3050672" y="3448747"/>
                <a:ext cx="3560480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cs-CZ" sz="2600" i="1" smtClean="0">
                        <a:solidFill>
                          <a:srgbClr val="FF0000"/>
                        </a:solidFill>
                        <a:latin typeface="Cambria Math"/>
                      </a:rPr>
                      <m:t>𝐹</m:t>
                    </m:r>
                    <m:r>
                      <a:rPr lang="cs-CZ" sz="2600" b="0" i="1" smtClean="0">
                        <a:solidFill>
                          <a:srgbClr val="FF0000"/>
                        </a:solidFill>
                        <a:latin typeface="Cambria Math"/>
                      </a:rPr>
                      <m:t>=</m:t>
                    </m:r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80 000 </m:t>
                    </m:r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𝑁</m:t>
                    </m:r>
                    <m:r>
                      <a:rPr lang="cs-CZ" sz="2600" b="0" i="1" smtClean="0">
                        <a:solidFill>
                          <a:srgbClr val="FF0000"/>
                        </a:solidFill>
                        <a:latin typeface="Cambria Math"/>
                      </a:rPr>
                      <m:t>=80 </m:t>
                    </m:r>
                    <m:r>
                      <a:rPr lang="cs-CZ" sz="2600" b="0" i="1" smtClean="0">
                        <a:solidFill>
                          <a:srgbClr val="FF0000"/>
                        </a:solidFill>
                        <a:latin typeface="Cambria Math"/>
                      </a:rPr>
                      <m:t>𝑘𝑁</m:t>
                    </m:r>
                  </m:oMath>
                </a14:m>
                <a:r>
                  <a:rPr lang="cs-CZ" sz="2600" dirty="0" smtClean="0">
                    <a:solidFill>
                      <a:srgbClr val="FF0000"/>
                    </a:solidFill>
                  </a:rPr>
                  <a:t> </a:t>
                </a:r>
                <a:endParaRPr lang="cs-CZ" sz="26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42" name="TextovéPole 4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50672" y="3448747"/>
                <a:ext cx="3560480" cy="492443"/>
              </a:xfrm>
              <a:prstGeom prst="rect">
                <a:avLst/>
              </a:prstGeom>
              <a:blipFill rotWithShape="1"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44" name="TextovéPole 43"/>
          <p:cNvSpPr txBox="1"/>
          <p:nvPr/>
        </p:nvSpPr>
        <p:spPr>
          <a:xfrm>
            <a:off x="-8920" y="1643502"/>
            <a:ext cx="304921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Most vydrží hmotnost</a:t>
            </a:r>
            <a:endParaRPr lang="cs-CZ" sz="2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45" name="TextovéPole 44"/>
              <p:cNvSpPr txBox="1"/>
              <p:nvPr/>
            </p:nvSpPr>
            <p:spPr>
              <a:xfrm>
                <a:off x="3009412" y="1647042"/>
                <a:ext cx="2936564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6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8 </m:t>
                      </m:r>
                      <m:r>
                        <m:rPr>
                          <m:sty m:val="p"/>
                        </m:rPr>
                        <a:rPr lang="cs-CZ" sz="26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t</m:t>
                      </m:r>
                    </m:oMath>
                  </m:oMathPara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5" name="TextovéPole 4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09412" y="1647042"/>
                <a:ext cx="2936564" cy="492443"/>
              </a:xfrm>
              <a:prstGeom prst="rect">
                <a:avLst/>
              </a:prstGeom>
              <a:blipFill rotWithShape="1">
                <a:blip r:embed="rId7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46" name="TextovéPole 45"/>
              <p:cNvSpPr txBox="1"/>
              <p:nvPr/>
            </p:nvSpPr>
            <p:spPr>
              <a:xfrm>
                <a:off x="3009412" y="2036580"/>
                <a:ext cx="2936564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</m:t>
                      </m:r>
                      <m:r>
                        <a:rPr lang="cs-CZ" sz="26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8 000 </m:t>
                      </m:r>
                      <m:r>
                        <m:rPr>
                          <m:sty m:val="p"/>
                        </m:rPr>
                        <a:rPr lang="cs-CZ" sz="2600" b="0" i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kg</m:t>
                      </m:r>
                    </m:oMath>
                  </m:oMathPara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46" name="TextovéPole 4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09412" y="2036580"/>
                <a:ext cx="2936564" cy="492443"/>
              </a:xfrm>
              <a:prstGeom prst="rect">
                <a:avLst/>
              </a:prstGeom>
              <a:blipFill rotWithShape="1">
                <a:blip r:embed="rId8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48" name="Přímá spojnice 47"/>
          <p:cNvCxnSpPr/>
          <p:nvPr/>
        </p:nvCxnSpPr>
        <p:spPr>
          <a:xfrm flipH="1">
            <a:off x="107504" y="2516532"/>
            <a:ext cx="66247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49" name="TextovéPole 48"/>
          <p:cNvSpPr txBox="1"/>
          <p:nvPr/>
        </p:nvSpPr>
        <p:spPr>
          <a:xfrm>
            <a:off x="54769" y="4538483"/>
            <a:ext cx="3055363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Síla nákladu</a:t>
            </a:r>
            <a:endParaRPr lang="cs-CZ" sz="2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0" name="TextovéPole 49"/>
              <p:cNvSpPr txBox="1"/>
              <p:nvPr/>
            </p:nvSpPr>
            <p:spPr>
              <a:xfrm>
                <a:off x="3043940" y="4515591"/>
                <a:ext cx="3976332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600" b="0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=80−50 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𝑘𝑁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=30 </m:t>
                      </m:r>
                      <m:r>
                        <a:rPr lang="cs-CZ" sz="2600" b="0" i="1" smtClean="0">
                          <a:solidFill>
                            <a:srgbClr val="FFFF00"/>
                          </a:solidFill>
                          <a:latin typeface="Cambria Math"/>
                        </a:rPr>
                        <m:t>𝑘𝑁</m:t>
                      </m:r>
                    </m:oMath>
                  </m:oMathPara>
                </a14:m>
                <a:endParaRPr lang="cs-CZ" sz="26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50" name="TextovéPole 4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43940" y="4515591"/>
                <a:ext cx="3976332" cy="492443"/>
              </a:xfrm>
              <a:prstGeom prst="rect">
                <a:avLst/>
              </a:prstGeom>
              <a:blipFill rotWithShape="1">
                <a:blip r:embed="rId9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52" name="TextovéPole 51"/>
          <p:cNvSpPr txBox="1"/>
          <p:nvPr/>
        </p:nvSpPr>
        <p:spPr>
          <a:xfrm>
            <a:off x="35769" y="5136510"/>
            <a:ext cx="2641262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</a:rPr>
              <a:t>Hmotnost nákladu</a:t>
            </a:r>
            <a:endParaRPr lang="cs-CZ" sz="2600" dirty="0">
              <a:solidFill>
                <a:schemeClr val="bg1">
                  <a:lumMod val="95000"/>
                  <a:lumOff val="5000"/>
                </a:schemeClr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53" name="TextovéPole 52"/>
              <p:cNvSpPr txBox="1"/>
              <p:nvPr/>
            </p:nvSpPr>
            <p:spPr>
              <a:xfrm>
                <a:off x="3063324" y="5136511"/>
                <a:ext cx="2167232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=30 :10 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</m:oMath>
                  </m:oMathPara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3" name="TextovéPole 52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3324" y="5136511"/>
                <a:ext cx="2167232" cy="492443"/>
              </a:xfrm>
              <a:prstGeom prst="rect">
                <a:avLst/>
              </a:prstGeom>
              <a:blipFill rotWithShape="1">
                <a:blip r:embed="rId10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54" name="TextovéPole 53"/>
              <p:cNvSpPr txBox="1"/>
              <p:nvPr/>
            </p:nvSpPr>
            <p:spPr>
              <a:xfrm>
                <a:off x="3063324" y="5531125"/>
                <a:ext cx="2167232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𝑚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=3 </m:t>
                      </m:r>
                      <m:r>
                        <a:rPr lang="cs-CZ" sz="2600" b="0" i="1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latin typeface="Cambria Math"/>
                        </a:rPr>
                        <m:t>𝑡</m:t>
                      </m:r>
                    </m:oMath>
                  </m:oMathPara>
                </a14:m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3063324" y="5531125"/>
                <a:ext cx="2167232" cy="492443"/>
              </a:xfrm>
              <a:prstGeom prst="rect">
                <a:avLst/>
              </a:prstGeom>
              <a:blipFill rotWithShape="1">
                <a:blip r:embed="rId11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58" name="Přímá spojnice 57"/>
          <p:cNvCxnSpPr/>
          <p:nvPr/>
        </p:nvCxnSpPr>
        <p:spPr>
          <a:xfrm flipH="1">
            <a:off x="107504" y="3940021"/>
            <a:ext cx="66247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9" name="Přímá spojnice 58"/>
          <p:cNvCxnSpPr/>
          <p:nvPr/>
        </p:nvCxnSpPr>
        <p:spPr>
          <a:xfrm flipH="1">
            <a:off x="107504" y="4504823"/>
            <a:ext cx="66247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Přímá spojnice 59"/>
          <p:cNvCxnSpPr/>
          <p:nvPr/>
        </p:nvCxnSpPr>
        <p:spPr>
          <a:xfrm flipH="1">
            <a:off x="54769" y="5100342"/>
            <a:ext cx="66247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1" name="Přímá spojnice 60"/>
          <p:cNvCxnSpPr/>
          <p:nvPr/>
        </p:nvCxnSpPr>
        <p:spPr>
          <a:xfrm flipH="1">
            <a:off x="107504" y="6023568"/>
            <a:ext cx="662473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 xmlns:a14="http://schemas.microsoft.com/office/drawing/2010/main">
        <mc:Choice Requires="a14">
          <p:sp>
            <p:nvSpPr>
              <p:cNvPr id="62" name="TextovéPole 61"/>
              <p:cNvSpPr txBox="1"/>
              <p:nvPr/>
            </p:nvSpPr>
            <p:spPr>
              <a:xfrm>
                <a:off x="67321" y="6090592"/>
                <a:ext cx="5635073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Hmotnost nákladu může být nejvýše </a:t>
                </a:r>
                <a14:m>
                  <m:oMath xmlns:m="http://schemas.openxmlformats.org/officeDocument/2006/math">
                    <m:r>
                      <a:rPr lang="cs-CZ" sz="26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3</m:t>
                    </m:r>
                    <m:r>
                      <a:rPr lang="cs-CZ" sz="26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</a:rPr>
                      <m:t>𝑡</m:t>
                    </m:r>
                  </m:oMath>
                </a14:m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</a:rPr>
                  <a:t>.</a:t>
                </a:r>
                <a:endParaRPr lang="cs-CZ" sz="2600" dirty="0">
                  <a:solidFill>
                    <a:schemeClr val="bg1">
                      <a:lumMod val="95000"/>
                      <a:lumOff val="5000"/>
                    </a:schemeClr>
                  </a:solidFill>
                </a:endParaRPr>
              </a:p>
            </p:txBody>
          </p:sp>
        </mc:Choice>
        <mc:Fallback xmlns="">
          <p:sp>
            <p:nvSpPr>
              <p:cNvPr id="62" name="TextovéPole 61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321" y="6090592"/>
                <a:ext cx="5635073" cy="492443"/>
              </a:xfrm>
              <a:prstGeom prst="rect">
                <a:avLst/>
              </a:prstGeom>
              <a:blipFill rotWithShape="1">
                <a:blip r:embed="rId12"/>
                <a:stretch>
                  <a:fillRect l="-1840" t="-11111" b="-2963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3" name="Přímá spojnice 62"/>
          <p:cNvCxnSpPr/>
          <p:nvPr/>
        </p:nvCxnSpPr>
        <p:spPr>
          <a:xfrm flipV="1">
            <a:off x="7020272" y="5913309"/>
            <a:ext cx="1944216" cy="1"/>
          </a:xfrm>
          <a:prstGeom prst="line">
            <a:avLst/>
          </a:prstGeom>
          <a:ln w="127000">
            <a:solidFill>
              <a:srgbClr val="00206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102" name="Skupina 101"/>
          <p:cNvGrpSpPr/>
          <p:nvPr/>
        </p:nvGrpSpPr>
        <p:grpSpPr>
          <a:xfrm>
            <a:off x="7499270" y="2001863"/>
            <a:ext cx="327475" cy="3873312"/>
            <a:chOff x="11970371" y="1647042"/>
            <a:chExt cx="327475" cy="4305016"/>
          </a:xfrm>
        </p:grpSpPr>
        <p:cxnSp>
          <p:nvCxnSpPr>
            <p:cNvPr id="81" name="Přímá spojnice 80"/>
            <p:cNvCxnSpPr/>
            <p:nvPr/>
          </p:nvCxnSpPr>
          <p:spPr>
            <a:xfrm flipH="1">
              <a:off x="12132841" y="1647042"/>
              <a:ext cx="17550" cy="4305016"/>
            </a:xfrm>
            <a:prstGeom prst="line">
              <a:avLst/>
            </a:prstGeom>
            <a:ln w="38100"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Přímá spojnice 83"/>
            <p:cNvCxnSpPr/>
            <p:nvPr/>
          </p:nvCxnSpPr>
          <p:spPr>
            <a:xfrm>
              <a:off x="11989587" y="5415000"/>
              <a:ext cx="294909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4" name="Přímá spojnice 93"/>
            <p:cNvCxnSpPr/>
            <p:nvPr/>
          </p:nvCxnSpPr>
          <p:spPr>
            <a:xfrm>
              <a:off x="11985385" y="4919539"/>
              <a:ext cx="294909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5" name="Přímá spojnice 94"/>
            <p:cNvCxnSpPr/>
            <p:nvPr/>
          </p:nvCxnSpPr>
          <p:spPr>
            <a:xfrm>
              <a:off x="12002937" y="4390251"/>
              <a:ext cx="294909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6" name="Přímá spojnice 95"/>
            <p:cNvCxnSpPr/>
            <p:nvPr/>
          </p:nvCxnSpPr>
          <p:spPr>
            <a:xfrm>
              <a:off x="11970371" y="3871720"/>
              <a:ext cx="294909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7" name="Přímá spojnice 96"/>
            <p:cNvCxnSpPr/>
            <p:nvPr/>
          </p:nvCxnSpPr>
          <p:spPr>
            <a:xfrm>
              <a:off x="11985386" y="3338029"/>
              <a:ext cx="294909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8" name="Přímá spojnice 97"/>
            <p:cNvCxnSpPr/>
            <p:nvPr/>
          </p:nvCxnSpPr>
          <p:spPr>
            <a:xfrm>
              <a:off x="11985384" y="2762753"/>
              <a:ext cx="294909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9" name="Přímá spojnice 98"/>
            <p:cNvCxnSpPr/>
            <p:nvPr/>
          </p:nvCxnSpPr>
          <p:spPr>
            <a:xfrm>
              <a:off x="11989586" y="2239861"/>
              <a:ext cx="294909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1" name="Přímá spojnice 100"/>
            <p:cNvCxnSpPr/>
            <p:nvPr/>
          </p:nvCxnSpPr>
          <p:spPr>
            <a:xfrm>
              <a:off x="11989587" y="1651842"/>
              <a:ext cx="294909" cy="0"/>
            </a:xfrm>
            <a:prstGeom prst="line">
              <a:avLst/>
            </a:prstGeom>
            <a:ln w="38100">
              <a:solidFill>
                <a:srgbClr val="FF00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24" name="Skupina 123"/>
          <p:cNvGrpSpPr/>
          <p:nvPr/>
        </p:nvGrpSpPr>
        <p:grpSpPr>
          <a:xfrm>
            <a:off x="8147185" y="3489687"/>
            <a:ext cx="327475" cy="2373756"/>
            <a:chOff x="10307286" y="3008975"/>
            <a:chExt cx="327475" cy="2373756"/>
          </a:xfrm>
        </p:grpSpPr>
        <p:cxnSp>
          <p:nvCxnSpPr>
            <p:cNvPr id="104" name="Přímá spojnice 103"/>
            <p:cNvCxnSpPr/>
            <p:nvPr/>
          </p:nvCxnSpPr>
          <p:spPr>
            <a:xfrm flipH="1">
              <a:off x="10469756" y="3008975"/>
              <a:ext cx="17550" cy="2373756"/>
            </a:xfrm>
            <a:prstGeom prst="line">
              <a:avLst/>
            </a:prstGeom>
            <a:ln w="38100">
              <a:solidFill>
                <a:srgbClr val="0070C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5" name="Přímá spojnice 104"/>
            <p:cNvCxnSpPr/>
            <p:nvPr/>
          </p:nvCxnSpPr>
          <p:spPr>
            <a:xfrm>
              <a:off x="10326502" y="4899529"/>
              <a:ext cx="294909" cy="0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6" name="Přímá spojnice 105"/>
            <p:cNvCxnSpPr/>
            <p:nvPr/>
          </p:nvCxnSpPr>
          <p:spPr>
            <a:xfrm>
              <a:off x="10322300" y="4453752"/>
              <a:ext cx="294909" cy="0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7" name="Přímá spojnice 106"/>
            <p:cNvCxnSpPr/>
            <p:nvPr/>
          </p:nvCxnSpPr>
          <p:spPr>
            <a:xfrm>
              <a:off x="10339852" y="3977541"/>
              <a:ext cx="294909" cy="0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Přímá spojnice 107"/>
            <p:cNvCxnSpPr/>
            <p:nvPr/>
          </p:nvCxnSpPr>
          <p:spPr>
            <a:xfrm>
              <a:off x="10307286" y="3511008"/>
              <a:ext cx="294909" cy="0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9" name="Přímá spojnice 108"/>
            <p:cNvCxnSpPr/>
            <p:nvPr/>
          </p:nvCxnSpPr>
          <p:spPr>
            <a:xfrm>
              <a:off x="10322301" y="3030835"/>
              <a:ext cx="294909" cy="0"/>
            </a:xfrm>
            <a:prstGeom prst="line">
              <a:avLst/>
            </a:prstGeom>
            <a:ln w="38100">
              <a:solidFill>
                <a:srgbClr val="0070C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131" name="Skupina 130"/>
          <p:cNvGrpSpPr/>
          <p:nvPr/>
        </p:nvGrpSpPr>
        <p:grpSpPr>
          <a:xfrm>
            <a:off x="8141546" y="1999046"/>
            <a:ext cx="299112" cy="1490641"/>
            <a:chOff x="10480696" y="1908488"/>
            <a:chExt cx="299112" cy="1490641"/>
          </a:xfrm>
        </p:grpSpPr>
        <p:cxnSp>
          <p:nvCxnSpPr>
            <p:cNvPr id="114" name="Přímá spojnice 113"/>
            <p:cNvCxnSpPr/>
            <p:nvPr/>
          </p:nvCxnSpPr>
          <p:spPr>
            <a:xfrm>
              <a:off x="10645703" y="1908488"/>
              <a:ext cx="0" cy="1490641"/>
            </a:xfrm>
            <a:prstGeom prst="line">
              <a:avLst/>
            </a:prstGeom>
            <a:ln w="38100">
              <a:solidFill>
                <a:srgbClr val="FFFF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Přímá spojnice 119"/>
            <p:cNvCxnSpPr/>
            <p:nvPr/>
          </p:nvCxnSpPr>
          <p:spPr>
            <a:xfrm>
              <a:off x="10480696" y="2912316"/>
              <a:ext cx="294909" cy="0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Přímá spojnice 120"/>
            <p:cNvCxnSpPr/>
            <p:nvPr/>
          </p:nvCxnSpPr>
          <p:spPr>
            <a:xfrm>
              <a:off x="10484898" y="2441860"/>
              <a:ext cx="294909" cy="0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2" name="Přímá spojnice 121"/>
            <p:cNvCxnSpPr/>
            <p:nvPr/>
          </p:nvCxnSpPr>
          <p:spPr>
            <a:xfrm>
              <a:off x="10484899" y="1912807"/>
              <a:ext cx="294909" cy="0"/>
            </a:xfrm>
            <a:prstGeom prst="line">
              <a:avLst/>
            </a:prstGeom>
            <a:ln w="38100">
              <a:solidFill>
                <a:srgbClr val="FFFF00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132" name="TextovéPole 131"/>
          <p:cNvSpPr txBox="1"/>
          <p:nvPr/>
        </p:nvSpPr>
        <p:spPr>
          <a:xfrm>
            <a:off x="7473935" y="5913310"/>
            <a:ext cx="1134971" cy="4924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600" b="1" dirty="0" smtClean="0">
                <a:solidFill>
                  <a:srgbClr val="002060"/>
                </a:solidFill>
              </a:rPr>
              <a:t>most</a:t>
            </a:r>
            <a:endParaRPr lang="cs-CZ" sz="2600" b="1" dirty="0">
              <a:solidFill>
                <a:srgbClr val="002060"/>
              </a:solidFill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34" name="TextovéPole 133"/>
              <p:cNvSpPr txBox="1"/>
              <p:nvPr/>
            </p:nvSpPr>
            <p:spPr>
              <a:xfrm>
                <a:off x="8481332" y="2995118"/>
                <a:ext cx="493267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600" b="0" i="1" smtClean="0">
                              <a:solidFill>
                                <a:srgbClr val="FFFF00"/>
                              </a:solidFill>
                              <a:latin typeface="Cambria Math"/>
                            </a:rPr>
                            <m:t>2</m:t>
                          </m:r>
                        </m:sub>
                      </m:sSub>
                    </m:oMath>
                  </m:oMathPara>
                </a14:m>
                <a:endParaRPr lang="cs-CZ" sz="2600" dirty="0">
                  <a:solidFill>
                    <a:srgbClr val="FFFF00"/>
                  </a:solidFill>
                </a:endParaRPr>
              </a:p>
            </p:txBody>
          </p:sp>
        </mc:Choice>
        <mc:Fallback xmlns="">
          <p:sp>
            <p:nvSpPr>
              <p:cNvPr id="134" name="TextovéPole 13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81332" y="2995118"/>
                <a:ext cx="493267" cy="492443"/>
              </a:xfrm>
              <a:prstGeom prst="rect">
                <a:avLst/>
              </a:prstGeom>
              <a:blipFill rotWithShape="1">
                <a:blip r:embed="rId13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5" name="TextovéPole 134"/>
              <p:cNvSpPr txBox="1"/>
              <p:nvPr/>
            </p:nvSpPr>
            <p:spPr>
              <a:xfrm>
                <a:off x="8461310" y="5292845"/>
                <a:ext cx="504056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sz="260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sz="26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𝐹</m:t>
                          </m:r>
                        </m:e>
                        <m:sub>
                          <m:r>
                            <a:rPr lang="cs-CZ" sz="2600" b="0" i="1" smtClean="0">
                              <a:solidFill>
                                <a:srgbClr val="0070C0"/>
                              </a:solidFill>
                              <a:latin typeface="Cambria Math"/>
                            </a:rPr>
                            <m:t>1</m:t>
                          </m:r>
                        </m:sub>
                      </m:sSub>
                    </m:oMath>
                  </m:oMathPara>
                </a14:m>
                <a:endParaRPr lang="cs-CZ" sz="2600" dirty="0">
                  <a:solidFill>
                    <a:srgbClr val="0070C0"/>
                  </a:solidFill>
                </a:endParaRPr>
              </a:p>
            </p:txBody>
          </p:sp>
        </mc:Choice>
        <mc:Fallback xmlns="">
          <p:sp>
            <p:nvSpPr>
              <p:cNvPr id="135" name="TextovéPole 13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461310" y="5292845"/>
                <a:ext cx="504056" cy="492443"/>
              </a:xfrm>
              <a:prstGeom prst="rect">
                <a:avLst/>
              </a:prstGeom>
              <a:blipFill rotWithShape="1">
                <a:blip r:embed="rId1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136" name="TextovéPole 135"/>
              <p:cNvSpPr txBox="1"/>
              <p:nvPr/>
            </p:nvSpPr>
            <p:spPr>
              <a:xfrm>
                <a:off x="7020272" y="5359190"/>
                <a:ext cx="517724" cy="49244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cs-CZ" sz="2600" i="1" smtClean="0">
                          <a:solidFill>
                            <a:srgbClr val="FF0000"/>
                          </a:solidFill>
                          <a:latin typeface="Cambria Math"/>
                        </a:rPr>
                        <m:t>𝐹</m:t>
                      </m:r>
                    </m:oMath>
                  </m:oMathPara>
                </a14:m>
                <a:endParaRPr lang="cs-CZ" sz="2600" dirty="0">
                  <a:solidFill>
                    <a:srgbClr val="FF0000"/>
                  </a:solidFill>
                </a:endParaRPr>
              </a:p>
            </p:txBody>
          </p:sp>
        </mc:Choice>
        <mc:Fallback xmlns="">
          <p:sp>
            <p:nvSpPr>
              <p:cNvPr id="136" name="TextovéPole 135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7020272" y="5359190"/>
                <a:ext cx="517724" cy="492443"/>
              </a:xfrm>
              <a:prstGeom prst="rect">
                <a:avLst/>
              </a:prstGeom>
              <a:blipFill rotWithShape="1">
                <a:blip r:embed="rId1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5171611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7" grpId="0"/>
      <p:bldP spid="38" grpId="0"/>
      <p:bldP spid="39" grpId="0"/>
      <p:bldP spid="40" grpId="0"/>
      <p:bldP spid="41" grpId="0"/>
      <p:bldP spid="42" grpId="0"/>
      <p:bldP spid="44" grpId="0"/>
      <p:bldP spid="45" grpId="0"/>
      <p:bldP spid="46" grpId="0"/>
      <p:bldP spid="49" grpId="0"/>
      <p:bldP spid="50" grpId="0"/>
      <p:bldP spid="52" grpId="0"/>
      <p:bldP spid="53" grpId="0"/>
      <p:bldP spid="54" grpId="0"/>
      <p:bldP spid="62" grpId="0"/>
      <p:bldP spid="132" grpId="0"/>
      <p:bldP spid="134" grpId="0"/>
      <p:bldP spid="135" grpId="0"/>
      <p:bldP spid="13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36386" y="1099816"/>
            <a:ext cx="8984839" cy="5281512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10" name="Zaoblený obdélník 9"/>
          <p:cNvSpPr/>
          <p:nvPr/>
        </p:nvSpPr>
        <p:spPr>
          <a:xfrm>
            <a:off x="56016" y="4617678"/>
            <a:ext cx="8931334" cy="1763650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9" name="Zaoblený obdélník 8"/>
          <p:cNvSpPr/>
          <p:nvPr/>
        </p:nvSpPr>
        <p:spPr>
          <a:xfrm>
            <a:off x="89891" y="1822576"/>
            <a:ext cx="8931334" cy="126942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89891" y="68660"/>
            <a:ext cx="8931334" cy="86409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ástupný symbol pro obsah 2"/>
          <p:cNvSpPr>
            <a:spLocks noGrp="1"/>
          </p:cNvSpPr>
          <p:nvPr/>
        </p:nvSpPr>
        <p:spPr>
          <a:xfrm>
            <a:off x="539552" y="212676"/>
            <a:ext cx="268732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5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Otázky a úlohy:</a:t>
            </a:r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194995" y="1290664"/>
            <a:ext cx="8667620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1) Co je výslednice sil?</a:t>
            </a:r>
            <a:endParaRPr lang="cs-CZ" sz="32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Zástupný symbol pro obsah 2"/>
              <p:cNvSpPr>
                <a:spLocks noGrp="1"/>
              </p:cNvSpPr>
              <p:nvPr/>
            </p:nvSpPr>
            <p:spPr>
              <a:xfrm>
                <a:off x="135410" y="4748188"/>
                <a:ext cx="8701681" cy="1491828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5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4)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 Dvě lokomotivy táhnou vlak silami o velikostech </a:t>
                </a:r>
                <a:b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</a:b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400 </m:t>
                    </m:r>
                    <m:r>
                      <a:rPr lang="cs-CZ" sz="2800" i="1" dirty="0" err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𝑘𝑁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 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a </a:t>
                </a:r>
                <a14:m>
                  <m:oMath xmlns:m="http://schemas.openxmlformats.org/officeDocument/2006/math"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300 </m:t>
                    </m:r>
                    <m:r>
                      <a:rPr lang="cs-CZ" sz="2800" i="1" dirty="0" err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𝑘𝑁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.</m:t>
                    </m:r>
                  </m:oMath>
                </a14:m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 Jakou silou by musela vlak táhnout </a:t>
                </a:r>
                <a:b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</a:b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  lokomotiva, aby měla stejný pohybový účinek?</a:t>
                </a:r>
              </a:p>
              <a:p>
                <a:pPr marL="0" indent="0" algn="just">
                  <a:buNone/>
                </a:pP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   </a:t>
                </a:r>
              </a:p>
            </p:txBody>
          </p:sp>
        </mc:Choice>
        <mc:Fallback xmlns="">
          <p:sp>
            <p:nvSpPr>
              <p:cNvPr id="6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35410" y="4748188"/>
                <a:ext cx="8701681" cy="1491828"/>
              </a:xfrm>
              <a:prstGeom prst="rect">
                <a:avLst/>
              </a:prstGeom>
              <a:blipFill rotWithShape="1">
                <a:blip r:embed="rId2"/>
                <a:stretch>
                  <a:fillRect l="-1401" t="-4082" r="-1401" b="-3265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Zástupný symbol pro obsah 2"/>
          <p:cNvSpPr>
            <a:spLocks noGrp="1"/>
          </p:cNvSpPr>
          <p:nvPr/>
        </p:nvSpPr>
        <p:spPr>
          <a:xfrm>
            <a:off x="206072" y="2011884"/>
            <a:ext cx="8427403" cy="96792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) Co platí pro směr a velikost výslednice stejného </a:t>
            </a:r>
            <a:b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   směru, které působí na těleso v jedné přímce?</a:t>
            </a:r>
            <a:endParaRPr lang="cs-CZ" sz="32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141491" y="3092004"/>
            <a:ext cx="8667620" cy="150412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) Na siloměr dáme dvě závaží o hmotnosti 50 g. </a:t>
            </a:r>
            <a:b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  Jakým jediným závažím je můžeme nahradit?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   Znázorněte také graficky skládání sil. </a:t>
            </a:r>
            <a:endParaRPr lang="cs-CZ" sz="32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5378987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/>
      <p:bldP spid="6" grpId="0"/>
      <p:bldP spid="7" grpId="0"/>
      <p:bldP spid="8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4782" y="0"/>
            <a:ext cx="8984839" cy="6858000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5945460" y="3284984"/>
            <a:ext cx="1434852" cy="3456384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71534" y="1252292"/>
            <a:ext cx="8931334" cy="2032692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04098" y="190848"/>
            <a:ext cx="8666206" cy="120223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5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cs-CZ" sz="2600" spc="-5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) Jakou silou Věrka tlačí na podlahu, když má hmotnost </a:t>
            </a:r>
            <a:br>
              <a:rPr lang="cs-CZ" sz="2600" spc="-5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600" spc="-5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    40 kg a na zádech má batoh o hmotnosti 5 kg?</a:t>
            </a: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264390" y="1370556"/>
            <a:ext cx="8545622" cy="169840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) Dívka o hmotnosti 43 kg sedí na houpačce v klidu. Lana houpačky mohou být napínána nejvýše silou </a:t>
            </a:r>
            <a:b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</a:b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500 N. Může vzít na klín sestru o hmotnosti 12 kg?</a:t>
            </a:r>
          </a:p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Znázorni příklad i graficky </a:t>
            </a:r>
          </a:p>
        </p:txBody>
      </p:sp>
      <p:sp>
        <p:nvSpPr>
          <p:cNvPr id="8" name="Zástupný symbol pro obsah 2"/>
          <p:cNvSpPr>
            <a:spLocks noGrp="1"/>
          </p:cNvSpPr>
          <p:nvPr/>
        </p:nvSpPr>
        <p:spPr>
          <a:xfrm>
            <a:off x="264390" y="3767174"/>
            <a:ext cx="5243714" cy="307949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6) Dvě závaží o hmotnosti 0,2 kg a 0,5 kg jsou zavěšena na niti. Jakou silou je napínána nit v bodě A </a:t>
            </a:r>
            <a:r>
              <a:rPr lang="cs-CZ" sz="2600" dirty="0" err="1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a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 jakou v bodě B?</a:t>
            </a:r>
          </a:p>
        </p:txBody>
      </p:sp>
      <p:grpSp>
        <p:nvGrpSpPr>
          <p:cNvPr id="33" name="Skupina 32"/>
          <p:cNvGrpSpPr/>
          <p:nvPr/>
        </p:nvGrpSpPr>
        <p:grpSpPr>
          <a:xfrm>
            <a:off x="6122826" y="3429000"/>
            <a:ext cx="1185478" cy="3168352"/>
            <a:chOff x="6122826" y="3429000"/>
            <a:chExt cx="1185478" cy="3168352"/>
          </a:xfrm>
        </p:grpSpPr>
        <p:sp>
          <p:nvSpPr>
            <p:cNvPr id="10" name="Obdélník 9"/>
            <p:cNvSpPr/>
            <p:nvPr/>
          </p:nvSpPr>
          <p:spPr>
            <a:xfrm>
              <a:off x="6122826" y="3429000"/>
              <a:ext cx="1185478" cy="3168352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1" name="Obdélník 10"/>
            <p:cNvSpPr/>
            <p:nvPr/>
          </p:nvSpPr>
          <p:spPr>
            <a:xfrm>
              <a:off x="6122826" y="3429000"/>
              <a:ext cx="1185478" cy="288032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3" name="Vývojový diagram: magnetický disk 12"/>
            <p:cNvSpPr/>
            <p:nvPr/>
          </p:nvSpPr>
          <p:spPr>
            <a:xfrm>
              <a:off x="6444208" y="4149080"/>
              <a:ext cx="432048" cy="576064"/>
            </a:xfrm>
            <a:prstGeom prst="flowChartMagneticDisk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14" name="Vývojový diagram: magnetický disk 13"/>
            <p:cNvSpPr/>
            <p:nvPr/>
          </p:nvSpPr>
          <p:spPr>
            <a:xfrm>
              <a:off x="6462729" y="5303967"/>
              <a:ext cx="432048" cy="1088008"/>
            </a:xfrm>
            <a:prstGeom prst="flowChartMagneticDisk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6" name="Přímá spojnice 15"/>
            <p:cNvCxnSpPr/>
            <p:nvPr/>
          </p:nvCxnSpPr>
          <p:spPr>
            <a:xfrm>
              <a:off x="6662886" y="3573016"/>
              <a:ext cx="0" cy="652283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Přímá spojnice 23"/>
            <p:cNvCxnSpPr/>
            <p:nvPr/>
          </p:nvCxnSpPr>
          <p:spPr>
            <a:xfrm>
              <a:off x="6660232" y="4725144"/>
              <a:ext cx="0" cy="720080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7" name="Ovál 26"/>
            <p:cNvSpPr/>
            <p:nvPr/>
          </p:nvSpPr>
          <p:spPr>
            <a:xfrm>
              <a:off x="6606000" y="3834493"/>
              <a:ext cx="127340" cy="138305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8" name="Ovál 27"/>
            <p:cNvSpPr/>
            <p:nvPr/>
          </p:nvSpPr>
          <p:spPr>
            <a:xfrm>
              <a:off x="6599216" y="4964167"/>
              <a:ext cx="127340" cy="138305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0" name="Ovál 29"/>
            <p:cNvSpPr/>
            <p:nvPr/>
          </p:nvSpPr>
          <p:spPr>
            <a:xfrm>
              <a:off x="6599216" y="3503863"/>
              <a:ext cx="127340" cy="138305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1" name="TextovéPole 30"/>
          <p:cNvSpPr txBox="1"/>
          <p:nvPr/>
        </p:nvSpPr>
        <p:spPr>
          <a:xfrm>
            <a:off x="6264411" y="375737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264411" y="4828510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019892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/>
      <p:bldP spid="8" grpId="0"/>
      <p:bldP spid="31" grpId="0"/>
      <p:bldP spid="3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67082" y="1124744"/>
            <a:ext cx="8984839" cy="540938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Zaoblený obdélník 2"/>
          <p:cNvSpPr/>
          <p:nvPr/>
        </p:nvSpPr>
        <p:spPr>
          <a:xfrm>
            <a:off x="67082" y="5253023"/>
            <a:ext cx="8931334" cy="1281109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4" name="Zaoblený obdélník 3"/>
          <p:cNvSpPr/>
          <p:nvPr/>
        </p:nvSpPr>
        <p:spPr>
          <a:xfrm>
            <a:off x="63138" y="2345098"/>
            <a:ext cx="8931334" cy="1269428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aoblený obdélník 4"/>
          <p:cNvSpPr/>
          <p:nvPr/>
        </p:nvSpPr>
        <p:spPr>
          <a:xfrm>
            <a:off x="89891" y="68660"/>
            <a:ext cx="8931334" cy="86409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539552" y="212676"/>
            <a:ext cx="2687329" cy="576064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spc="-15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Odpovědi:</a:t>
            </a:r>
          </a:p>
        </p:txBody>
      </p:sp>
      <p:sp>
        <p:nvSpPr>
          <p:cNvPr id="7" name="Zástupný symbol pro obsah 2"/>
          <p:cNvSpPr>
            <a:spLocks noGrp="1"/>
          </p:cNvSpPr>
          <p:nvPr/>
        </p:nvSpPr>
        <p:spPr>
          <a:xfrm>
            <a:off x="194995" y="1290664"/>
            <a:ext cx="8667620" cy="914200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1) Výslednice sil</a:t>
            </a:r>
            <a:r>
              <a:rPr lang="cs-CZ" sz="2600" dirty="0">
                <a:solidFill>
                  <a:schemeClr val="bg1">
                    <a:lumMod val="95000"/>
                    <a:lumOff val="5000"/>
                  </a:schemeClr>
                </a:solidFill>
              </a:rPr>
              <a:t> </a:t>
            </a:r>
            <a:r>
              <a:rPr lang="cs-CZ" sz="26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je síla, která má na těleso stejný účinek jako několik současně působících sil. 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8" name="Zástupný symbol pro obsah 2"/>
              <p:cNvSpPr>
                <a:spLocks noGrp="1"/>
              </p:cNvSpPr>
              <p:nvPr/>
            </p:nvSpPr>
            <p:spPr>
              <a:xfrm>
                <a:off x="194995" y="5461499"/>
                <a:ext cx="8701681" cy="864156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800" spc="-15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4)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 Lokomotiva by musel táhnou silou </a:t>
                </a:r>
                <a14:m>
                  <m:oMath xmlns:m="http://schemas.openxmlformats.org/officeDocument/2006/math">
                    <m:r>
                      <a:rPr lang="cs-CZ" sz="2800" i="1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7</m:t>
                    </m:r>
                    <m:r>
                      <a:rPr lang="cs-CZ" sz="280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00 </m:t>
                    </m:r>
                    <m:r>
                      <a:rPr lang="cs-CZ" sz="2800" i="1" dirty="0" err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𝑘𝑁</m:t>
                    </m:r>
                    <m:r>
                      <a:rPr lang="cs-CZ" sz="2800" b="0" i="1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.</m:t>
                    </m:r>
                  </m:oMath>
                </a14:m>
                <a:endParaRPr lang="cs-CZ" sz="28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 algn="just">
                  <a:buNone/>
                </a:pPr>
                <a:r>
                  <a:rPr lang="cs-CZ" sz="2800" dirty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 </a:t>
                </a:r>
                <a:r>
                  <a:rPr lang="cs-CZ" sz="28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   </a:t>
                </a:r>
              </a:p>
            </p:txBody>
          </p:sp>
        </mc:Choice>
        <mc:Fallback xmlns="">
          <p:sp>
            <p:nvSpPr>
              <p:cNvPr id="8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94995" y="5461499"/>
                <a:ext cx="8701681" cy="864156"/>
              </a:xfrm>
              <a:prstGeom prst="rect">
                <a:avLst/>
              </a:prstGeom>
              <a:blipFill rotWithShape="1">
                <a:blip r:embed="rId2"/>
                <a:stretch>
                  <a:fillRect l="-1472" t="-7042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9" name="Zástupný symbol pro obsah 2"/>
          <p:cNvSpPr>
            <a:spLocks noGrp="1"/>
          </p:cNvSpPr>
          <p:nvPr/>
        </p:nvSpPr>
        <p:spPr>
          <a:xfrm>
            <a:off x="153326" y="2495848"/>
            <a:ext cx="8656543" cy="96792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2600" spc="-4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Výslednice dvou sil stejného směru má s oběma silami stejný směr a její velikost se rovná součtu velikostí obou sil.</a:t>
            </a:r>
          </a:p>
        </p:txBody>
      </p:sp>
      <p:sp>
        <p:nvSpPr>
          <p:cNvPr id="10" name="Zástupný symbol pro obsah 2"/>
          <p:cNvSpPr>
            <a:spLocks noGrp="1"/>
          </p:cNvSpPr>
          <p:nvPr/>
        </p:nvSpPr>
        <p:spPr>
          <a:xfrm>
            <a:off x="246676" y="3957371"/>
            <a:ext cx="8667620" cy="1504128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8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) Můžeme jej nahradit závažím o hmotnosti 100g?</a:t>
            </a:r>
          </a:p>
          <a:p>
            <a:pPr marL="0" indent="0" algn="just">
              <a:buNone/>
            </a:pPr>
            <a:r>
              <a:rPr lang="cs-CZ" sz="28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   Znázorněte také graficky skládání sil. </a:t>
            </a:r>
            <a:endParaRPr lang="cs-CZ" sz="3200" dirty="0" smtClean="0">
              <a:solidFill>
                <a:schemeClr val="bg1">
                  <a:lumMod val="95000"/>
                  <a:lumOff val="5000"/>
                </a:schemeClr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5465936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44782" y="404664"/>
            <a:ext cx="8984839" cy="6453336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8" name="Zaoblený obdélník 7"/>
          <p:cNvSpPr/>
          <p:nvPr/>
        </p:nvSpPr>
        <p:spPr>
          <a:xfrm>
            <a:off x="5508104" y="2776894"/>
            <a:ext cx="2664296" cy="3892465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3" name="Obdélník 2"/>
          <p:cNvSpPr/>
          <p:nvPr/>
        </p:nvSpPr>
        <p:spPr>
          <a:xfrm>
            <a:off x="5688124" y="2913402"/>
            <a:ext cx="2304256" cy="3539933"/>
          </a:xfrm>
          <a:prstGeom prst="rect">
            <a:avLst/>
          </a:prstGeom>
          <a:solidFill>
            <a:schemeClr val="tx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grpSp>
        <p:nvGrpSpPr>
          <p:cNvPr id="18" name="Skupina 17"/>
          <p:cNvGrpSpPr/>
          <p:nvPr/>
        </p:nvGrpSpPr>
        <p:grpSpPr>
          <a:xfrm>
            <a:off x="6133817" y="2913403"/>
            <a:ext cx="1185478" cy="3168352"/>
            <a:chOff x="6122826" y="3429000"/>
            <a:chExt cx="1185478" cy="3168352"/>
          </a:xfrm>
        </p:grpSpPr>
        <p:sp>
          <p:nvSpPr>
            <p:cNvPr id="19" name="Obdélník 18"/>
            <p:cNvSpPr/>
            <p:nvPr/>
          </p:nvSpPr>
          <p:spPr>
            <a:xfrm>
              <a:off x="6122826" y="3429000"/>
              <a:ext cx="1185478" cy="3168352"/>
            </a:xfrm>
            <a:prstGeom prst="rect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0" name="Obdélník 19"/>
            <p:cNvSpPr/>
            <p:nvPr/>
          </p:nvSpPr>
          <p:spPr>
            <a:xfrm>
              <a:off x="6122826" y="3429000"/>
              <a:ext cx="1185478" cy="288032"/>
            </a:xfrm>
            <a:prstGeom prst="rect">
              <a:avLst/>
            </a:prstGeom>
            <a:solidFill>
              <a:srgbClr val="92D050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2" name="Vývojový diagram: magnetický disk 21"/>
            <p:cNvSpPr/>
            <p:nvPr/>
          </p:nvSpPr>
          <p:spPr>
            <a:xfrm>
              <a:off x="6444208" y="4149080"/>
              <a:ext cx="432048" cy="576064"/>
            </a:xfrm>
            <a:prstGeom prst="flowChartMagneticDisk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23" name="Vývojový diagram: magnetický disk 22"/>
            <p:cNvSpPr/>
            <p:nvPr/>
          </p:nvSpPr>
          <p:spPr>
            <a:xfrm>
              <a:off x="6462729" y="5303967"/>
              <a:ext cx="432048" cy="1088008"/>
            </a:xfrm>
            <a:prstGeom prst="flowChartMagneticDisk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8" name="Přímá spojnice 27"/>
            <p:cNvCxnSpPr/>
            <p:nvPr/>
          </p:nvCxnSpPr>
          <p:spPr>
            <a:xfrm>
              <a:off x="6662886" y="3573016"/>
              <a:ext cx="0" cy="652283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Přímá spojnice 28"/>
            <p:cNvCxnSpPr/>
            <p:nvPr/>
          </p:nvCxnSpPr>
          <p:spPr>
            <a:xfrm>
              <a:off x="6660232" y="4725144"/>
              <a:ext cx="0" cy="720080"/>
            </a:xfrm>
            <a:prstGeom prst="line">
              <a:avLst/>
            </a:prstGeom>
            <a:ln w="28575">
              <a:solidFill>
                <a:schemeClr val="bg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0" name="Ovál 29"/>
            <p:cNvSpPr/>
            <p:nvPr/>
          </p:nvSpPr>
          <p:spPr>
            <a:xfrm>
              <a:off x="6606000" y="3834493"/>
              <a:ext cx="127340" cy="138305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1" name="Ovál 30"/>
            <p:cNvSpPr/>
            <p:nvPr/>
          </p:nvSpPr>
          <p:spPr>
            <a:xfrm>
              <a:off x="6599216" y="4964167"/>
              <a:ext cx="127340" cy="138305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sp>
          <p:nvSpPr>
            <p:cNvPr id="32" name="Ovál 31"/>
            <p:cNvSpPr/>
            <p:nvPr/>
          </p:nvSpPr>
          <p:spPr>
            <a:xfrm>
              <a:off x="6599216" y="3503863"/>
              <a:ext cx="127340" cy="138305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</p:grpSp>
      <p:sp>
        <p:nvSpPr>
          <p:cNvPr id="33" name="TextovéPole 32"/>
          <p:cNvSpPr txBox="1"/>
          <p:nvPr/>
        </p:nvSpPr>
        <p:spPr>
          <a:xfrm>
            <a:off x="6275402" y="3241773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275402" y="4312913"/>
            <a:ext cx="28803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</a:t>
            </a:r>
            <a:endParaRPr lang="cs-CZ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44534" y="1700808"/>
            <a:ext cx="8931334" cy="1008112"/>
          </a:xfrm>
          <a:prstGeom prst="roundRect">
            <a:avLst>
              <a:gd name="adj" fmla="val 2478"/>
            </a:avLst>
          </a:prstGeom>
          <a:ln w="295275">
            <a:noFill/>
          </a:ln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196850" h="3048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/>
          </a:p>
        </p:txBody>
      </p:sp>
      <p:sp>
        <p:nvSpPr>
          <p:cNvPr id="5" name="Zástupný symbol pro obsah 2"/>
          <p:cNvSpPr>
            <a:spLocks noGrp="1"/>
          </p:cNvSpPr>
          <p:nvPr/>
        </p:nvSpPr>
        <p:spPr>
          <a:xfrm>
            <a:off x="264390" y="764704"/>
            <a:ext cx="8666206" cy="601116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spc="-5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4</a:t>
            </a:r>
            <a:r>
              <a:rPr lang="cs-CZ" sz="2600" spc="-5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) Věra tlačí na podlahu silou 450 N.</a:t>
            </a:r>
          </a:p>
        </p:txBody>
      </p:sp>
      <p:sp>
        <p:nvSpPr>
          <p:cNvPr id="6" name="Zástupný symbol pro obsah 2"/>
          <p:cNvSpPr>
            <a:spLocks noGrp="1"/>
          </p:cNvSpPr>
          <p:nvPr/>
        </p:nvSpPr>
        <p:spPr>
          <a:xfrm>
            <a:off x="276346" y="2060848"/>
            <a:ext cx="8545622" cy="648072"/>
          </a:xfrm>
          <a:prstGeom prst="rect">
            <a:avLst/>
          </a:prstGeom>
        </p:spPr>
        <p:txBody>
          <a:bodyPr vert="horz">
            <a:no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just">
              <a:buNone/>
            </a:pPr>
            <a:r>
              <a:rPr lang="cs-CZ" sz="2600" dirty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600" dirty="0" smtClean="0">
                <a:solidFill>
                  <a:schemeClr val="bg1">
                    <a:lumMod val="95000"/>
                    <a:lumOff val="5000"/>
                  </a:schemeClr>
                </a:solidFill>
                <a:latin typeface="Arial" pitchFamily="34" charset="0"/>
                <a:cs typeface="Arial" pitchFamily="34" charset="0"/>
              </a:rPr>
              <a:t>) Nemůže, protože síla by měla velikost 550 N.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7" name="Zástupný symbol pro obsah 2"/>
              <p:cNvSpPr>
                <a:spLocks noGrp="1"/>
              </p:cNvSpPr>
              <p:nvPr/>
            </p:nvSpPr>
            <p:spPr>
              <a:xfrm>
                <a:off x="445213" y="4005064"/>
                <a:ext cx="4152280" cy="1368662"/>
              </a:xfrm>
              <a:prstGeom prst="rect">
                <a:avLst/>
              </a:prstGeom>
            </p:spPr>
            <p:txBody>
              <a:bodyPr vert="horz">
                <a:noAutofit/>
              </a:bodyPr>
              <a:lstStyle>
                <a:lvl1pPr marL="274320" indent="-274320" algn="l" rtl="0" eaLnBrk="1" latinLnBrk="0" hangingPunct="1">
                  <a:spcBef>
                    <a:spcPts val="600"/>
                  </a:spcBef>
                  <a:buClr>
                    <a:schemeClr val="accent1"/>
                  </a:buClr>
                  <a:buSzPct val="70000"/>
                  <a:buFont typeface="Wingdings"/>
                  <a:buChar char=""/>
                  <a:defRPr kumimoji="0" sz="24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640080" indent="-27432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SzPct val="80000"/>
                  <a:buFont typeface="Wingdings 2"/>
                  <a:buChar char=""/>
                  <a:defRPr kumimoji="0" sz="21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1887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"/>
                  <a:defRPr kumimoji="0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463040" indent="-182880" algn="l" rtl="0" eaLnBrk="1" latinLnBrk="0" hangingPunct="1">
                  <a:spcBef>
                    <a:spcPct val="20000"/>
                  </a:spcBef>
                  <a:buClr>
                    <a:schemeClr val="accent2">
                      <a:tint val="60000"/>
                    </a:schemeClr>
                  </a:buClr>
                  <a:buSzPct val="68000"/>
                  <a:buFont typeface="Wingdings 2"/>
                  <a:buChar char=""/>
                  <a:defRPr kumimoji="0" sz="16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1737360" indent="-182880" algn="l" rtl="0" eaLnBrk="1" latinLnBrk="0" hangingPunct="1">
                  <a:spcBef>
                    <a:spcPct val="20000"/>
                  </a:spcBef>
                  <a:buClr>
                    <a:schemeClr val="accent1"/>
                  </a:buClr>
                  <a:buChar char="•"/>
                  <a:defRPr kumimoji="0" sz="1600" kern="120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6pPr>
                <a:lvl7pPr marL="201168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tint val="60000"/>
                    </a:schemeClr>
                  </a:buClr>
                  <a:buSzPct val="60000"/>
                  <a:buFont typeface="Wingdings"/>
                  <a:buChar char="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7pPr>
                <a:lvl8pPr marL="2286000" indent="-182880" algn="l" rtl="0" eaLnBrk="1" latinLnBrk="0" hangingPunct="1">
                  <a:spcBef>
                    <a:spcPct val="20000"/>
                  </a:spcBef>
                  <a:buClr>
                    <a:schemeClr val="accent2"/>
                  </a:buClr>
                  <a:buChar char="•"/>
                  <a:defRPr kumimoji="0" sz="1400" kern="1200" cap="small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8pPr>
                <a:lvl9pPr marL="2560320" indent="-182880" algn="l" rtl="0" eaLnBrk="1" latinLnBrk="0" hangingPunct="1">
                  <a:spcBef>
                    <a:spcPct val="20000"/>
                  </a:spcBef>
                  <a:buClr>
                    <a:schemeClr val="accent1">
                      <a:shade val="75000"/>
                    </a:schemeClr>
                  </a:buClr>
                  <a:buChar char="•"/>
                  <a:defRPr kumimoji="0" sz="1400" kern="1200" baseline="0">
                    <a:solidFill>
                      <a:schemeClr val="tx2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indent="0" algn="just">
                  <a:buNone/>
                </a:pP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6)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6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𝐹</m:t>
                        </m:r>
                      </m:e>
                      <m:sub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𝐴</m:t>
                        </m:r>
                      </m:sub>
                    </m:sSub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=7 </m:t>
                    </m:r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𝑁</m:t>
                    </m:r>
                  </m:oMath>
                </a14:m>
                <a:endParaRPr lang="cs-CZ" sz="2600" b="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cs typeface="Arial" pitchFamily="34" charset="0"/>
                </a:endParaRPr>
              </a:p>
              <a:p>
                <a:pPr marL="0" indent="0" algn="just">
                  <a:buNone/>
                </a:pPr>
                <a:r>
                  <a:rPr lang="cs-CZ" sz="2600" dirty="0" smtClean="0">
                    <a:solidFill>
                      <a:schemeClr val="bg1">
                        <a:lumMod val="95000"/>
                        <a:lumOff val="5000"/>
                      </a:schemeClr>
                    </a:solidFill>
                    <a:latin typeface="Arial" pitchFamily="34" charset="0"/>
                    <a:cs typeface="Arial" pitchFamily="34" charset="0"/>
                  </a:rPr>
                  <a:t>   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cs-CZ" sz="260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</m:ctrlPr>
                      </m:sSubPr>
                      <m:e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𝐹</m:t>
                        </m:r>
                      </m:e>
                      <m:sub>
                        <m:r>
                          <a:rPr lang="cs-CZ" sz="2600" b="0" i="1" smtClean="0">
                            <a:solidFill>
                              <a:schemeClr val="bg1">
                                <a:lumMod val="95000"/>
                                <a:lumOff val="5000"/>
                              </a:schemeClr>
                            </a:solidFill>
                            <a:latin typeface="Cambria Math"/>
                            <a:cs typeface="Arial" pitchFamily="34" charset="0"/>
                          </a:rPr>
                          <m:t>𝐵</m:t>
                        </m:r>
                      </m:sub>
                    </m:sSub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=5 </m:t>
                    </m:r>
                    <m:r>
                      <a:rPr lang="cs-CZ" sz="2600" b="0" i="1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latin typeface="Cambria Math"/>
                        <a:cs typeface="Arial" pitchFamily="34" charset="0"/>
                      </a:rPr>
                      <m:t>𝑁</m:t>
                    </m:r>
                  </m:oMath>
                </a14:m>
                <a:endParaRPr lang="cs-CZ" sz="2600" dirty="0" smtClean="0">
                  <a:solidFill>
                    <a:schemeClr val="bg1">
                      <a:lumMod val="95000"/>
                      <a:lumOff val="5000"/>
                    </a:schemeClr>
                  </a:solidFill>
                  <a:latin typeface="Arial" pitchFamily="34" charset="0"/>
                  <a:cs typeface="Arial" pitchFamily="34" charset="0"/>
                </a:endParaRPr>
              </a:p>
            </p:txBody>
          </p:sp>
        </mc:Choice>
        <mc:Fallback xmlns="">
          <p:sp>
            <p:nvSpPr>
              <p:cNvPr id="7" name="Zástupný symbol pro obsah 2"/>
              <p:cNvSpPr>
                <a:spLocks noGrp="1"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45213" y="4005064"/>
                <a:ext cx="4152280" cy="1368662"/>
              </a:xfrm>
              <a:prstGeom prst="rect">
                <a:avLst/>
              </a:prstGeom>
              <a:blipFill rotWithShape="1">
                <a:blip r:embed="rId2"/>
                <a:stretch>
                  <a:fillRect l="-2496" t="-4000"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grpSp>
        <p:nvGrpSpPr>
          <p:cNvPr id="26" name="Skupina 25"/>
          <p:cNvGrpSpPr/>
          <p:nvPr/>
        </p:nvGrpSpPr>
        <p:grpSpPr>
          <a:xfrm>
            <a:off x="6737549" y="3383493"/>
            <a:ext cx="1077187" cy="2895688"/>
            <a:chOff x="6657578" y="3783902"/>
            <a:chExt cx="929446" cy="2895688"/>
          </a:xfrm>
        </p:grpSpPr>
        <p:cxnSp>
          <p:nvCxnSpPr>
            <p:cNvPr id="12" name="Přímá spojnice se šipkou 11"/>
            <p:cNvCxnSpPr/>
            <p:nvPr/>
          </p:nvCxnSpPr>
          <p:spPr>
            <a:xfrm>
              <a:off x="7167534" y="3793909"/>
              <a:ext cx="0" cy="2482878"/>
            </a:xfrm>
            <a:prstGeom prst="straightConnector1">
              <a:avLst/>
            </a:prstGeom>
            <a:ln w="50800">
              <a:solidFill>
                <a:srgbClr val="0070C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Přímá spojnice se šipkou 16"/>
            <p:cNvCxnSpPr/>
            <p:nvPr/>
          </p:nvCxnSpPr>
          <p:spPr>
            <a:xfrm>
              <a:off x="6657578" y="3783902"/>
              <a:ext cx="756084" cy="0"/>
            </a:xfrm>
            <a:prstGeom prst="straightConnector1">
              <a:avLst/>
            </a:prstGeom>
            <a:ln w="50800">
              <a:solidFill>
                <a:srgbClr val="0070C0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4" name="TextovéPole 23"/>
                <p:cNvSpPr txBox="1"/>
                <p:nvPr/>
              </p:nvSpPr>
              <p:spPr>
                <a:xfrm>
                  <a:off x="7107794" y="6310258"/>
                  <a:ext cx="47923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b="1" i="1" smtClean="0">
                                <a:solidFill>
                                  <a:srgbClr val="0070C0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en-US" b="1" i="0" smtClean="0">
                                <a:solidFill>
                                  <a:srgbClr val="0070C0"/>
                                </a:solidFill>
                                <a:latin typeface="Cambria Math"/>
                              </a:rPr>
                              <m:t>𝐅</m:t>
                            </m:r>
                          </m:e>
                          <m:sub>
                            <m:r>
                              <a:rPr lang="en-US" b="1" i="0" smtClean="0">
                                <a:solidFill>
                                  <a:srgbClr val="0070C0"/>
                                </a:solidFill>
                                <a:latin typeface="Cambria Math"/>
                              </a:rPr>
                              <m:t>𝐀</m:t>
                            </m:r>
                          </m:sub>
                        </m:sSub>
                      </m:oMath>
                    </m:oMathPara>
                  </a14:m>
                  <a:endParaRPr lang="cs-CZ" b="1" dirty="0">
                    <a:solidFill>
                      <a:srgbClr val="0070C0"/>
                    </a:solidFill>
                  </a:endParaRPr>
                </a:p>
              </p:txBody>
            </p:sp>
          </mc:Choice>
          <mc:Fallback xmlns="">
            <p:sp>
              <p:nvSpPr>
                <p:cNvPr id="24" name="TextovéPole 23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7107794" y="6310258"/>
                  <a:ext cx="479230" cy="369332"/>
                </a:xfrm>
                <a:prstGeom prst="rect">
                  <a:avLst/>
                </a:prstGeom>
                <a:blipFill rotWithShape="1">
                  <a:blip r:embed="rId3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  <p:grpSp>
        <p:nvGrpSpPr>
          <p:cNvPr id="27" name="Skupina 26"/>
          <p:cNvGrpSpPr/>
          <p:nvPr/>
        </p:nvGrpSpPr>
        <p:grpSpPr>
          <a:xfrm>
            <a:off x="6673877" y="4498084"/>
            <a:ext cx="585451" cy="1768337"/>
            <a:chOff x="6460400" y="4933976"/>
            <a:chExt cx="585451" cy="1768337"/>
          </a:xfrm>
        </p:grpSpPr>
        <p:cxnSp>
          <p:nvCxnSpPr>
            <p:cNvPr id="13" name="Přímá spojnice se šipkou 12"/>
            <p:cNvCxnSpPr/>
            <p:nvPr/>
          </p:nvCxnSpPr>
          <p:spPr>
            <a:xfrm>
              <a:off x="6852085" y="4933976"/>
              <a:ext cx="0" cy="1378294"/>
            </a:xfrm>
            <a:prstGeom prst="straightConnector1">
              <a:avLst/>
            </a:prstGeom>
            <a:ln w="50800">
              <a:solidFill>
                <a:srgbClr val="FF0000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se šipkou 20"/>
            <p:cNvCxnSpPr/>
            <p:nvPr/>
          </p:nvCxnSpPr>
          <p:spPr>
            <a:xfrm>
              <a:off x="6460400" y="4938820"/>
              <a:ext cx="575220" cy="2348"/>
            </a:xfrm>
            <a:prstGeom prst="straightConnector1">
              <a:avLst/>
            </a:prstGeom>
            <a:ln w="50800">
              <a:solidFill>
                <a:srgbClr val="FF0000"/>
              </a:solidFill>
              <a:tailEnd type="non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mc:AlternateContent xmlns:mc="http://schemas.openxmlformats.org/markup-compatibility/2006" xmlns:a14="http://schemas.microsoft.com/office/drawing/2010/main">
          <mc:Choice Requires="a14">
            <p:sp>
              <p:nvSpPr>
                <p:cNvPr id="25" name="TextovéPole 24"/>
                <p:cNvSpPr txBox="1"/>
                <p:nvPr/>
              </p:nvSpPr>
              <p:spPr>
                <a:xfrm>
                  <a:off x="6566621" y="6332981"/>
                  <a:ext cx="479230" cy="369332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/>
                  <a14:m>
                    <m:oMathPara xmlns:m="http://schemas.openxmlformats.org/officeDocument/2006/math">
                      <m:oMathParaPr>
                        <m:jc m:val="left"/>
                      </m:oMathParaPr>
                      <m:oMath xmlns:m="http://schemas.openxmlformats.org/officeDocument/2006/math">
                        <m:sSub>
                          <m:sSubPr>
                            <m:ctrlPr>
                              <a:rPr lang="cs-CZ" b="1" i="1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</m:ctrlPr>
                          </m:sSubPr>
                          <m:e>
                            <m:r>
                              <a:rPr lang="en-US" b="1" i="0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𝐅</m:t>
                            </m:r>
                          </m:e>
                          <m:sub>
                            <m:r>
                              <a:rPr lang="en-US" b="1" i="0" smtClean="0">
                                <a:solidFill>
                                  <a:srgbClr val="FF0000"/>
                                </a:solidFill>
                                <a:latin typeface="Cambria Math"/>
                              </a:rPr>
                              <m:t>𝐁</m:t>
                            </m:r>
                          </m:sub>
                        </m:sSub>
                      </m:oMath>
                    </m:oMathPara>
                  </a14:m>
                  <a:endParaRPr lang="cs-CZ" b="1" dirty="0">
                    <a:solidFill>
                      <a:srgbClr val="FF0000"/>
                    </a:solidFill>
                  </a:endParaRPr>
                </a:p>
              </p:txBody>
            </p:sp>
          </mc:Choice>
          <mc:Fallback xmlns="">
            <p:sp>
              <p:nvSpPr>
                <p:cNvPr id="25" name="TextovéPole 24"/>
                <p:cNvSpPr txBox="1">
                  <a:spLocks noRot="1" noChangeAspect="1" noMove="1" noResize="1" noEditPoints="1" noAdjustHandles="1" noChangeArrowheads="1" noChangeShapeType="1" noTextEdit="1"/>
                </p:cNvSpPr>
                <p:nvPr/>
              </p:nvSpPr>
              <p:spPr>
                <a:xfrm>
                  <a:off x="6566621" y="6332981"/>
                  <a:ext cx="479230" cy="369332"/>
                </a:xfrm>
                <a:prstGeom prst="rect">
                  <a:avLst/>
                </a:prstGeom>
                <a:blipFill rotWithShape="1">
                  <a:blip r:embed="rId4"/>
                  <a:stretch>
                    <a:fillRect/>
                  </a:stretch>
                </a:blipFill>
              </p:spPr>
              <p:txBody>
                <a:bodyPr/>
                <a:lstStyle/>
                <a:p>
                  <a:r>
                    <a:rPr lang="cs-CZ">
                      <a:noFill/>
                    </a:rPr>
                    <a:t> </a:t>
                  </a:r>
                </a:p>
              </p:txBody>
            </p:sp>
          </mc:Fallback>
        </mc:AlternateContent>
      </p:grpSp>
    </p:spTree>
    <p:extLst>
      <p:ext uri="{BB962C8B-B14F-4D97-AF65-F5344CB8AC3E}">
        <p14:creationId xmlns:p14="http://schemas.microsoft.com/office/powerpoint/2010/main" val="95579729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6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33" grpId="0"/>
      <p:bldP spid="34" grpId="0"/>
      <p:bldP spid="5" grpId="0"/>
      <p:bldP spid="6" grpId="0"/>
      <p:bldP spid="7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aoblený obdélník 1"/>
          <p:cNvSpPr/>
          <p:nvPr/>
        </p:nvSpPr>
        <p:spPr>
          <a:xfrm>
            <a:off x="281448" y="620688"/>
            <a:ext cx="8609307" cy="6120680"/>
          </a:xfrm>
          <a:prstGeom prst="roundRect">
            <a:avLst>
              <a:gd name="adj" fmla="val 3035"/>
            </a:avLst>
          </a:prstGeom>
          <a:scene3d>
            <a:camera prst="orthographicFront">
              <a:rot lat="0" lon="0" rev="0"/>
            </a:camera>
            <a:lightRig rig="balanced" dir="tr"/>
          </a:scene3d>
          <a:sp3d contourW="14605" prstMaterial="plastic">
            <a:bevelT w="95250" h="101600" prst="slope"/>
            <a:contourClr>
              <a:schemeClr val="accent2">
                <a:shade val="30000"/>
                <a:satMod val="120000"/>
              </a:schemeClr>
            </a:contourClr>
          </a:sp3d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lvl="0"/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Obdélník 2">
            <a:hlinkClick r:id="rId2"/>
          </p:cNvPr>
          <p:cNvSpPr/>
          <p:nvPr/>
        </p:nvSpPr>
        <p:spPr>
          <a:xfrm>
            <a:off x="427794" y="866676"/>
            <a:ext cx="8167115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err="1" smtClean="0">
                <a:solidFill>
                  <a:schemeClr val="bg1"/>
                </a:solidFill>
              </a:rPr>
              <a:t>Khanova</a:t>
            </a:r>
            <a:r>
              <a:rPr lang="cs-CZ" sz="2800" b="1" dirty="0" smtClean="0">
                <a:solidFill>
                  <a:schemeClr val="bg1"/>
                </a:solidFill>
              </a:rPr>
              <a:t>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427794" y="25289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Testy.nanic.cz – Fyzika</a:t>
            </a:r>
          </a:p>
        </p:txBody>
      </p:sp>
      <p:sp>
        <p:nvSpPr>
          <p:cNvPr id="5" name="Obdélník 4">
            <a:hlinkClick r:id="rId4"/>
          </p:cNvPr>
          <p:cNvSpPr/>
          <p:nvPr/>
        </p:nvSpPr>
        <p:spPr>
          <a:xfrm>
            <a:off x="427794" y="1693528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Fyzika online – ZŠ Sokolovská Liberec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6" name="Obdélník 5">
            <a:hlinkClick r:id="rId5"/>
          </p:cNvPr>
          <p:cNvSpPr/>
          <p:nvPr/>
        </p:nvSpPr>
        <p:spPr>
          <a:xfrm>
            <a:off x="427793" y="5805264"/>
            <a:ext cx="8167115" cy="648000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Fyzikální, matematické a chemické tabulky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330213" y="53132"/>
            <a:ext cx="626469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Hypertextové odkazy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8" name="Picture 3" descr="C:\Users\spravce\AppData\Local\Microsoft\Windows\Temporary Internet Files\Content.IE5\BL96J1IA\MC900440428[2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35330" y="186680"/>
            <a:ext cx="1261203" cy="13280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Obdélník 8">
            <a:hlinkClick r:id="rId7"/>
          </p:cNvPr>
          <p:cNvSpPr/>
          <p:nvPr/>
        </p:nvSpPr>
        <p:spPr>
          <a:xfrm>
            <a:off x="451659" y="3356992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Učitel. Net – tvoje online </a:t>
            </a:r>
            <a:r>
              <a:rPr lang="cs-CZ" sz="2800" b="1" dirty="0">
                <a:solidFill>
                  <a:schemeClr val="bg1"/>
                </a:solidFill>
              </a:rPr>
              <a:t>š</a:t>
            </a:r>
            <a:r>
              <a:rPr lang="cs-CZ" sz="2800" b="1" dirty="0" smtClean="0">
                <a:solidFill>
                  <a:schemeClr val="bg1"/>
                </a:solidFill>
              </a:rPr>
              <a:t>kola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0" name="Obdélník 9">
            <a:hlinkClick r:id="rId8"/>
          </p:cNvPr>
          <p:cNvSpPr/>
          <p:nvPr/>
        </p:nvSpPr>
        <p:spPr>
          <a:xfrm>
            <a:off x="427793" y="4176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Encyklopedie </a:t>
            </a:r>
            <a:r>
              <a:rPr lang="cs-CZ" sz="2800" b="1" dirty="0" smtClean="0">
                <a:solidFill>
                  <a:schemeClr val="bg1"/>
                </a:solidFill>
              </a:rPr>
              <a:t>fyziky</a:t>
            </a:r>
            <a:endParaRPr lang="cs-CZ" sz="2800" b="1" dirty="0">
              <a:solidFill>
                <a:schemeClr val="bg1"/>
              </a:solidFill>
            </a:endParaRPr>
          </a:p>
        </p:txBody>
      </p:sp>
      <p:sp>
        <p:nvSpPr>
          <p:cNvPr id="11" name="Obdélník 10">
            <a:hlinkClick r:id="rId9"/>
          </p:cNvPr>
          <p:cNvSpPr/>
          <p:nvPr/>
        </p:nvSpPr>
        <p:spPr>
          <a:xfrm>
            <a:off x="451659" y="4968000"/>
            <a:ext cx="8167114" cy="648072"/>
          </a:xfrm>
          <a:prstGeom prst="rect">
            <a:avLst/>
          </a:prstGeom>
          <a:gradFill>
            <a:gsLst>
              <a:gs pos="0">
                <a:srgbClr val="FFEFD1"/>
              </a:gs>
              <a:gs pos="64999">
                <a:srgbClr val="F0EBD5"/>
              </a:gs>
              <a:gs pos="100000">
                <a:srgbClr val="D1C39F"/>
              </a:gs>
            </a:gsLst>
            <a:lin ang="5400000" scaled="0"/>
          </a:gradFill>
        </p:spPr>
        <p:style>
          <a:lnRef idx="1">
            <a:schemeClr val="accent3"/>
          </a:lnRef>
          <a:fillRef idx="3">
            <a:schemeClr val="accent3"/>
          </a:fillRef>
          <a:effectRef idx="2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>
                <a:solidFill>
                  <a:schemeClr val="bg1"/>
                </a:solidFill>
              </a:rPr>
              <a:t>Fyzikální webové stránky</a:t>
            </a:r>
          </a:p>
        </p:txBody>
      </p:sp>
    </p:spTree>
    <p:extLst>
      <p:ext uri="{BB962C8B-B14F-4D97-AF65-F5344CB8AC3E}">
        <p14:creationId xmlns:p14="http://schemas.microsoft.com/office/powerpoint/2010/main" val="65033403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5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9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2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3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5" grpId="0" animBg="1"/>
      <p:bldP spid="6" grpId="0" animBg="1"/>
      <p:bldP spid="9" grpId="0" animBg="1"/>
      <p:bldP spid="10" grpId="0" animBg="1"/>
      <p:bldP spid="11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0" y="1228110"/>
            <a:ext cx="7050328" cy="60016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KOLÁŘOVÁ, Růžena; BOHUNĚK, Jiří. </a:t>
            </a:r>
            <a:r>
              <a:rPr lang="cs-CZ" sz="1100" i="1" dirty="0"/>
              <a:t>Fyzika pro 7. ročník</a:t>
            </a:r>
            <a:r>
              <a:rPr lang="cs-CZ" sz="1100" dirty="0"/>
              <a:t>. Havlíčkův Brod: Prometheus, 2004, ISBN 80-7196-265-1. </a:t>
            </a:r>
            <a:endParaRPr lang="cs-CZ" sz="1100" dirty="0" smtClean="0"/>
          </a:p>
          <a:p>
            <a:pPr marL="285750" indent="-285750">
              <a:buFont typeface="Wingdings" pitchFamily="2" charset="2"/>
              <a:buChar char="v"/>
            </a:pPr>
            <a:r>
              <a:rPr lang="cs-CZ" sz="1100" dirty="0"/>
              <a:t>Galerie klipart</a:t>
            </a:r>
          </a:p>
          <a:p>
            <a:pPr marL="285750" indent="-285750">
              <a:buFont typeface="Wingdings" pitchFamily="2" charset="2"/>
              <a:buChar char="v"/>
            </a:pPr>
            <a:r>
              <a:rPr lang="cs-CZ" sz="1100"/>
              <a:t>Vlastní tvorba</a:t>
            </a:r>
            <a:endParaRPr lang="cs-CZ" sz="11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55776" y="215062"/>
            <a:ext cx="2634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Použité zdroje: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874985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lackTie">
  <a:themeElements>
    <a:clrScheme name="BlackTie">
      <a:dk1>
        <a:srgbClr val="000000"/>
      </a:dk1>
      <a:lt1>
        <a:srgbClr val="FFFFFF"/>
      </a:lt1>
      <a:dk2>
        <a:srgbClr val="46464A"/>
      </a:dk2>
      <a:lt2>
        <a:srgbClr val="E3DCCF"/>
      </a:lt2>
      <a:accent1>
        <a:srgbClr val="6F6F74"/>
      </a:accent1>
      <a:accent2>
        <a:srgbClr val="A7B789"/>
      </a:accent2>
      <a:accent3>
        <a:srgbClr val="BEAE98"/>
      </a:accent3>
      <a:accent4>
        <a:srgbClr val="92A9B9"/>
      </a:accent4>
      <a:accent5>
        <a:srgbClr val="9C8265"/>
      </a:accent5>
      <a:accent6>
        <a:srgbClr val="8D6974"/>
      </a:accent6>
      <a:hlink>
        <a:srgbClr val="67AABF"/>
      </a:hlink>
      <a:folHlink>
        <a:srgbClr val="B1B5AB"/>
      </a:folHlink>
    </a:clrScheme>
    <a:fontScheme name="BlackTie">
      <a:maj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aramond"/>
        <a:ea typeface=""/>
        <a:cs typeface=""/>
        <a:font script="Grek" typeface="Constantia"/>
        <a:font script="Cyrl" typeface="Constantia"/>
        <a:font script="Jpan" typeface="ＭＳ Ｐ明朝"/>
        <a:font script="Hang" typeface="궁서"/>
        <a:font script="Hans" typeface="仿宋"/>
        <a:font script="Hant" typeface="標楷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BlackTie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20000"/>
              </a:schemeClr>
            </a:gs>
            <a:gs pos="30000">
              <a:schemeClr val="phClr">
                <a:tint val="61000"/>
                <a:satMod val="220000"/>
              </a:schemeClr>
            </a:gs>
            <a:gs pos="45000">
              <a:schemeClr val="phClr">
                <a:tint val="66000"/>
                <a:satMod val="240000"/>
              </a:schemeClr>
            </a:gs>
            <a:gs pos="55000">
              <a:schemeClr val="phClr">
                <a:tint val="66000"/>
                <a:satMod val="220000"/>
              </a:schemeClr>
            </a:gs>
            <a:gs pos="73000">
              <a:schemeClr val="phClr">
                <a:tint val="61000"/>
                <a:satMod val="220000"/>
              </a:schemeClr>
            </a:gs>
            <a:gs pos="100000">
              <a:schemeClr val="phClr">
                <a:tint val="45000"/>
                <a:satMod val="22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  <a:satMod val="110000"/>
              </a:schemeClr>
            </a:gs>
            <a:gs pos="30000">
              <a:schemeClr val="phClr">
                <a:shade val="90000"/>
                <a:satMod val="120000"/>
              </a:schemeClr>
            </a:gs>
            <a:gs pos="45000">
              <a:schemeClr val="phClr">
                <a:shade val="100000"/>
                <a:satMod val="128000"/>
              </a:schemeClr>
            </a:gs>
            <a:gs pos="55000">
              <a:schemeClr val="phClr">
                <a:shade val="100000"/>
                <a:satMod val="128000"/>
              </a:schemeClr>
            </a:gs>
            <a:gs pos="73000">
              <a:schemeClr val="phClr">
                <a:shade val="90000"/>
                <a:satMod val="120000"/>
              </a:schemeClr>
            </a:gs>
            <a:gs pos="100000">
              <a:schemeClr val="phClr">
                <a:shade val="63000"/>
                <a:satMod val="11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5397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1909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7150" dist="38100" dir="5400000" algn="br" rotWithShape="0">
              <a:srgbClr val="000000">
                <a:alpha val="57000"/>
              </a:srgbClr>
            </a:outerShdw>
          </a:effectLst>
          <a:scene3d>
            <a:camera prst="orthographicFront">
              <a:rot lat="0" lon="0" rev="0"/>
            </a:camera>
            <a:lightRig rig="twoPt" dir="t">
              <a:rot lat="0" lon="0" rev="1800000"/>
            </a:lightRig>
          </a:scene3d>
          <a:sp3d>
            <a:bevelT w="44450" h="31750" prst="coolSlant"/>
          </a:sp3d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20000"/>
              </a:schemeClr>
            </a:duotone>
          </a:blip>
          <a:stretch/>
        </a:blip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30000"/>
                <a:satMod val="255000"/>
              </a:schemeClr>
            </a:gs>
          </a:gsLst>
          <a:path path="circle">
            <a:fillToRect l="50000" t="-80000" r="50000" b="18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Black Tie</Template>
  <TotalTime>1113</TotalTime>
  <Words>604</Words>
  <Application>Microsoft Office PowerPoint</Application>
  <PresentationFormat>Předvádění na obrazovce (4:3)</PresentationFormat>
  <Paragraphs>88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BlackTie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ZŠ Libina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ZŠ Libina</dc:creator>
  <cp:lastModifiedBy>ZŠ Libina</cp:lastModifiedBy>
  <cp:revision>181</cp:revision>
  <dcterms:created xsi:type="dcterms:W3CDTF">2012-04-23T18:25:05Z</dcterms:created>
  <dcterms:modified xsi:type="dcterms:W3CDTF">2013-08-11T09:46:32Z</dcterms:modified>
</cp:coreProperties>
</file>