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4" r:id="rId2"/>
    <p:sldId id="269" r:id="rId3"/>
    <p:sldId id="298" r:id="rId4"/>
    <p:sldId id="301" r:id="rId5"/>
    <p:sldId id="299" r:id="rId6"/>
    <p:sldId id="302" r:id="rId7"/>
    <p:sldId id="304" r:id="rId8"/>
    <p:sldId id="305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1373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VY_32_INOVACE_09_07_F7_Hanak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19127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Síla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55504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Skládání sil opačného směru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292745" y="202265"/>
            <a:ext cx="8527119" cy="85047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340768"/>
            <a:ext cx="8609307" cy="4968551"/>
          </a:xfrm>
          <a:prstGeom prst="roundRect">
            <a:avLst>
              <a:gd name="adj" fmla="val 9766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275856" y="15944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36116" y="1772816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H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odina je zaměřena na skládání sil opačného  směru. Ukážeme si, kde se v praxi s touto problematikou můžeme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potkat. Máme zde řešený i příklady pro samostatné procvičení.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24622" y="4459010"/>
            <a:ext cx="8774708" cy="1844295"/>
          </a:xfrm>
          <a:prstGeom prst="roundRect">
            <a:avLst>
              <a:gd name="adj" fmla="val 4189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799580" y="4976705"/>
            <a:ext cx="4545844" cy="808906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36826" y="90722"/>
            <a:ext cx="8746332" cy="134796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06596" y="267276"/>
            <a:ext cx="8279608" cy="95809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     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síla, která má na těleso stejný účinek jako několik současně působících sil. 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937010" y="5080430"/>
                <a:ext cx="3816424" cy="70518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𝑭</m:t>
                      </m:r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800" b="1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7010" y="5080430"/>
                <a:ext cx="3816424" cy="70518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208450" y="1579448"/>
            <a:ext cx="8774708" cy="913448"/>
          </a:xfrm>
          <a:prstGeom prst="roundRect">
            <a:avLst>
              <a:gd name="adj" fmla="val 325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78840" y="1775272"/>
            <a:ext cx="8402724" cy="5016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Nalezení výslednice sil se nazývá skládání sil.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35586" y="2641810"/>
            <a:ext cx="8774708" cy="160668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74040" y="2906617"/>
            <a:ext cx="8418440" cy="1077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Výslednice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dvou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sil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opačného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směru má směr jako větší síla a její velikost se rovná rozdílu velikostí obou sil.</a:t>
            </a: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-946732" y="285656"/>
            <a:ext cx="3600400" cy="4790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Výslednice sil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174063" y="4622924"/>
            <a:ext cx="1450060" cy="144542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1306" y="4756396"/>
            <a:ext cx="1178481" cy="1178481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7624474" y="5838331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Obr.</a:t>
            </a:r>
            <a:r>
              <a:rPr lang="en-US" sz="1200" b="1" dirty="0" smtClean="0"/>
              <a:t>1</a:t>
            </a:r>
            <a:endParaRPr lang="cs-CZ" sz="1200" b="1" dirty="0"/>
          </a:p>
        </p:txBody>
      </p:sp>
    </p:spTree>
    <p:extLst>
      <p:ext uri="{BB962C8B-B14F-4D97-AF65-F5344CB8AC3E}">
        <p14:creationId xmlns:p14="http://schemas.microsoft.com/office/powerpoint/2010/main" val="66862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13" grpId="0"/>
      <p:bldP spid="14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23504" y="434190"/>
            <a:ext cx="8609307" cy="567636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23506" y="441706"/>
            <a:ext cx="8609306" cy="8443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528156" y="1323083"/>
            <a:ext cx="4304652" cy="478747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85476" y="589301"/>
            <a:ext cx="8347332" cy="4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Grafické znázornění skládání dvou sil opačného směru.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226948" y="1749005"/>
                <a:ext cx="162001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 </m:t>
                      </m:r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26948" y="1749005"/>
                <a:ext cx="1620011" cy="46166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037647" y="3334895"/>
                <a:ext cx="1620011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𝐹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=3 </m:t>
                      </m:r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37647" y="3334895"/>
                <a:ext cx="1620011" cy="461665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5037647" y="2798185"/>
            <a:ext cx="3566801" cy="0"/>
          </a:xfrm>
          <a:prstGeom prst="line">
            <a:avLst/>
          </a:prstGeom>
          <a:ln w="381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358670" y="5310497"/>
                <a:ext cx="155500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4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=5 </m:t>
                      </m:r>
                      <m:r>
                        <a:rPr lang="cs-CZ" sz="24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4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8670" y="5310497"/>
                <a:ext cx="1555007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78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ovéPole 36"/>
          <p:cNvSpPr txBox="1"/>
          <p:nvPr/>
        </p:nvSpPr>
        <p:spPr>
          <a:xfrm>
            <a:off x="423703" y="1517955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Výslednice dvou sil: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927759" y="3042507"/>
                <a:ext cx="237626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smtClean="0">
                          <a:solidFill>
                            <a:srgbClr val="FF0000"/>
                          </a:solidFill>
                          <a:latin typeface="Cambria Math"/>
                        </a:rPr>
                        <m:t>F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5 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𝑁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7759" y="3042507"/>
                <a:ext cx="2376264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2" name="Skupina 11"/>
          <p:cNvGrpSpPr/>
          <p:nvPr/>
        </p:nvGrpSpPr>
        <p:grpSpPr>
          <a:xfrm>
            <a:off x="6680482" y="2798185"/>
            <a:ext cx="369013" cy="2579323"/>
            <a:chOff x="10486377" y="2901003"/>
            <a:chExt cx="369013" cy="2579323"/>
          </a:xfrm>
        </p:grpSpPr>
        <p:cxnSp>
          <p:nvCxnSpPr>
            <p:cNvPr id="28" name="Přímá spojnice 27"/>
            <p:cNvCxnSpPr/>
            <p:nvPr/>
          </p:nvCxnSpPr>
          <p:spPr>
            <a:xfrm>
              <a:off x="10666397" y="2913541"/>
              <a:ext cx="8973" cy="2566785"/>
            </a:xfrm>
            <a:prstGeom prst="line">
              <a:avLst/>
            </a:prstGeom>
            <a:ln w="381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10495349" y="3424753"/>
              <a:ext cx="360040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10486377" y="3941395"/>
              <a:ext cx="360040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10495349" y="4455959"/>
              <a:ext cx="360040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>
              <a:off x="10486377" y="4960015"/>
              <a:ext cx="360040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10495350" y="2901003"/>
              <a:ext cx="360040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660000" y="1800000"/>
            <a:ext cx="369012" cy="1018620"/>
            <a:chOff x="9828584" y="3542613"/>
            <a:chExt cx="369012" cy="1018620"/>
          </a:xfrm>
        </p:grpSpPr>
        <p:cxnSp>
          <p:nvCxnSpPr>
            <p:cNvPr id="60" name="Přímá spojnice 59"/>
            <p:cNvCxnSpPr/>
            <p:nvPr/>
          </p:nvCxnSpPr>
          <p:spPr>
            <a:xfrm flipH="1">
              <a:off x="10008604" y="3542613"/>
              <a:ext cx="8973" cy="1018620"/>
            </a:xfrm>
            <a:prstGeom prst="line">
              <a:avLst/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  <a:headEnd type="triangl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Přímá spojnice 61"/>
            <p:cNvCxnSpPr/>
            <p:nvPr/>
          </p:nvCxnSpPr>
          <p:spPr>
            <a:xfrm>
              <a:off x="9837556" y="4057177"/>
              <a:ext cx="360040" cy="0"/>
            </a:xfrm>
            <a:prstGeom prst="line">
              <a:avLst/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Přímá spojnice 62"/>
            <p:cNvCxnSpPr/>
            <p:nvPr/>
          </p:nvCxnSpPr>
          <p:spPr>
            <a:xfrm>
              <a:off x="9828584" y="4561233"/>
              <a:ext cx="360040" cy="0"/>
            </a:xfrm>
            <a:prstGeom prst="line">
              <a:avLst/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4"/>
          <p:cNvGrpSpPr/>
          <p:nvPr/>
        </p:nvGrpSpPr>
        <p:grpSpPr>
          <a:xfrm>
            <a:off x="6660769" y="2821715"/>
            <a:ext cx="369012" cy="1538931"/>
            <a:chOff x="9540552" y="4332743"/>
            <a:chExt cx="369012" cy="1538931"/>
          </a:xfrm>
        </p:grpSpPr>
        <p:cxnSp>
          <p:nvCxnSpPr>
            <p:cNvPr id="53" name="Přímá spojnice 52"/>
            <p:cNvCxnSpPr/>
            <p:nvPr/>
          </p:nvCxnSpPr>
          <p:spPr>
            <a:xfrm>
              <a:off x="9729545" y="4332743"/>
              <a:ext cx="0" cy="1538931"/>
            </a:xfrm>
            <a:prstGeom prst="line">
              <a:avLst/>
            </a:prstGeom>
            <a:ln w="5715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nice 54"/>
            <p:cNvCxnSpPr/>
            <p:nvPr/>
          </p:nvCxnSpPr>
          <p:spPr>
            <a:xfrm>
              <a:off x="9540552" y="4332743"/>
              <a:ext cx="360040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nice 55"/>
            <p:cNvCxnSpPr/>
            <p:nvPr/>
          </p:nvCxnSpPr>
          <p:spPr>
            <a:xfrm>
              <a:off x="9549524" y="4847307"/>
              <a:ext cx="360040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nice 56"/>
            <p:cNvCxnSpPr/>
            <p:nvPr/>
          </p:nvCxnSpPr>
          <p:spPr>
            <a:xfrm>
              <a:off x="9540552" y="5351363"/>
              <a:ext cx="360040" cy="0"/>
            </a:xfrm>
            <a:prstGeom prst="line">
              <a:avLst/>
            </a:prstGeom>
            <a:ln w="5715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4" name="TextovéPole 63"/>
              <p:cNvSpPr txBox="1"/>
              <p:nvPr/>
            </p:nvSpPr>
            <p:spPr>
              <a:xfrm>
                <a:off x="927961" y="2298495"/>
                <a:ext cx="2160240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>
                          <a:solidFill>
                            <a:srgbClr val="FF0000"/>
                          </a:solidFill>
                          <a:latin typeface="Cambria Math"/>
                        </a:rPr>
                        <m:t>F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4" name="TextovéPole 6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7961" y="2298495"/>
                <a:ext cx="2160240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927759" y="3900731"/>
                <a:ext cx="33843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smtClean="0">
                          <a:solidFill>
                            <a:srgbClr val="FF0000"/>
                          </a:solidFill>
                          <a:latin typeface="Cambria Math"/>
                        </a:rPr>
                        <m:t>F</m:t>
                      </m:r>
                      <m:r>
                        <a:rPr lang="cs-CZ" sz="2800" b="0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3 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7759" y="3900731"/>
                <a:ext cx="3384376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002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3" grpId="0"/>
      <p:bldP spid="24" grpId="0"/>
      <p:bldP spid="35" grpId="0"/>
      <p:bldP spid="37" grpId="0"/>
      <p:bldP spid="38" grpId="0"/>
      <p:bldP spid="64" grpId="0"/>
      <p:bldP spid="6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56892"/>
            <a:ext cx="9144000" cy="668447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886500" y="1506816"/>
            <a:ext cx="2232248" cy="523455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0" y="64409"/>
            <a:ext cx="9144000" cy="140869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-8920" y="3941190"/>
            <a:ext cx="305536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Odpor padáku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512130" y="3950109"/>
                <a:ext cx="219026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=400 </m:t>
                      </m:r>
                      <m:r>
                        <a:rPr lang="cs-CZ" sz="26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6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2130" y="3950109"/>
                <a:ext cx="2190264" cy="49244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>
            <a:off x="54769" y="2177329"/>
            <a:ext cx="54451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 parašutistu působí gravitační síla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511882" y="2544011"/>
                <a:ext cx="219026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1882" y="2544011"/>
                <a:ext cx="2190264" cy="49244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496113" y="3010657"/>
                <a:ext cx="291119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6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=60·10 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𝑁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96113" y="3010657"/>
                <a:ext cx="2911191" cy="49244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3520887" y="3441450"/>
                <a:ext cx="2419265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cs-CZ" sz="260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6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600" b="0" i="1" smtClean="0">
                            <a:solidFill>
                              <a:srgbClr val="0070C0"/>
                            </a:solidFill>
                            <a:latin typeface="Cambria Math"/>
                          </a:rPr>
                          <m:t>1</m:t>
                        </m:r>
                      </m:sub>
                    </m:sSub>
                    <m:r>
                      <a:rPr lang="cs-CZ" sz="2600" b="0" i="1" smtClean="0">
                        <a:solidFill>
                          <a:srgbClr val="0070C0"/>
                        </a:solidFill>
                        <a:latin typeface="Cambria Math"/>
                      </a:rPr>
                      <m:t>=600 </m:t>
                    </m:r>
                    <m:r>
                      <a:rPr lang="cs-CZ" sz="2600" b="0" i="1" smtClean="0">
                        <a:solidFill>
                          <a:srgbClr val="0070C0"/>
                        </a:solidFill>
                        <a:latin typeface="Cambria Math"/>
                      </a:rPr>
                      <m:t>𝑁</m:t>
                    </m:r>
                  </m:oMath>
                </a14:m>
                <a:r>
                  <a:rPr lang="cs-CZ" sz="2600" dirty="0" smtClean="0">
                    <a:solidFill>
                      <a:srgbClr val="0070C0"/>
                    </a:solidFill>
                  </a:rPr>
                  <a:t> </a:t>
                </a:r>
                <a:endParaRPr lang="cs-CZ" sz="26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20887" y="3441450"/>
                <a:ext cx="2419265" cy="4924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ovéPole 43"/>
          <p:cNvSpPr txBox="1"/>
          <p:nvPr/>
        </p:nvSpPr>
        <p:spPr>
          <a:xfrm>
            <a:off x="67321" y="1643501"/>
            <a:ext cx="342879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Parašutista má hmotnost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3501142" y="1620589"/>
                <a:ext cx="293656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𝑚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2600" b="0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60 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kg</a:t>
                </a:r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1142" y="1620589"/>
                <a:ext cx="2936564" cy="492443"/>
              </a:xfrm>
              <a:prstGeom prst="rect">
                <a:avLst/>
              </a:prstGeom>
              <a:blipFill rotWithShape="1">
                <a:blip r:embed="rId6"/>
                <a:stretch>
                  <a:fillRect t="-11111" b="-29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47"/>
          <p:cNvCxnSpPr/>
          <p:nvPr/>
        </p:nvCxnSpPr>
        <p:spPr>
          <a:xfrm flipH="1">
            <a:off x="208519" y="2186208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4769" y="4538483"/>
            <a:ext cx="228498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Výsledná síla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3514494" y="4914212"/>
                <a:ext cx="3048688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𝐹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600 </m:t>
                      </m:r>
                      <m:r>
                        <a:rPr lang="cs-CZ" sz="26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𝑁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6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400 </m:t>
                      </m:r>
                      <m:r>
                        <a:rPr lang="cs-CZ" sz="26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6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4494" y="4914212"/>
                <a:ext cx="3048688" cy="49244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8" name="Přímá spojnice 57"/>
          <p:cNvCxnSpPr/>
          <p:nvPr/>
        </p:nvCxnSpPr>
        <p:spPr>
          <a:xfrm flipH="1">
            <a:off x="107504" y="3940021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107504" y="4504823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107504" y="6023568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67321" y="6090592"/>
                <a:ext cx="5635073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 parašutistu působí síla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200 </m:t>
                    </m:r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𝑁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1" y="6090592"/>
                <a:ext cx="5635073" cy="492443"/>
              </a:xfrm>
              <a:prstGeom prst="rect">
                <a:avLst/>
              </a:prstGeom>
              <a:blipFill rotWithShape="1">
                <a:blip r:embed="rId8"/>
                <a:stretch>
                  <a:fillRect l="-1840" t="-11111" b="-29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3" name="Přímá spojnice 62"/>
          <p:cNvCxnSpPr/>
          <p:nvPr/>
        </p:nvCxnSpPr>
        <p:spPr>
          <a:xfrm flipV="1">
            <a:off x="7174532" y="3522587"/>
            <a:ext cx="1702988" cy="2"/>
          </a:xfrm>
          <a:prstGeom prst="line">
            <a:avLst/>
          </a:prstGeom>
          <a:ln w="38100">
            <a:solidFill>
              <a:srgbClr val="002060"/>
            </a:solidFill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Skupina 6"/>
          <p:cNvGrpSpPr/>
          <p:nvPr/>
        </p:nvGrpSpPr>
        <p:grpSpPr>
          <a:xfrm>
            <a:off x="7884000" y="3522588"/>
            <a:ext cx="312461" cy="2658824"/>
            <a:chOff x="9942194" y="3384573"/>
            <a:chExt cx="312461" cy="2658824"/>
          </a:xfrm>
        </p:grpSpPr>
        <p:cxnSp>
          <p:nvCxnSpPr>
            <p:cNvPr id="81" name="Přímá spojnice 80"/>
            <p:cNvCxnSpPr/>
            <p:nvPr/>
          </p:nvCxnSpPr>
          <p:spPr>
            <a:xfrm flipH="1">
              <a:off x="10089651" y="3384573"/>
              <a:ext cx="17550" cy="2658824"/>
            </a:xfrm>
            <a:prstGeom prst="line">
              <a:avLst/>
            </a:prstGeom>
            <a:ln w="381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nice 83"/>
            <p:cNvCxnSpPr/>
            <p:nvPr/>
          </p:nvCxnSpPr>
          <p:spPr>
            <a:xfrm>
              <a:off x="9946397" y="5595669"/>
              <a:ext cx="294909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/>
            <p:nvPr/>
          </p:nvCxnSpPr>
          <p:spPr>
            <a:xfrm>
              <a:off x="9942195" y="5182618"/>
              <a:ext cx="294909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Přímá spojnice 94"/>
            <p:cNvCxnSpPr/>
            <p:nvPr/>
          </p:nvCxnSpPr>
          <p:spPr>
            <a:xfrm>
              <a:off x="9959746" y="4730952"/>
              <a:ext cx="294909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Přímá spojnice 95"/>
            <p:cNvCxnSpPr/>
            <p:nvPr/>
          </p:nvCxnSpPr>
          <p:spPr>
            <a:xfrm>
              <a:off x="9959746" y="4303343"/>
              <a:ext cx="294909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římá spojnice 96"/>
            <p:cNvCxnSpPr/>
            <p:nvPr/>
          </p:nvCxnSpPr>
          <p:spPr>
            <a:xfrm>
              <a:off x="9942196" y="3864163"/>
              <a:ext cx="294909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Přímá spojnice 97"/>
            <p:cNvCxnSpPr/>
            <p:nvPr/>
          </p:nvCxnSpPr>
          <p:spPr>
            <a:xfrm>
              <a:off x="9942194" y="3384573"/>
              <a:ext cx="294909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134" name="TextovéPole 133"/>
              <p:cNvSpPr txBox="1"/>
              <p:nvPr/>
            </p:nvSpPr>
            <p:spPr>
              <a:xfrm>
                <a:off x="8241373" y="1889722"/>
                <a:ext cx="493267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6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34" name="TextovéPole 1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41373" y="1889722"/>
                <a:ext cx="493267" cy="49244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5" name="TextovéPole 134"/>
              <p:cNvSpPr txBox="1"/>
              <p:nvPr/>
            </p:nvSpPr>
            <p:spPr>
              <a:xfrm>
                <a:off x="8326381" y="5777346"/>
                <a:ext cx="50405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6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35" name="TextovéPole 1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26381" y="5777346"/>
                <a:ext cx="504056" cy="49244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6" name="TextovéPole 135"/>
              <p:cNvSpPr txBox="1"/>
              <p:nvPr/>
            </p:nvSpPr>
            <p:spPr>
              <a:xfrm>
                <a:off x="8280665" y="4036539"/>
                <a:ext cx="51772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sz="26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36" name="TextovéPole 1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80665" y="4036539"/>
                <a:ext cx="517724" cy="49244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5" name="Zástupný symbol pro obsah 2"/>
          <p:cNvSpPr>
            <a:spLocks noGrp="1"/>
          </p:cNvSpPr>
          <p:nvPr/>
        </p:nvSpPr>
        <p:spPr>
          <a:xfrm>
            <a:off x="107505" y="132365"/>
            <a:ext cx="8928992" cy="12727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Parašutista, který klesá k zemi,  má hmotnost 60 kg. Proti jeho pohybu působí odpor otevřeného padáku silou 400 N. Jaká výsledná síla na něho působí? Znázorni příklad graficky.  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7884000" y="1724802"/>
            <a:ext cx="312460" cy="1798045"/>
            <a:chOff x="10675130" y="1751569"/>
            <a:chExt cx="312460" cy="1798045"/>
          </a:xfrm>
        </p:grpSpPr>
        <p:cxnSp>
          <p:nvCxnSpPr>
            <p:cNvPr id="71" name="Přímá spojnice 70"/>
            <p:cNvCxnSpPr/>
            <p:nvPr/>
          </p:nvCxnSpPr>
          <p:spPr>
            <a:xfrm flipH="1">
              <a:off x="10840135" y="1751569"/>
              <a:ext cx="1" cy="1798045"/>
            </a:xfrm>
            <a:prstGeom prst="line">
              <a:avLst/>
            </a:prstGeom>
            <a:ln w="38100">
              <a:solidFill>
                <a:srgbClr val="FFFF00"/>
              </a:solidFill>
              <a:headEnd type="triangle"/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Přímá spojnice 72"/>
            <p:cNvCxnSpPr/>
            <p:nvPr/>
          </p:nvCxnSpPr>
          <p:spPr>
            <a:xfrm>
              <a:off x="10675130" y="3549614"/>
              <a:ext cx="294909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Přímá spojnice 73"/>
            <p:cNvCxnSpPr/>
            <p:nvPr/>
          </p:nvCxnSpPr>
          <p:spPr>
            <a:xfrm>
              <a:off x="10692681" y="3097948"/>
              <a:ext cx="294909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Přímá spojnice 74"/>
            <p:cNvCxnSpPr/>
            <p:nvPr/>
          </p:nvCxnSpPr>
          <p:spPr>
            <a:xfrm>
              <a:off x="10692681" y="2670339"/>
              <a:ext cx="294909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Přímá spojnice 75"/>
            <p:cNvCxnSpPr/>
            <p:nvPr/>
          </p:nvCxnSpPr>
          <p:spPr>
            <a:xfrm>
              <a:off x="10675131" y="2231159"/>
              <a:ext cx="294909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78" name="TextovéPole 77"/>
              <p:cNvSpPr txBox="1"/>
              <p:nvPr/>
            </p:nvSpPr>
            <p:spPr>
              <a:xfrm>
                <a:off x="3514494" y="5406655"/>
                <a:ext cx="210162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𝐹</m:t>
                      </m:r>
                      <m:r>
                        <a:rPr lang="cs-CZ" sz="26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=200 </m:t>
                      </m:r>
                      <m:r>
                        <a:rPr lang="cs-CZ" sz="26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6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78" name="TextovéPole 7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14494" y="5406655"/>
                <a:ext cx="2101621" cy="492443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9" name="TextovéPole 78"/>
              <p:cNvSpPr txBox="1"/>
              <p:nvPr/>
            </p:nvSpPr>
            <p:spPr>
              <a:xfrm>
                <a:off x="3535298" y="4515590"/>
                <a:ext cx="247730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𝐹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 </m:t>
                      </m:r>
                      <m:sSub>
                        <m:sSubPr>
                          <m:ctrlPr>
                            <a:rPr lang="cs-CZ" sz="26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sSub>
                        <m:sSubPr>
                          <m:ctrlPr>
                            <a:rPr lang="cs-CZ" sz="26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79" name="TextovéPole 7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35298" y="4515590"/>
                <a:ext cx="2477301" cy="49244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5" name="Skupina 14"/>
          <p:cNvGrpSpPr/>
          <p:nvPr/>
        </p:nvGrpSpPr>
        <p:grpSpPr>
          <a:xfrm>
            <a:off x="7897348" y="3546377"/>
            <a:ext cx="299112" cy="891454"/>
            <a:chOff x="9468543" y="3516368"/>
            <a:chExt cx="299112" cy="891454"/>
          </a:xfrm>
        </p:grpSpPr>
        <p:cxnSp>
          <p:nvCxnSpPr>
            <p:cNvPr id="57" name="Přímá spojnice 56"/>
            <p:cNvCxnSpPr/>
            <p:nvPr/>
          </p:nvCxnSpPr>
          <p:spPr>
            <a:xfrm flipH="1">
              <a:off x="9616000" y="3522587"/>
              <a:ext cx="8775" cy="885235"/>
            </a:xfrm>
            <a:prstGeom prst="line">
              <a:avLst/>
            </a:prstGeom>
            <a:ln w="508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Přímá spojnice 63"/>
            <p:cNvCxnSpPr/>
            <p:nvPr/>
          </p:nvCxnSpPr>
          <p:spPr>
            <a:xfrm>
              <a:off x="9472746" y="3960094"/>
              <a:ext cx="294909" cy="0"/>
            </a:xfrm>
            <a:prstGeom prst="line">
              <a:avLst/>
            </a:prstGeom>
            <a:ln w="508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Přímá spojnice 64"/>
            <p:cNvCxnSpPr/>
            <p:nvPr/>
          </p:nvCxnSpPr>
          <p:spPr>
            <a:xfrm>
              <a:off x="9468543" y="3516368"/>
              <a:ext cx="294909" cy="0"/>
            </a:xfrm>
            <a:prstGeom prst="line">
              <a:avLst/>
            </a:prstGeom>
            <a:ln w="508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517161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39" grpId="0"/>
      <p:bldP spid="40" grpId="0"/>
      <p:bldP spid="41" grpId="0"/>
      <p:bldP spid="42" grpId="0"/>
      <p:bldP spid="44" grpId="0"/>
      <p:bldP spid="45" grpId="0"/>
      <p:bldP spid="49" grpId="0"/>
      <p:bldP spid="50" grpId="0"/>
      <p:bldP spid="62" grpId="0"/>
      <p:bldP spid="134" grpId="0"/>
      <p:bldP spid="135" grpId="0"/>
      <p:bldP spid="136" grpId="0"/>
      <p:bldP spid="55" grpId="0"/>
      <p:bldP spid="78" grpId="0"/>
      <p:bldP spid="7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6386" y="1099816"/>
            <a:ext cx="8984839" cy="528151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6016" y="4617678"/>
            <a:ext cx="8931334" cy="176365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89891" y="1822576"/>
            <a:ext cx="8931334" cy="126942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9891" y="68660"/>
            <a:ext cx="8931334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39552" y="212676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38324" y="1246512"/>
            <a:ext cx="81934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Co je výslednice sil?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238324" y="4748188"/>
                <a:ext cx="8510140" cy="14918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4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4)  Na osobní automobil působí odporová síla </a:t>
                </a:r>
                <a14:m>
                  <m:oMath xmlns:m="http://schemas.openxmlformats.org/officeDocument/2006/math">
                    <m:r>
                      <a:rPr lang="cs-CZ" sz="2800" i="1" spc="-4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0,4 </m:t>
                    </m:r>
                    <m:r>
                      <a:rPr lang="cs-CZ" sz="2800" i="1" spc="-40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𝑘𝑁</m:t>
                    </m:r>
                    <m:r>
                      <a:rPr lang="cs-CZ" sz="2800" i="1" spc="-4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spc="-4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a současně tahová síla motoru </a:t>
                </a:r>
                <a14:m>
                  <m:oMath xmlns:m="http://schemas.openxmlformats.org/officeDocument/2006/math">
                    <m:r>
                      <a:rPr lang="cs-CZ" sz="2800" i="1" spc="-4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3 </m:t>
                    </m:r>
                    <m:r>
                      <a:rPr lang="cs-CZ" sz="2800" i="1" spc="-40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𝑘𝑁</m:t>
                    </m:r>
                  </m:oMath>
                </a14:m>
                <a:r>
                  <a:rPr lang="cs-CZ" sz="2800" spc="-4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. Jaká výsledná síla působí na auto. Nakreslete grafické řešení. </a:t>
                </a: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324" y="4748188"/>
                <a:ext cx="8510140" cy="1491828"/>
              </a:xfrm>
              <a:prstGeom prst="rect">
                <a:avLst/>
              </a:prstGeom>
              <a:blipFill rotWithShape="1">
                <a:blip r:embed="rId2"/>
                <a:stretch>
                  <a:fillRect l="-1433" t="-4082" r="-1504" b="-32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2"/>
          <p:cNvSpPr>
            <a:spLocks noGrp="1"/>
          </p:cNvSpPr>
          <p:nvPr/>
        </p:nvSpPr>
        <p:spPr>
          <a:xfrm>
            <a:off x="254933" y="1985530"/>
            <a:ext cx="8427402" cy="9679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Co platí pro směr a velikost výslednice opačného 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  směru, které působí na těleso v jedné přímce?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238324" y="3114452"/>
                <a:ext cx="8510140" cy="13785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3) Na misce sklonných vah je položen váleček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 o hmotnosti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350 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𝑔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. Misku táhneme vzhůru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 silou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2 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𝑁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. Jakou sílu naměříme na stupnici vah?</a:t>
                </a:r>
                <a:endParaRPr lang="cs-CZ" sz="3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8324" y="3114452"/>
                <a:ext cx="8510140" cy="1378520"/>
              </a:xfrm>
              <a:prstGeom prst="rect">
                <a:avLst/>
              </a:prstGeom>
              <a:blipFill rotWithShape="1">
                <a:blip r:embed="rId3"/>
                <a:stretch>
                  <a:fillRect l="-1433" t="-4425" r="-1504" b="-11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5378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5907" y="1434057"/>
            <a:ext cx="8984839" cy="489654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5907" y="5130257"/>
            <a:ext cx="8931334" cy="1281109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1963" y="2802210"/>
            <a:ext cx="8931334" cy="146447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716" y="377973"/>
            <a:ext cx="8931334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8377" y="521989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97980" y="1722089"/>
            <a:ext cx="8667620" cy="914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Výslednice sil</a:t>
            </a: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je síla, která má na těleso stejný účinek jako několik současně působících sil.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97980" y="5461496"/>
                <a:ext cx="8701681" cy="61862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4)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Na auto působí síla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2,6 </m:t>
                    </m:r>
                    <m:r>
                      <a:rPr lang="cs-CZ" sz="2800" i="1" dirty="0" err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𝑘𝑁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  </a:t>
                </a: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7980" y="5461496"/>
                <a:ext cx="8701681" cy="618629"/>
              </a:xfrm>
              <a:prstGeom prst="rect">
                <a:avLst/>
              </a:prstGeom>
              <a:blipFill rotWithShape="1">
                <a:blip r:embed="rId2"/>
                <a:stretch>
                  <a:fillRect l="-1401" t="-9901" b="-118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2"/>
          <p:cNvSpPr>
            <a:spLocks noGrp="1"/>
          </p:cNvSpPr>
          <p:nvPr/>
        </p:nvSpPr>
        <p:spPr>
          <a:xfrm>
            <a:off x="246065" y="2976582"/>
            <a:ext cx="8523130" cy="9679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600" spc="-4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Výslednice dvou sil opačného směru má směr jako větší síla a její velikost se rovná rozdílu velikostí obou sil.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225501" y="4378193"/>
                <a:ext cx="8667620" cy="752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3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) Naměříme sílu o velikosti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1,5 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𝑁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3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5501" y="4378193"/>
                <a:ext cx="8667620" cy="752064"/>
              </a:xfrm>
              <a:prstGeom prst="rect">
                <a:avLst/>
              </a:prstGeom>
              <a:blipFill rotWithShape="1">
                <a:blip r:embed="rId3"/>
                <a:stretch>
                  <a:fillRect l="-1477" t="-80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65465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2534731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4744"/>
            <a:ext cx="7050328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Jiří. </a:t>
            </a:r>
            <a:r>
              <a:rPr lang="cs-CZ" sz="1100" i="1" dirty="0"/>
              <a:t>Fyzika pro 7. ročník</a:t>
            </a:r>
            <a:r>
              <a:rPr lang="cs-CZ" sz="1100" dirty="0"/>
              <a:t>. Havlíčkův Brod: Prometheus, 2004, ISBN 80-7196-265-1.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/>
              <a:t>Vlastní tvorba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1178</TotalTime>
  <Words>500</Words>
  <Application>Microsoft Office PowerPoint</Application>
  <PresentationFormat>Předvádění na obrazovce (4:3)</PresentationFormat>
  <Paragraphs>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BlackTie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185</cp:revision>
  <dcterms:created xsi:type="dcterms:W3CDTF">2012-04-23T18:25:05Z</dcterms:created>
  <dcterms:modified xsi:type="dcterms:W3CDTF">2013-08-11T09:46:49Z</dcterms:modified>
</cp:coreProperties>
</file>