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74" r:id="rId2"/>
    <p:sldId id="269" r:id="rId3"/>
    <p:sldId id="298" r:id="rId4"/>
    <p:sldId id="306" r:id="rId5"/>
    <p:sldId id="307" r:id="rId6"/>
    <p:sldId id="310" r:id="rId7"/>
    <p:sldId id="308" r:id="rId8"/>
    <p:sldId id="309" r:id="rId9"/>
    <p:sldId id="302" r:id="rId10"/>
    <p:sldId id="304" r:id="rId11"/>
    <p:sldId id="311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545" autoAdjust="0"/>
  </p:normalViewPr>
  <p:slideViewPr>
    <p:cSldViewPr>
      <p:cViewPr>
        <p:scale>
          <a:sx n="60" d="100"/>
          <a:sy n="60" d="100"/>
        </p:scale>
        <p:origin x="-1373" y="-11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0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0098A5D7-21CD-4D10-A112-24F189150B4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F66A06E7-139E-4925-B821-3D33166AA242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fyzika.jreichl.com/" TargetMode="External"/><Relationship Id="rId3" Type="http://schemas.openxmlformats.org/officeDocument/2006/relationships/hyperlink" Target="http://testy.nanic.cz/testy/fyzika/" TargetMode="External"/><Relationship Id="rId7" Type="http://schemas.openxmlformats.org/officeDocument/2006/relationships/hyperlink" Target="http://www.ucitel.net/fyzika" TargetMode="External"/><Relationship Id="rId2" Type="http://schemas.openxmlformats.org/officeDocument/2006/relationships/hyperlink" Target="http://khanovaskola.cz/knihovna?gclid=CJH4q_CbmLYCFQ-7zAod4zEAcw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hyperlink" Target="http://www.labo.cz/mftabulky.htm" TargetMode="External"/><Relationship Id="rId4" Type="http://schemas.openxmlformats.org/officeDocument/2006/relationships/hyperlink" Target="http://www.fyzikaonline.cz/" TargetMode="External"/><Relationship Id="rId9" Type="http://schemas.openxmlformats.org/officeDocument/2006/relationships/hyperlink" Target="http://webfyzika.fsv.cvut.cz/0odkazy.htm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417689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68270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ČÍSLO PROJEKTU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CZ.1.07/1.4.00/21.2364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NÁZEV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VY_32_INOVACE_09_08_F7_Hanak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2595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AUTOR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19127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TÉMA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Síla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projektu: </a:t>
            </a:r>
            <a:r>
              <a:rPr lang="cs-CZ" sz="1600" dirty="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oblast </a:t>
            </a:r>
            <a:r>
              <a:rPr lang="cs-CZ" sz="1600" dirty="0" smtClean="0"/>
              <a:t>Fyzika</a:t>
            </a:r>
            <a:endParaRPr lang="cs-CZ" sz="1600" dirty="0"/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34515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OBSAH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: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Těžiště tělesa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3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19404" y="202265"/>
            <a:ext cx="8527119" cy="850471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10557" y="1268760"/>
            <a:ext cx="8609307" cy="4968551"/>
          </a:xfrm>
          <a:prstGeom prst="roundRect">
            <a:avLst>
              <a:gd name="adj" fmla="val 1078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47864" y="0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ANOTACE</a:t>
            </a:r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358416" y="1412776"/>
            <a:ext cx="8246032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H</a:t>
            </a:r>
            <a:r>
              <a:rPr lang="cs-CZ" sz="1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odina vysvětluje pojem těžiště tělesa. Ukážeme si, kde se v praxi s můžeme potkat s pojmem těžiště. Na závěr  </a:t>
            </a:r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jsou zde uvedené otázky, které prověří, jak žáci látku pochopili.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V hodině jsou odkazy na internetové stránky, které slouží k doplnění a rozšíření probírané látky o další zajímavé informace. Hodina je tvořena tak, aby mohla být odučena v multimediální učebně nebo v počítačové učebně, které mají připojení k internetu. </a:t>
            </a:r>
          </a:p>
          <a:p>
            <a:pPr algn="just"/>
            <a:endParaRPr lang="cs-CZ" sz="18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aoblený obdélník 20"/>
          <p:cNvSpPr/>
          <p:nvPr/>
        </p:nvSpPr>
        <p:spPr>
          <a:xfrm>
            <a:off x="113582" y="1268264"/>
            <a:ext cx="8842225" cy="532908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393809" y="1596292"/>
            <a:ext cx="8213926" cy="962014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638243" y="1792581"/>
            <a:ext cx="7969491" cy="56943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Každé těleso má jen jedno těžiště.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93811" y="2725723"/>
            <a:ext cx="8213926" cy="1404147"/>
          </a:xfrm>
          <a:prstGeom prst="roundRect">
            <a:avLst>
              <a:gd name="adj" fmla="val 325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539552" y="2907568"/>
                <a:ext cx="7534068" cy="1042292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 těžišti zakreslujeme působiště výsledné gravitační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𝑭</m:t>
                        </m:r>
                      </m:e>
                      <m:sub>
                        <m:r>
                          <a:rPr lang="cs-CZ" sz="2800" b="1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</a:rPr>
                          <m:t>𝒈</m:t>
                        </m:r>
                      </m:sub>
                    </m:sSub>
                  </m:oMath>
                </a14:m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, kterou Země působí na těleso.</a:t>
                </a:r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907568"/>
                <a:ext cx="7534068" cy="1042292"/>
              </a:xfrm>
              <a:prstGeom prst="rect">
                <a:avLst/>
              </a:prstGeom>
              <a:blipFill rotWithShape="1">
                <a:blip r:embed="rId2"/>
                <a:stretch>
                  <a:fillRect l="-1700" t="-5848" r="-1700" b="-76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aoblený obdélník 11"/>
          <p:cNvSpPr/>
          <p:nvPr/>
        </p:nvSpPr>
        <p:spPr>
          <a:xfrm>
            <a:off x="393810" y="4445212"/>
            <a:ext cx="4653882" cy="1802425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638245" y="4807888"/>
            <a:ext cx="4167344" cy="107707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cs typeface="Calibri" pitchFamily="34" charset="0"/>
              </a:rPr>
              <a:t>Poloha těžiště závisí na rozložení látky v tělese.</a:t>
            </a:r>
          </a:p>
        </p:txBody>
      </p:sp>
      <p:sp>
        <p:nvSpPr>
          <p:cNvPr id="18" name="Zaoblený obdélník 17"/>
          <p:cNvSpPr/>
          <p:nvPr/>
        </p:nvSpPr>
        <p:spPr>
          <a:xfrm>
            <a:off x="149375" y="113640"/>
            <a:ext cx="8746332" cy="962014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9" name="Zástupný symbol pro obsah 2"/>
          <p:cNvSpPr>
            <a:spLocks noGrp="1"/>
          </p:cNvSpPr>
          <p:nvPr/>
        </p:nvSpPr>
        <p:spPr>
          <a:xfrm>
            <a:off x="3273857" y="290194"/>
            <a:ext cx="4042190" cy="56943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Zapamatujte si !!!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300192" y="4330665"/>
            <a:ext cx="1773427" cy="1835782"/>
          </a:xfrm>
          <a:prstGeom prst="roundRect">
            <a:avLst>
              <a:gd name="adj" fmla="val 980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077" y="4541111"/>
            <a:ext cx="1429528" cy="142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62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3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2636912"/>
            <a:ext cx="9144000" cy="396044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0" y="113640"/>
            <a:ext cx="9143999" cy="252327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ástupný symbol pro obsah 2"/>
          <p:cNvSpPr>
            <a:spLocks noGrp="1"/>
          </p:cNvSpPr>
          <p:nvPr/>
        </p:nvSpPr>
        <p:spPr>
          <a:xfrm>
            <a:off x="393809" y="290193"/>
            <a:ext cx="8354656" cy="220270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Na obrázku je znázorněno určení těžiště tenké desky. Tenkou desku zavěsíme v různých polohách  na nit a  narýsujeme přímku procházející zavěšeným bodem ve směru nitě. Přímky se protnou v jediném bodě T, který se nazývá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těžiště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tělesa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88795" y="2803277"/>
            <a:ext cx="2194543" cy="3595196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314171" y="2803277"/>
            <a:ext cx="2194543" cy="3595196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22541" y="2803277"/>
            <a:ext cx="2194543" cy="3595196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6717083" y="2803277"/>
            <a:ext cx="2194543" cy="3595196"/>
          </a:xfrm>
          <a:prstGeom prst="rect">
            <a:avLst/>
          </a:prstGeom>
          <a:solidFill>
            <a:schemeClr val="tx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88795" y="2819534"/>
            <a:ext cx="2125376" cy="39344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314171" y="2819534"/>
            <a:ext cx="2194543" cy="39344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530768" y="2803277"/>
            <a:ext cx="2186316" cy="39344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6717083" y="2803277"/>
            <a:ext cx="2194543" cy="39344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393809" y="4149079"/>
            <a:ext cx="1545771" cy="1730829"/>
          </a:xfrm>
          <a:custGeom>
            <a:avLst/>
            <a:gdLst>
              <a:gd name="connsiteX0" fmla="*/ 0 w 1545771"/>
              <a:gd name="connsiteY0" fmla="*/ 609600 h 1730829"/>
              <a:gd name="connsiteX1" fmla="*/ 1055914 w 1545771"/>
              <a:gd name="connsiteY1" fmla="*/ 1730829 h 1730829"/>
              <a:gd name="connsiteX2" fmla="*/ 1545771 w 1545771"/>
              <a:gd name="connsiteY2" fmla="*/ 489857 h 1730829"/>
              <a:gd name="connsiteX3" fmla="*/ 838200 w 1545771"/>
              <a:gd name="connsiteY3" fmla="*/ 0 h 1730829"/>
              <a:gd name="connsiteX4" fmla="*/ 0 w 1545771"/>
              <a:gd name="connsiteY4" fmla="*/ 609600 h 17308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5771" h="1730829">
                <a:moveTo>
                  <a:pt x="0" y="609600"/>
                </a:moveTo>
                <a:lnTo>
                  <a:pt x="1055914" y="1730829"/>
                </a:lnTo>
                <a:lnTo>
                  <a:pt x="1545771" y="489857"/>
                </a:lnTo>
                <a:lnTo>
                  <a:pt x="83820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 6"/>
          <p:cNvSpPr/>
          <p:nvPr/>
        </p:nvSpPr>
        <p:spPr>
          <a:xfrm>
            <a:off x="2699792" y="4168383"/>
            <a:ext cx="1730828" cy="1567542"/>
          </a:xfrm>
          <a:custGeom>
            <a:avLst/>
            <a:gdLst>
              <a:gd name="connsiteX0" fmla="*/ 0 w 1730828"/>
              <a:gd name="connsiteY0" fmla="*/ 566057 h 1567542"/>
              <a:gd name="connsiteX1" fmla="*/ 468085 w 1730828"/>
              <a:gd name="connsiteY1" fmla="*/ 1567542 h 1567542"/>
              <a:gd name="connsiteX2" fmla="*/ 1730828 w 1730828"/>
              <a:gd name="connsiteY2" fmla="*/ 751114 h 1567542"/>
              <a:gd name="connsiteX3" fmla="*/ 664028 w 1730828"/>
              <a:gd name="connsiteY3" fmla="*/ 0 h 1567542"/>
              <a:gd name="connsiteX4" fmla="*/ 0 w 1730828"/>
              <a:gd name="connsiteY4" fmla="*/ 566057 h 1567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828" h="1567542">
                <a:moveTo>
                  <a:pt x="0" y="566057"/>
                </a:moveTo>
                <a:lnTo>
                  <a:pt x="468085" y="1567542"/>
                </a:lnTo>
                <a:lnTo>
                  <a:pt x="1730828" y="751114"/>
                </a:lnTo>
                <a:lnTo>
                  <a:pt x="664028" y="0"/>
                </a:lnTo>
                <a:lnTo>
                  <a:pt x="0" y="566057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olný tvar 10"/>
          <p:cNvSpPr/>
          <p:nvPr/>
        </p:nvSpPr>
        <p:spPr>
          <a:xfrm>
            <a:off x="4885026" y="4258921"/>
            <a:ext cx="1469571" cy="1393371"/>
          </a:xfrm>
          <a:custGeom>
            <a:avLst/>
            <a:gdLst>
              <a:gd name="connsiteX0" fmla="*/ 0 w 1469571"/>
              <a:gd name="connsiteY0" fmla="*/ 0 h 1393371"/>
              <a:gd name="connsiteX1" fmla="*/ 239485 w 1469571"/>
              <a:gd name="connsiteY1" fmla="*/ 1338943 h 1393371"/>
              <a:gd name="connsiteX2" fmla="*/ 1088571 w 1469571"/>
              <a:gd name="connsiteY2" fmla="*/ 1393371 h 1393371"/>
              <a:gd name="connsiteX3" fmla="*/ 1469571 w 1469571"/>
              <a:gd name="connsiteY3" fmla="*/ 370114 h 1393371"/>
              <a:gd name="connsiteX4" fmla="*/ 0 w 1469571"/>
              <a:gd name="connsiteY4" fmla="*/ 0 h 139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9571" h="1393371">
                <a:moveTo>
                  <a:pt x="0" y="0"/>
                </a:moveTo>
                <a:lnTo>
                  <a:pt x="239485" y="1338943"/>
                </a:lnTo>
                <a:lnTo>
                  <a:pt x="1088571" y="1393371"/>
                </a:lnTo>
                <a:lnTo>
                  <a:pt x="1469571" y="370114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olný tvar 23"/>
          <p:cNvSpPr/>
          <p:nvPr/>
        </p:nvSpPr>
        <p:spPr>
          <a:xfrm>
            <a:off x="7143065" y="4734440"/>
            <a:ext cx="1469571" cy="362680"/>
          </a:xfrm>
          <a:custGeom>
            <a:avLst/>
            <a:gdLst>
              <a:gd name="connsiteX0" fmla="*/ 0 w 1469571"/>
              <a:gd name="connsiteY0" fmla="*/ 0 h 283028"/>
              <a:gd name="connsiteX1" fmla="*/ 370114 w 1469571"/>
              <a:gd name="connsiteY1" fmla="*/ 283028 h 283028"/>
              <a:gd name="connsiteX2" fmla="*/ 1208314 w 1469571"/>
              <a:gd name="connsiteY2" fmla="*/ 283028 h 283028"/>
              <a:gd name="connsiteX3" fmla="*/ 1469571 w 1469571"/>
              <a:gd name="connsiteY3" fmla="*/ 54428 h 283028"/>
              <a:gd name="connsiteX4" fmla="*/ 0 w 1469571"/>
              <a:gd name="connsiteY4" fmla="*/ 0 h 283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69571" h="283028">
                <a:moveTo>
                  <a:pt x="0" y="0"/>
                </a:moveTo>
                <a:lnTo>
                  <a:pt x="370114" y="283028"/>
                </a:lnTo>
                <a:lnTo>
                  <a:pt x="1208314" y="283028"/>
                </a:lnTo>
                <a:lnTo>
                  <a:pt x="1469571" y="54428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25"/>
          <p:cNvCxnSpPr/>
          <p:nvPr/>
        </p:nvCxnSpPr>
        <p:spPr>
          <a:xfrm>
            <a:off x="1244620" y="2996951"/>
            <a:ext cx="0" cy="115212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3362400" y="3011217"/>
            <a:ext cx="0" cy="115212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619811" y="3016255"/>
            <a:ext cx="0" cy="142085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7932652" y="2999998"/>
            <a:ext cx="1" cy="195560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1224741" y="4212132"/>
            <a:ext cx="0" cy="144016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3364291" y="4168383"/>
            <a:ext cx="0" cy="144016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5614466" y="4465110"/>
            <a:ext cx="5346" cy="1143433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>
            <a:stCxn id="7" idx="0"/>
          </p:cNvCxnSpPr>
          <p:nvPr/>
        </p:nvCxnSpPr>
        <p:spPr>
          <a:xfrm>
            <a:off x="2699792" y="4734440"/>
            <a:ext cx="1368152" cy="36268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151760" y="4600875"/>
            <a:ext cx="936104" cy="977062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 flipV="1">
            <a:off x="5151760" y="4337787"/>
            <a:ext cx="793738" cy="1301895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7550901" y="4826945"/>
            <a:ext cx="792088" cy="266800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H="1" flipV="1">
            <a:off x="7550901" y="4775824"/>
            <a:ext cx="792088" cy="338808"/>
          </a:xfrm>
          <a:prstGeom prst="line">
            <a:avLst/>
          </a:prstGeom>
          <a:ln w="254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ovéPole 50"/>
          <p:cNvSpPr txBox="1"/>
          <p:nvPr/>
        </p:nvSpPr>
        <p:spPr>
          <a:xfrm>
            <a:off x="5965172" y="5408849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854018" y="37972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2368395" y="4272775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3364291" y="382161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745986" y="538285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5681058" y="3985636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5178034" y="4858573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7746544" y="5122258"/>
            <a:ext cx="372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Přímá spojnice se šipkou 59"/>
          <p:cNvCxnSpPr/>
          <p:nvPr/>
        </p:nvCxnSpPr>
        <p:spPr>
          <a:xfrm>
            <a:off x="5612898" y="5122258"/>
            <a:ext cx="4241" cy="1115054"/>
          </a:xfrm>
          <a:prstGeom prst="straightConnector1">
            <a:avLst/>
          </a:prstGeom>
          <a:ln w="50800">
            <a:solidFill>
              <a:schemeClr val="bg1"/>
            </a:solidFill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>
            <a:off x="5612897" y="3346855"/>
            <a:ext cx="4241" cy="1115054"/>
          </a:xfrm>
          <a:prstGeom prst="straightConnector1">
            <a:avLst/>
          </a:prstGeom>
          <a:ln w="50800">
            <a:solidFill>
              <a:srgbClr val="FF0000"/>
            </a:solidFill>
            <a:headEnd type="arrow" w="lg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5109318" y="3265018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</a:t>
            </a:r>
            <a:endParaRPr lang="cs-CZ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5681389" y="5855433"/>
                <a:ext cx="432048" cy="4966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cs-CZ" sz="2400" b="1" i="1" dirty="0" smtClean="0">
                              <a:solidFill>
                                <a:schemeClr val="bg1"/>
                              </a:solidFill>
                              <a:latin typeface="Cambria Math"/>
                              <a:cs typeface="Arial" pitchFamily="34" charset="0"/>
                            </a:rPr>
                            <m:t>𝒈</m:t>
                          </m:r>
                        </m:sub>
                      </m:sSub>
                    </m:oMath>
                  </m:oMathPara>
                </a14:m>
                <a:endParaRPr lang="cs-CZ" sz="2400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1389" y="5855433"/>
                <a:ext cx="432048" cy="496611"/>
              </a:xfrm>
              <a:prstGeom prst="rect">
                <a:avLst/>
              </a:prstGeom>
              <a:blipFill rotWithShape="1">
                <a:blip r:embed="rId2"/>
                <a:stretch>
                  <a:fillRect l="-4225" r="-19718" b="-74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Ovál 63"/>
          <p:cNvSpPr/>
          <p:nvPr/>
        </p:nvSpPr>
        <p:spPr>
          <a:xfrm>
            <a:off x="7860644" y="2939209"/>
            <a:ext cx="144016" cy="1440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vál 64"/>
          <p:cNvSpPr/>
          <p:nvPr/>
        </p:nvSpPr>
        <p:spPr>
          <a:xfrm>
            <a:off x="1172612" y="2944247"/>
            <a:ext cx="144016" cy="1440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vál 65"/>
          <p:cNvSpPr/>
          <p:nvPr/>
        </p:nvSpPr>
        <p:spPr>
          <a:xfrm>
            <a:off x="3275856" y="2924944"/>
            <a:ext cx="144016" cy="1440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Ovál 66"/>
          <p:cNvSpPr/>
          <p:nvPr/>
        </p:nvSpPr>
        <p:spPr>
          <a:xfrm>
            <a:off x="5551538" y="2944247"/>
            <a:ext cx="144016" cy="14401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502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 animBg="1"/>
      <p:bldP spid="12" grpId="0" animBg="1"/>
      <p:bldP spid="13" grpId="0" animBg="1"/>
      <p:bldP spid="20" grpId="0" animBg="1"/>
      <p:bldP spid="4" grpId="0" animBg="1"/>
      <p:bldP spid="21" grpId="0" animBg="1"/>
      <p:bldP spid="22" grpId="0" animBg="1"/>
      <p:bldP spid="23" grpId="0" animBg="1"/>
      <p:bldP spid="5" grpId="0" animBg="1"/>
      <p:bldP spid="7" grpId="0" animBg="1"/>
      <p:bldP spid="11" grpId="0" animBg="1"/>
      <p:bldP spid="24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2" grpId="0"/>
      <p:bldP spid="63" grpId="0"/>
      <p:bldP spid="64" grpId="0" animBg="1"/>
      <p:bldP spid="65" grpId="0" animBg="1"/>
      <p:bldP spid="66" grpId="0" animBg="1"/>
      <p:bldP spid="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58070" y="2087968"/>
            <a:ext cx="8842224" cy="4653399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4" name="Zaoblený obdélník 43"/>
          <p:cNvSpPr/>
          <p:nvPr/>
        </p:nvSpPr>
        <p:spPr>
          <a:xfrm>
            <a:off x="308020" y="2288404"/>
            <a:ext cx="2829928" cy="416493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5" name="Zaoblený obdélník 44"/>
          <p:cNvSpPr/>
          <p:nvPr/>
        </p:nvSpPr>
        <p:spPr>
          <a:xfrm>
            <a:off x="3083269" y="2288404"/>
            <a:ext cx="2829928" cy="416493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6" name="Zaoblený obdélník 45"/>
          <p:cNvSpPr/>
          <p:nvPr/>
        </p:nvSpPr>
        <p:spPr>
          <a:xfrm>
            <a:off x="5971381" y="2288404"/>
            <a:ext cx="2829928" cy="416493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49374" y="113640"/>
            <a:ext cx="8850919" cy="165917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93809" y="290193"/>
            <a:ext cx="8354656" cy="97856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Na obrázcích jsou určena těžiště u jednoduchých stejnorodých těles, která jsou vyřezána z tenké desky. Těžiště je uvnitř tělesa.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24684" y="2453495"/>
            <a:ext cx="1944216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543810" y="2470263"/>
            <a:ext cx="1944216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414237" y="2453677"/>
            <a:ext cx="1944216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1696792" y="2705523"/>
            <a:ext cx="0" cy="1445808"/>
          </a:xfrm>
          <a:prstGeom prst="line">
            <a:avLst/>
          </a:prstGeom>
          <a:ln w="4445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4533946" y="2727959"/>
            <a:ext cx="0" cy="1255072"/>
          </a:xfrm>
          <a:prstGeom prst="line">
            <a:avLst/>
          </a:prstGeom>
          <a:ln w="4445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7386345" y="2700037"/>
            <a:ext cx="0" cy="1255072"/>
          </a:xfrm>
          <a:prstGeom prst="line">
            <a:avLst/>
          </a:prstGeom>
          <a:ln w="4445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ál 16"/>
          <p:cNvSpPr/>
          <p:nvPr/>
        </p:nvSpPr>
        <p:spPr>
          <a:xfrm>
            <a:off x="795693" y="4151331"/>
            <a:ext cx="1863070" cy="186307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 rot="2700000">
            <a:off x="3701438" y="4320399"/>
            <a:ext cx="1628959" cy="162895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estiúhelník 20"/>
          <p:cNvSpPr/>
          <p:nvPr/>
        </p:nvSpPr>
        <p:spPr>
          <a:xfrm rot="1865427">
            <a:off x="6389292" y="4090487"/>
            <a:ext cx="1994103" cy="1719054"/>
          </a:xfrm>
          <a:prstGeom prst="hexagon">
            <a:avLst>
              <a:gd name="adj" fmla="val 28694"/>
              <a:gd name="vf" fmla="val 115470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22"/>
          <p:cNvCxnSpPr>
            <a:endCxn id="17" idx="4"/>
          </p:cNvCxnSpPr>
          <p:nvPr/>
        </p:nvCxnSpPr>
        <p:spPr>
          <a:xfrm>
            <a:off x="1696792" y="4151331"/>
            <a:ext cx="30436" cy="1863070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>
            <a:endCxn id="17" idx="6"/>
          </p:cNvCxnSpPr>
          <p:nvPr/>
        </p:nvCxnSpPr>
        <p:spPr>
          <a:xfrm>
            <a:off x="817261" y="5082866"/>
            <a:ext cx="1841502" cy="0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531136" y="4009048"/>
            <a:ext cx="0" cy="2214147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H="1">
            <a:off x="3383778" y="5128743"/>
            <a:ext cx="2299207" cy="0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>
            <a:endCxn id="21" idx="1"/>
          </p:cNvCxnSpPr>
          <p:nvPr/>
        </p:nvCxnSpPr>
        <p:spPr>
          <a:xfrm flipH="1">
            <a:off x="7373911" y="3986794"/>
            <a:ext cx="12433" cy="1959429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>
            <a:endCxn id="21" idx="0"/>
          </p:cNvCxnSpPr>
          <p:nvPr/>
        </p:nvCxnSpPr>
        <p:spPr>
          <a:xfrm>
            <a:off x="6570687" y="4430744"/>
            <a:ext cx="1669485" cy="1034138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ál 37"/>
          <p:cNvSpPr/>
          <p:nvPr/>
        </p:nvSpPr>
        <p:spPr>
          <a:xfrm>
            <a:off x="1581046" y="2589777"/>
            <a:ext cx="231492" cy="23149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4418200" y="2606545"/>
            <a:ext cx="231492" cy="23149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7289683" y="2564559"/>
            <a:ext cx="231492" cy="23149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Zástupný symbol pro obsah 2"/>
          <p:cNvSpPr>
            <a:spLocks noGrp="1"/>
          </p:cNvSpPr>
          <p:nvPr/>
        </p:nvSpPr>
        <p:spPr>
          <a:xfrm>
            <a:off x="1309482" y="5009259"/>
            <a:ext cx="381690" cy="46110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42" name="Zástupný symbol pro obsah 2"/>
          <p:cNvSpPr>
            <a:spLocks noGrp="1"/>
          </p:cNvSpPr>
          <p:nvPr/>
        </p:nvSpPr>
        <p:spPr>
          <a:xfrm>
            <a:off x="4458847" y="5088847"/>
            <a:ext cx="381690" cy="46110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43" name="Zástupný symbol pro obsah 2"/>
          <p:cNvSpPr>
            <a:spLocks noGrp="1"/>
          </p:cNvSpPr>
          <p:nvPr/>
        </p:nvSpPr>
        <p:spPr>
          <a:xfrm>
            <a:off x="7023739" y="4846825"/>
            <a:ext cx="381690" cy="46110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7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 animBg="1"/>
      <p:bldP spid="11" grpId="0" animBg="1"/>
      <p:bldP spid="12" grpId="0" animBg="1"/>
      <p:bldP spid="17" grpId="0" animBg="1"/>
      <p:bldP spid="18" grpId="0" animBg="1"/>
      <p:bldP spid="21" grpId="0" animBg="1"/>
      <p:bldP spid="38" grpId="0" animBg="1"/>
      <p:bldP spid="39" grpId="0" animBg="1"/>
      <p:bldP spid="40" grpId="0" animBg="1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38998" y="1976636"/>
            <a:ext cx="8842225" cy="460851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0" name="Zaoblený obdélník 29"/>
          <p:cNvSpPr/>
          <p:nvPr/>
        </p:nvSpPr>
        <p:spPr>
          <a:xfrm>
            <a:off x="338920" y="2198426"/>
            <a:ext cx="2829928" cy="416493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1" name="Zaoblený obdélník 30"/>
          <p:cNvSpPr/>
          <p:nvPr/>
        </p:nvSpPr>
        <p:spPr>
          <a:xfrm>
            <a:off x="3163228" y="2198426"/>
            <a:ext cx="2829928" cy="416493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2" name="Zaoblený obdélník 31"/>
          <p:cNvSpPr/>
          <p:nvPr/>
        </p:nvSpPr>
        <p:spPr>
          <a:xfrm>
            <a:off x="6046636" y="2198426"/>
            <a:ext cx="2829928" cy="4164932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6" name="Prstenec 25"/>
          <p:cNvSpPr/>
          <p:nvPr/>
        </p:nvSpPr>
        <p:spPr>
          <a:xfrm>
            <a:off x="827512" y="4052383"/>
            <a:ext cx="1898479" cy="1898479"/>
          </a:xfrm>
          <a:prstGeom prst="don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49375" y="113640"/>
            <a:ext cx="8746332" cy="173118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93809" y="290193"/>
            <a:ext cx="8354656" cy="97856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Na obrázcích jsou určena těžiště u jednoduchých stejnorodých těles, která jsou vyřezána z tenké desky. Těžiště je mimo těleso.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81776" y="2354548"/>
            <a:ext cx="1944216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33826" y="2380565"/>
            <a:ext cx="1944216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470408" y="2360216"/>
            <a:ext cx="1944216" cy="50405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7"/>
          <p:cNvCxnSpPr/>
          <p:nvPr/>
        </p:nvCxnSpPr>
        <p:spPr>
          <a:xfrm>
            <a:off x="1753884" y="2606576"/>
            <a:ext cx="0" cy="1445808"/>
          </a:xfrm>
          <a:prstGeom prst="line">
            <a:avLst/>
          </a:prstGeom>
          <a:ln w="4445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623962" y="2638261"/>
            <a:ext cx="0" cy="1255072"/>
          </a:xfrm>
          <a:prstGeom prst="line">
            <a:avLst/>
          </a:prstGeom>
          <a:ln w="4445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7442516" y="2606576"/>
            <a:ext cx="0" cy="1255072"/>
          </a:xfrm>
          <a:prstGeom prst="line">
            <a:avLst/>
          </a:prstGeom>
          <a:ln w="4445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 rot="2700000">
            <a:off x="3806673" y="4224566"/>
            <a:ext cx="1628959" cy="162895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estiúhelník 12"/>
          <p:cNvSpPr/>
          <p:nvPr/>
        </p:nvSpPr>
        <p:spPr>
          <a:xfrm rot="1865427">
            <a:off x="6445463" y="3997026"/>
            <a:ext cx="1994103" cy="1719054"/>
          </a:xfrm>
          <a:prstGeom prst="hexagon">
            <a:avLst>
              <a:gd name="adj" fmla="val 28694"/>
              <a:gd name="vf" fmla="val 115470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1753884" y="4052384"/>
            <a:ext cx="30436" cy="1863070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74353" y="4983919"/>
            <a:ext cx="1841502" cy="0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ál 19"/>
          <p:cNvSpPr/>
          <p:nvPr/>
        </p:nvSpPr>
        <p:spPr>
          <a:xfrm>
            <a:off x="1638138" y="2490830"/>
            <a:ext cx="231492" cy="23149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4508216" y="2516847"/>
            <a:ext cx="231492" cy="23149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7345854" y="2471098"/>
            <a:ext cx="231492" cy="23149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1366574" y="4910312"/>
            <a:ext cx="381690" cy="46110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8" name="Zaoblený obdélník 27"/>
          <p:cNvSpPr/>
          <p:nvPr/>
        </p:nvSpPr>
        <p:spPr>
          <a:xfrm rot="2700000">
            <a:off x="4224882" y="4633219"/>
            <a:ext cx="798158" cy="811651"/>
          </a:xfrm>
          <a:prstGeom prst="roundRect">
            <a:avLst>
              <a:gd name="adj" fmla="val 0"/>
            </a:avLst>
          </a:prstGeom>
          <a:ln w="295275">
            <a:noFill/>
          </a:ln>
          <a:effectLst/>
          <a:scene3d>
            <a:camera prst="orthographicFront">
              <a:rot lat="0" lon="0" rev="0"/>
            </a:camera>
            <a:lightRig rig="balanced" dir="tr"/>
          </a:scene3d>
          <a:sp3d prstMaterial="plastic"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4548863" y="4999149"/>
            <a:ext cx="381690" cy="46110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4621152" y="3919350"/>
            <a:ext cx="0" cy="2214147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3473794" y="5039045"/>
            <a:ext cx="2299207" cy="0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Šestiúhelník 28"/>
          <p:cNvSpPr/>
          <p:nvPr/>
        </p:nvSpPr>
        <p:spPr>
          <a:xfrm rot="1865427">
            <a:off x="6867626" y="4369476"/>
            <a:ext cx="1124911" cy="969751"/>
          </a:xfrm>
          <a:prstGeom prst="hexagon">
            <a:avLst>
              <a:gd name="adj" fmla="val 28694"/>
              <a:gd name="vf" fmla="val 115470"/>
            </a:avLst>
          </a:prstGeom>
          <a:gradFill>
            <a:gsLst>
              <a:gs pos="0">
                <a:schemeClr val="accent2">
                  <a:shade val="63000"/>
                  <a:satMod val="110000"/>
                </a:schemeClr>
              </a:gs>
              <a:gs pos="30000">
                <a:schemeClr val="accent2">
                  <a:shade val="90000"/>
                  <a:satMod val="120000"/>
                </a:schemeClr>
              </a:gs>
              <a:gs pos="45000">
                <a:schemeClr val="accent2">
                  <a:shade val="100000"/>
                  <a:satMod val="128000"/>
                </a:schemeClr>
              </a:gs>
              <a:gs pos="55000">
                <a:schemeClr val="accent2">
                  <a:shade val="100000"/>
                  <a:satMod val="128000"/>
                </a:schemeClr>
              </a:gs>
              <a:gs pos="73000">
                <a:schemeClr val="accent2">
                  <a:shade val="90000"/>
                  <a:satMod val="120000"/>
                </a:schemeClr>
              </a:gs>
              <a:gs pos="100000">
                <a:schemeClr val="accent2">
                  <a:shade val="63000"/>
                  <a:satMod val="110000"/>
                </a:schemeClr>
              </a:gs>
            </a:gsLst>
            <a:lin ang="95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>
            <a:endCxn id="13" idx="1"/>
          </p:cNvCxnSpPr>
          <p:nvPr/>
        </p:nvCxnSpPr>
        <p:spPr>
          <a:xfrm flipH="1">
            <a:off x="7430082" y="3893333"/>
            <a:ext cx="12433" cy="1959429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>
            <a:endCxn id="13" idx="0"/>
          </p:cNvCxnSpPr>
          <p:nvPr/>
        </p:nvCxnSpPr>
        <p:spPr>
          <a:xfrm>
            <a:off x="6626858" y="4337283"/>
            <a:ext cx="1669485" cy="1034138"/>
          </a:xfrm>
          <a:prstGeom prst="line">
            <a:avLst/>
          </a:prstGeom>
          <a:ln w="25400">
            <a:solidFill>
              <a:schemeClr val="bg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ástupný symbol pro obsah 2"/>
          <p:cNvSpPr>
            <a:spLocks noGrp="1"/>
          </p:cNvSpPr>
          <p:nvPr/>
        </p:nvSpPr>
        <p:spPr>
          <a:xfrm>
            <a:off x="7079910" y="4753364"/>
            <a:ext cx="381690" cy="46110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T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818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4" grpId="0"/>
      <p:bldP spid="5" grpId="0" animBg="1"/>
      <p:bldP spid="6" grpId="0" animBg="1"/>
      <p:bldP spid="7" grpId="0" animBg="1"/>
      <p:bldP spid="12" grpId="0" animBg="1"/>
      <p:bldP spid="13" grpId="0" animBg="1"/>
      <p:bldP spid="20" grpId="0" animBg="1"/>
      <p:bldP spid="21" grpId="0" animBg="1"/>
      <p:bldP spid="22" grpId="0" animBg="1"/>
      <p:bldP spid="23" grpId="0"/>
      <p:bldP spid="28" grpId="0" animBg="1"/>
      <p:bldP spid="24" grpId="0"/>
      <p:bldP spid="29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Zaoblený obdélník 33"/>
          <p:cNvSpPr/>
          <p:nvPr/>
        </p:nvSpPr>
        <p:spPr>
          <a:xfrm>
            <a:off x="221845" y="188640"/>
            <a:ext cx="8784976" cy="6336703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436253" y="3532712"/>
            <a:ext cx="8348391" cy="129913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-21771" y="3692996"/>
            <a:ext cx="5832648" cy="64956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Stejnorodé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(homogenní) těleso</a:t>
            </a:r>
          </a:p>
        </p:txBody>
      </p:sp>
      <p:sp>
        <p:nvSpPr>
          <p:cNvPr id="26" name="Zaoblený obdélník 25"/>
          <p:cNvSpPr/>
          <p:nvPr/>
        </p:nvSpPr>
        <p:spPr>
          <a:xfrm>
            <a:off x="450175" y="4983992"/>
            <a:ext cx="8334469" cy="1299136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-336343" y="5144276"/>
            <a:ext cx="6192689" cy="60591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Různorodé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(heterogenní) těleso</a:t>
            </a:r>
          </a:p>
        </p:txBody>
      </p:sp>
      <p:sp>
        <p:nvSpPr>
          <p:cNvPr id="28" name="Zástupný symbol pro obsah 2"/>
          <p:cNvSpPr>
            <a:spLocks noGrp="1"/>
          </p:cNvSpPr>
          <p:nvPr/>
        </p:nvSpPr>
        <p:spPr>
          <a:xfrm>
            <a:off x="688457" y="3692997"/>
            <a:ext cx="7952171" cy="97856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         je těleso složené pouze z jedné látky.</a:t>
            </a:r>
          </a:p>
        </p:txBody>
      </p:sp>
      <p:sp>
        <p:nvSpPr>
          <p:cNvPr id="29" name="Zástupný symbol pro obsah 2"/>
          <p:cNvSpPr>
            <a:spLocks noGrp="1"/>
          </p:cNvSpPr>
          <p:nvPr/>
        </p:nvSpPr>
        <p:spPr>
          <a:xfrm>
            <a:off x="553906" y="5144276"/>
            <a:ext cx="8096187" cy="97856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                                                  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je těleso složené z více látek. </a:t>
            </a:r>
          </a:p>
        </p:txBody>
      </p:sp>
      <p:sp>
        <p:nvSpPr>
          <p:cNvPr id="30" name="Zaoblený obdélník 29"/>
          <p:cNvSpPr/>
          <p:nvPr/>
        </p:nvSpPr>
        <p:spPr>
          <a:xfrm>
            <a:off x="444023" y="445557"/>
            <a:ext cx="8340621" cy="137114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688457" y="622110"/>
            <a:ext cx="7952171" cy="108508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Tělesa zavěšená nad těžištěm nebo v těžišti zůstávají v klidu.</a:t>
            </a:r>
          </a:p>
        </p:txBody>
      </p:sp>
      <p:sp>
        <p:nvSpPr>
          <p:cNvPr id="32" name="Zaoblený obdélník 31"/>
          <p:cNvSpPr/>
          <p:nvPr/>
        </p:nvSpPr>
        <p:spPr>
          <a:xfrm>
            <a:off x="444023" y="1969101"/>
            <a:ext cx="8340621" cy="137114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688457" y="2145654"/>
            <a:ext cx="7952171" cy="108508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Tělesa podepřená přesně pod těžištěm nebo v těžišti zůstávají v klidu</a:t>
            </a:r>
          </a:p>
        </p:txBody>
      </p:sp>
    </p:spTree>
    <p:extLst>
      <p:ext uri="{BB962C8B-B14F-4D97-AF65-F5344CB8AC3E}">
        <p14:creationId xmlns:p14="http://schemas.microsoft.com/office/powerpoint/2010/main" val="338498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28" grpId="0"/>
      <p:bldP spid="29" grpId="0"/>
      <p:bldP spid="31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81100" y="2306032"/>
            <a:ext cx="8746333" cy="4032448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75172" y="217034"/>
            <a:ext cx="8746332" cy="79508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419606" y="393587"/>
            <a:ext cx="8354656" cy="48928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Určení těžiště u nestejnorodých těles není jednoduché.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149374" y="1199329"/>
            <a:ext cx="8746332" cy="795080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393808" y="1375882"/>
            <a:ext cx="8354656" cy="489283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Poloha tělesa závisí na rozložení látky v tělese.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263533" y="2421572"/>
            <a:ext cx="2829928" cy="370088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2" name="Zaoblený obdélník 31"/>
          <p:cNvSpPr/>
          <p:nvPr/>
        </p:nvSpPr>
        <p:spPr>
          <a:xfrm>
            <a:off x="3139302" y="2421572"/>
            <a:ext cx="2829928" cy="370088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3" name="Zaoblený obdélník 32"/>
          <p:cNvSpPr/>
          <p:nvPr/>
        </p:nvSpPr>
        <p:spPr>
          <a:xfrm>
            <a:off x="5950262" y="2421572"/>
            <a:ext cx="2829928" cy="370088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65308" y="2558713"/>
            <a:ext cx="2568218" cy="34266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5308" y="2558713"/>
            <a:ext cx="2568218" cy="43823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53340" y="4726973"/>
            <a:ext cx="204645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886409" y="4942997"/>
            <a:ext cx="360040" cy="360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1469397" y="4942997"/>
            <a:ext cx="360040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2052069" y="4942997"/>
            <a:ext cx="360040" cy="360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 flipV="1">
            <a:off x="1649417" y="2777833"/>
            <a:ext cx="0" cy="1942706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bdélník 38"/>
          <p:cNvSpPr/>
          <p:nvPr/>
        </p:nvSpPr>
        <p:spPr>
          <a:xfrm>
            <a:off x="3270157" y="2552279"/>
            <a:ext cx="2568218" cy="34266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3270157" y="2552279"/>
            <a:ext cx="2568218" cy="43823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 rot="20055271">
            <a:off x="3558189" y="4720539"/>
            <a:ext cx="204645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 rot="20055271">
            <a:off x="3819186" y="5191255"/>
            <a:ext cx="360040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 rot="20055271">
            <a:off x="4374246" y="4936563"/>
            <a:ext cx="360040" cy="360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 rot="20055271">
            <a:off x="4956919" y="4678117"/>
            <a:ext cx="360040" cy="360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/>
          <p:nvPr/>
        </p:nvCxnSpPr>
        <p:spPr>
          <a:xfrm flipV="1">
            <a:off x="4341804" y="2846530"/>
            <a:ext cx="0" cy="1939248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bdélník 45"/>
          <p:cNvSpPr/>
          <p:nvPr/>
        </p:nvSpPr>
        <p:spPr>
          <a:xfrm>
            <a:off x="6103586" y="2558713"/>
            <a:ext cx="2568218" cy="34266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6103586" y="2558713"/>
            <a:ext cx="2568218" cy="43823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 rot="1724809">
            <a:off x="6391618" y="4726973"/>
            <a:ext cx="2046452" cy="79208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6660232" y="4678117"/>
            <a:ext cx="360040" cy="360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7207675" y="4942997"/>
            <a:ext cx="360040" cy="360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7740352" y="5251581"/>
            <a:ext cx="360040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/>
          <p:cNvCxnSpPr/>
          <p:nvPr/>
        </p:nvCxnSpPr>
        <p:spPr>
          <a:xfrm flipV="1">
            <a:off x="7567715" y="2834922"/>
            <a:ext cx="0" cy="1934794"/>
          </a:xfrm>
          <a:prstGeom prst="line">
            <a:avLst/>
          </a:prstGeom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7" idx="1"/>
          </p:cNvCxnSpPr>
          <p:nvPr/>
        </p:nvCxnSpPr>
        <p:spPr>
          <a:xfrm>
            <a:off x="653340" y="5123017"/>
            <a:ext cx="2046452" cy="0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H="1">
            <a:off x="1647486" y="4785777"/>
            <a:ext cx="1931" cy="749345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236553" y="5165790"/>
            <a:ext cx="57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T</a:t>
            </a:r>
            <a:endParaRPr lang="cs-CZ" b="1" dirty="0">
              <a:solidFill>
                <a:schemeClr val="bg1"/>
              </a:solidFill>
            </a:endParaRPr>
          </a:p>
        </p:txBody>
      </p:sp>
      <p:cxnSp>
        <p:nvCxnSpPr>
          <p:cNvPr id="54" name="Přímá spojnice 53"/>
          <p:cNvCxnSpPr>
            <a:endCxn id="41" idx="3"/>
          </p:cNvCxnSpPr>
          <p:nvPr/>
        </p:nvCxnSpPr>
        <p:spPr>
          <a:xfrm flipV="1">
            <a:off x="3676302" y="4672120"/>
            <a:ext cx="1826766" cy="846941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6498642" y="4685674"/>
            <a:ext cx="1778105" cy="960231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 flipH="1">
            <a:off x="4342943" y="4842393"/>
            <a:ext cx="1932" cy="803512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H="1">
            <a:off x="7569646" y="4836174"/>
            <a:ext cx="1" cy="809731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ovéPole 57"/>
          <p:cNvSpPr txBox="1"/>
          <p:nvPr/>
        </p:nvSpPr>
        <p:spPr>
          <a:xfrm>
            <a:off x="4341804" y="5260763"/>
            <a:ext cx="57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T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7526056" y="4994734"/>
            <a:ext cx="57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T</a:t>
            </a:r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148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7" grpId="0"/>
      <p:bldP spid="5" grpId="0" animBg="1"/>
      <p:bldP spid="6" grpId="0" animBg="1"/>
      <p:bldP spid="7" grpId="0" animBg="1"/>
      <p:bldP spid="8" grpId="0" animBg="1"/>
      <p:bldP spid="22" grpId="0" animBg="1"/>
      <p:bldP spid="23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15" grpId="0"/>
      <p:bldP spid="58" grpId="0"/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9263" y="1008466"/>
            <a:ext cx="8984839" cy="584953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249412" y="4031810"/>
            <a:ext cx="8568710" cy="909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249412" y="3114452"/>
            <a:ext cx="8568710" cy="881825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249412" y="1973080"/>
            <a:ext cx="8568710" cy="1141371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238324" y="1158906"/>
            <a:ext cx="8579798" cy="82662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9263" y="68660"/>
            <a:ext cx="8991962" cy="86409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81271" y="244972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5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Otázky a úlohy:</a:t>
            </a: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307982" y="1284186"/>
            <a:ext cx="81934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Kolik má těleso těžišť?</a:t>
            </a:r>
            <a:endParaRPr lang="cs-CZ" sz="320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413405" y="4195254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Jak musíme těleso zavěsit, aby zůstalo v klidu?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2"/>
              <p:cNvSpPr>
                <a:spLocks noGrp="1"/>
              </p:cNvSpPr>
              <p:nvPr/>
            </p:nvSpPr>
            <p:spPr>
              <a:xfrm>
                <a:off x="418446" y="2059801"/>
                <a:ext cx="8330018" cy="96792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2) Kam zakreslujeme působiště výsledné gravitační </a:t>
                </a:r>
                <a:b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</a:b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   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cs typeface="Arial" pitchFamily="34" charset="0"/>
                          </a:rPr>
                          <m:t>𝐹</m:t>
                        </m:r>
                      </m:e>
                      <m:sub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cs typeface="Arial" pitchFamily="34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?</a:t>
                </a:r>
                <a:endParaRPr lang="cs-CZ" sz="32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446" y="2059801"/>
                <a:ext cx="8330018" cy="967928"/>
              </a:xfrm>
              <a:prstGeom prst="rect">
                <a:avLst/>
              </a:prstGeom>
              <a:blipFill rotWithShape="1">
                <a:blip r:embed="rId2"/>
                <a:stretch>
                  <a:fillRect l="-1537" t="-6289" r="-1464" b="-144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ástupný symbol pro obsah 2"/>
          <p:cNvSpPr>
            <a:spLocks noGrp="1"/>
          </p:cNvSpPr>
          <p:nvPr/>
        </p:nvSpPr>
        <p:spPr>
          <a:xfrm>
            <a:off x="413405" y="3309888"/>
            <a:ext cx="8510140" cy="6261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Na čem závisí poloha těžiště?</a:t>
            </a:r>
            <a:endParaRPr lang="cs-CZ" sz="320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37819" y="4930124"/>
            <a:ext cx="8568710" cy="909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401812" y="5093568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4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 Co je stejnorodé těleso?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217278" y="5760002"/>
            <a:ext cx="8568710" cy="909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381271" y="5923446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6) Může být těžiště mimo těleso?</a:t>
            </a:r>
          </a:p>
        </p:txBody>
      </p:sp>
    </p:spTree>
    <p:extLst>
      <p:ext uri="{BB962C8B-B14F-4D97-AF65-F5344CB8AC3E}">
        <p14:creationId xmlns:p14="http://schemas.microsoft.com/office/powerpoint/2010/main" val="3853789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4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66123" y="0"/>
            <a:ext cx="8931334" cy="864096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515784" y="144016"/>
            <a:ext cx="26873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15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Odpovědi: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29263" y="1008466"/>
            <a:ext cx="8984839" cy="5849534"/>
          </a:xfrm>
          <a:prstGeom prst="roundRect">
            <a:avLst>
              <a:gd name="adj" fmla="val 0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249412" y="4031810"/>
            <a:ext cx="8568710" cy="909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3" name="Zaoblený obdélník 12"/>
          <p:cNvSpPr/>
          <p:nvPr/>
        </p:nvSpPr>
        <p:spPr>
          <a:xfrm>
            <a:off x="249412" y="3114452"/>
            <a:ext cx="8568710" cy="881825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4" name="Zaoblený obdélník 13"/>
          <p:cNvSpPr/>
          <p:nvPr/>
        </p:nvSpPr>
        <p:spPr>
          <a:xfrm>
            <a:off x="249412" y="1973080"/>
            <a:ext cx="8568710" cy="1141371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5" name="Zaoblený obdélník 14"/>
          <p:cNvSpPr/>
          <p:nvPr/>
        </p:nvSpPr>
        <p:spPr>
          <a:xfrm>
            <a:off x="238324" y="1158906"/>
            <a:ext cx="8579798" cy="826624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307982" y="1284186"/>
            <a:ext cx="8193429" cy="57606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1) Těleso má pouze jedno těžiště.</a:t>
            </a:r>
            <a:endParaRPr lang="cs-CZ" sz="320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413405" y="4195254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4) Musíme jej zavěsit nad těžištěm nebo v těžišti.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418446" y="2059801"/>
                <a:ext cx="8330018" cy="96792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2) Působiště výsledné gravitační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cs typeface="Arial" pitchFamily="34" charset="0"/>
                          </a:rPr>
                          <m:t>𝐹</m:t>
                        </m:r>
                      </m:e>
                      <m:sub>
                        <m:r>
                          <a:rPr lang="cs-CZ" sz="2800" b="0" i="1" smtClean="0">
                            <a:solidFill>
                              <a:schemeClr val="bg1">
                                <a:lumMod val="95000"/>
                                <a:lumOff val="5000"/>
                              </a:schemeClr>
                            </a:solidFill>
                            <a:latin typeface="Cambria Math"/>
                            <a:cs typeface="Arial" pitchFamily="34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, zakreslujeme do těžiště.</a:t>
                </a:r>
                <a:endParaRPr lang="cs-CZ" sz="32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446" y="2059801"/>
                <a:ext cx="8330018" cy="967928"/>
              </a:xfrm>
              <a:prstGeom prst="rect">
                <a:avLst/>
              </a:prstGeom>
              <a:blipFill rotWithShape="1">
                <a:blip r:embed="rId2"/>
                <a:stretch>
                  <a:fillRect l="-1537" t="-6918" r="-1464" b="-182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Zástupný symbol pro obsah 2"/>
          <p:cNvSpPr>
            <a:spLocks noGrp="1"/>
          </p:cNvSpPr>
          <p:nvPr/>
        </p:nvSpPr>
        <p:spPr>
          <a:xfrm>
            <a:off x="413405" y="3309888"/>
            <a:ext cx="8510140" cy="62612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3) Poloha závisí na rozložení látky v tělese.</a:t>
            </a:r>
            <a:endParaRPr lang="cs-CZ" sz="3200" dirty="0" smtClean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237819" y="4930124"/>
            <a:ext cx="8568710" cy="909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1" name="Zástupný symbol pro obsah 2"/>
          <p:cNvSpPr>
            <a:spLocks noGrp="1"/>
          </p:cNvSpPr>
          <p:nvPr/>
        </p:nvSpPr>
        <p:spPr>
          <a:xfrm>
            <a:off x="401812" y="5093568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4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Těleso </a:t>
            </a:r>
            <a:r>
              <a:rPr lang="cs-CZ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složené pouze z jedné látky.</a:t>
            </a:r>
          </a:p>
        </p:txBody>
      </p:sp>
      <p:sp>
        <p:nvSpPr>
          <p:cNvPr id="22" name="Zaoblený obdélník 21"/>
          <p:cNvSpPr/>
          <p:nvPr/>
        </p:nvSpPr>
        <p:spPr>
          <a:xfrm>
            <a:off x="217278" y="5760002"/>
            <a:ext cx="8568710" cy="909358"/>
          </a:xfrm>
          <a:prstGeom prst="roundRect">
            <a:avLst>
              <a:gd name="adj" fmla="val 2478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381271" y="5923446"/>
            <a:ext cx="8176457" cy="74591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spc="-4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6) Může být mimo těleso. Např. u prstýnku. </a:t>
            </a:r>
          </a:p>
        </p:txBody>
      </p:sp>
    </p:spTree>
    <p:extLst>
      <p:ext uri="{BB962C8B-B14F-4D97-AF65-F5344CB8AC3E}">
        <p14:creationId xmlns:p14="http://schemas.microsoft.com/office/powerpoint/2010/main" val="265465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17" grpId="0"/>
      <p:bldP spid="18" grpId="0"/>
      <p:bldP spid="19" grpId="0"/>
      <p:bldP spid="21" grpId="0"/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1"/>
                </a:solidFill>
              </a:rPr>
              <a:t>Khanova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>
                <a:solidFill>
                  <a:schemeClr val="bg1"/>
                </a:solidFill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</a:rPr>
              <a:t>kola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Testy.nanic.cz – Fyzika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Fyzika online – ZŠ Sokolovská Liberec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8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>
            <a:hlinkClick r:id="rId7"/>
          </p:cNvPr>
          <p:cNvSpPr/>
          <p:nvPr/>
        </p:nvSpPr>
        <p:spPr>
          <a:xfrm>
            <a:off x="451659" y="3356992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Učitel. Net – tvoje online </a:t>
            </a:r>
            <a:r>
              <a:rPr lang="cs-CZ" sz="2800" b="1" dirty="0">
                <a:solidFill>
                  <a:schemeClr val="bg1"/>
                </a:solidFill>
              </a:rPr>
              <a:t>š</a:t>
            </a:r>
            <a:r>
              <a:rPr lang="cs-CZ" sz="2800" b="1" dirty="0" smtClean="0">
                <a:solidFill>
                  <a:schemeClr val="bg1"/>
                </a:solidFill>
              </a:rPr>
              <a:t>kola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0" name="Obdélník 9">
            <a:hlinkClick r:id="rId8"/>
          </p:cNvPr>
          <p:cNvSpPr/>
          <p:nvPr/>
        </p:nvSpPr>
        <p:spPr>
          <a:xfrm>
            <a:off x="427793" y="4176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Encyklopedie </a:t>
            </a:r>
            <a:r>
              <a:rPr lang="cs-CZ" sz="2800" b="1" dirty="0" smtClean="0">
                <a:solidFill>
                  <a:schemeClr val="bg1"/>
                </a:solidFill>
              </a:rPr>
              <a:t>fyziky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1" name="Obdélník 10">
            <a:hlinkClick r:id="rId9"/>
          </p:cNvPr>
          <p:cNvSpPr/>
          <p:nvPr/>
        </p:nvSpPr>
        <p:spPr>
          <a:xfrm>
            <a:off x="451659" y="49680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 webové stránky</a:t>
            </a:r>
          </a:p>
        </p:txBody>
      </p:sp>
    </p:spTree>
    <p:extLst>
      <p:ext uri="{BB962C8B-B14F-4D97-AF65-F5344CB8AC3E}">
        <p14:creationId xmlns:p14="http://schemas.microsoft.com/office/powerpoint/2010/main" val="232439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24744"/>
            <a:ext cx="705032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KOLÁŘOVÁ, Růžena; BOHUNĚK, Jiří. </a:t>
            </a:r>
            <a:r>
              <a:rPr lang="cs-CZ" sz="1100" i="1" dirty="0"/>
              <a:t>Fyzika pro 7. ročník</a:t>
            </a:r>
            <a:r>
              <a:rPr lang="cs-CZ" sz="1100" dirty="0"/>
              <a:t>. Havlíčkův Brod: Prometheus, 2004, ISBN 80-7196-265-1. </a:t>
            </a:r>
            <a:endParaRPr lang="cs-CZ" sz="1100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/>
              <a:t>Galerie klipart</a:t>
            </a:r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/>
              <a:t>Vlastní tvorba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74985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1369</TotalTime>
  <Words>482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BlackTie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206</cp:revision>
  <dcterms:created xsi:type="dcterms:W3CDTF">2012-04-23T18:25:05Z</dcterms:created>
  <dcterms:modified xsi:type="dcterms:W3CDTF">2013-05-15T13:55:20Z</dcterms:modified>
</cp:coreProperties>
</file>