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64" r:id="rId1"/>
  </p:sldMasterIdLst>
  <p:sldIdLst>
    <p:sldId id="274" r:id="rId2"/>
    <p:sldId id="269" r:id="rId3"/>
    <p:sldId id="298" r:id="rId4"/>
    <p:sldId id="312" r:id="rId5"/>
    <p:sldId id="315" r:id="rId6"/>
    <p:sldId id="313" r:id="rId7"/>
    <p:sldId id="314" r:id="rId8"/>
    <p:sldId id="302" r:id="rId9"/>
    <p:sldId id="304" r:id="rId10"/>
    <p:sldId id="31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45" autoAdjust="0"/>
  </p:normalViewPr>
  <p:slideViewPr>
    <p:cSldViewPr>
      <p:cViewPr>
        <p:scale>
          <a:sx n="60" d="100"/>
          <a:sy n="60" d="100"/>
        </p:scale>
        <p:origin x="-1373" y="-1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/>
          <a:lstStyle>
            <a:lvl1pPr algn="r">
              <a:defRPr lang="en-US" b="1" cap="all" baseline="0" dirty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l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Zástupný symbol pro číslo snímku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zápatí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Volný tvar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Volný tvar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865" r:id="rId1"/>
    <p:sldLayoutId id="2147483866" r:id="rId2"/>
    <p:sldLayoutId id="2147483867" r:id="rId3"/>
    <p:sldLayoutId id="2147483868" r:id="rId4"/>
    <p:sldLayoutId id="2147483869" r:id="rId5"/>
    <p:sldLayoutId id="2147483870" r:id="rId6"/>
    <p:sldLayoutId id="2147483871" r:id="rId7"/>
    <p:sldLayoutId id="2147483872" r:id="rId8"/>
    <p:sldLayoutId id="2147483873" r:id="rId9"/>
    <p:sldLayoutId id="2147483874" r:id="rId10"/>
    <p:sldLayoutId id="2147483875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7" Type="http://schemas.openxmlformats.org/officeDocument/2006/relationships/image" Target="../media/image14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Galileo_by_leoni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5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0.png"/><Relationship Id="rId11" Type="http://schemas.openxmlformats.org/officeDocument/2006/relationships/image" Target="../media/image24.png"/><Relationship Id="rId5" Type="http://schemas.openxmlformats.org/officeDocument/2006/relationships/image" Target="../media/image19.png"/><Relationship Id="rId10" Type="http://schemas.openxmlformats.org/officeDocument/2006/relationships/image" Target="../media/image23.png"/><Relationship Id="rId4" Type="http://schemas.openxmlformats.org/officeDocument/2006/relationships/image" Target="../media/image15.png"/><Relationship Id="rId9" Type="http://schemas.openxmlformats.org/officeDocument/2006/relationships/image" Target="../media/image18.pn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6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20644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VY_32_INOVACE_09_09_F7_Hanak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37705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Posuvné účinky síly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469872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Zákon setrvačnosti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58416" y="202265"/>
            <a:ext cx="8527119" cy="778463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358416" y="1268760"/>
            <a:ext cx="8609307" cy="5328591"/>
          </a:xfrm>
          <a:prstGeom prst="roundRect">
            <a:avLst>
              <a:gd name="adj" fmla="val 9343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1336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498959" y="1484784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H</a:t>
            </a:r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odina vysvětluje zákon setrvačnosti. Ukazuje, kde se tento zákon vyskytuje v praxi. Na závěr  jsou zde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uvedené otázky, které prověří, jak žáci látku pochopili.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Zaoblený obdélník 20"/>
          <p:cNvSpPr/>
          <p:nvPr/>
        </p:nvSpPr>
        <p:spPr>
          <a:xfrm>
            <a:off x="113582" y="1772816"/>
            <a:ext cx="8842225" cy="4824536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400108" y="1988840"/>
            <a:ext cx="8348355" cy="233651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644543" y="2185129"/>
            <a:ext cx="7969491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Těleso setrvá v klidu nebo v pohybu rovnoměrně přímočarém, jestliže na ně nepůsobí jiná tělesa silou nebo síly působící na těleso jsou v rovnováze.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8" name="Zaoblený obdélník 17"/>
          <p:cNvSpPr/>
          <p:nvPr/>
        </p:nvSpPr>
        <p:spPr>
          <a:xfrm>
            <a:off x="114429" y="398358"/>
            <a:ext cx="8746332" cy="96201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9" name="Zástupný symbol pro obsah 2"/>
          <p:cNvSpPr>
            <a:spLocks noGrp="1"/>
          </p:cNvSpPr>
          <p:nvPr/>
        </p:nvSpPr>
        <p:spPr>
          <a:xfrm>
            <a:off x="2854011" y="594647"/>
            <a:ext cx="4042190" cy="56943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Zákon setrvačnosti: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3851920" y="4417047"/>
            <a:ext cx="1773427" cy="1835782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20" name="Obrázek 19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51805" y="4627493"/>
            <a:ext cx="1429528" cy="14295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62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9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19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7473" y="682666"/>
            <a:ext cx="9073008" cy="2893707"/>
          </a:xfrm>
          <a:prstGeom prst="roundRect">
            <a:avLst>
              <a:gd name="adj" fmla="val 418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26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626" y="1204781"/>
            <a:ext cx="1003916" cy="100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7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6871" y="1244788"/>
            <a:ext cx="1003916" cy="100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8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85794" y="1231783"/>
            <a:ext cx="1003916" cy="100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3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56170" y="1237673"/>
            <a:ext cx="1003916" cy="100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4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11833" y="1212854"/>
            <a:ext cx="1003916" cy="100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5" name="Zaoblený obdélník 34"/>
          <p:cNvSpPr/>
          <p:nvPr/>
        </p:nvSpPr>
        <p:spPr>
          <a:xfrm>
            <a:off x="23749" y="3677254"/>
            <a:ext cx="9073008" cy="2887668"/>
          </a:xfrm>
          <a:prstGeom prst="roundRect">
            <a:avLst>
              <a:gd name="adj" fmla="val 418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8" name="Zástupný symbol pro obsah 2"/>
          <p:cNvSpPr>
            <a:spLocks noGrp="1"/>
          </p:cNvSpPr>
          <p:nvPr/>
        </p:nvSpPr>
        <p:spPr>
          <a:xfrm>
            <a:off x="827990" y="5744084"/>
            <a:ext cx="7797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0 m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50" name="Zástupný symbol pro obsah 2"/>
          <p:cNvSpPr>
            <a:spLocks noGrp="1"/>
          </p:cNvSpPr>
          <p:nvPr/>
        </p:nvSpPr>
        <p:spPr>
          <a:xfrm>
            <a:off x="1725833" y="5763934"/>
            <a:ext cx="7797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m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51" name="Zástupný symbol pro obsah 2"/>
          <p:cNvSpPr>
            <a:spLocks noGrp="1"/>
          </p:cNvSpPr>
          <p:nvPr/>
        </p:nvSpPr>
        <p:spPr>
          <a:xfrm>
            <a:off x="2685523" y="5737840"/>
            <a:ext cx="7797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4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m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52" name="Zástupný symbol pro obsah 2"/>
          <p:cNvSpPr>
            <a:spLocks noGrp="1"/>
          </p:cNvSpPr>
          <p:nvPr/>
        </p:nvSpPr>
        <p:spPr>
          <a:xfrm>
            <a:off x="3547301" y="5737840"/>
            <a:ext cx="7797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6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m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53" name="Zástupný symbol pro obsah 2"/>
          <p:cNvSpPr>
            <a:spLocks noGrp="1"/>
          </p:cNvSpPr>
          <p:nvPr/>
        </p:nvSpPr>
        <p:spPr>
          <a:xfrm>
            <a:off x="4461225" y="5705290"/>
            <a:ext cx="7797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8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m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54" name="Zástupný symbol pro obsah 2"/>
          <p:cNvSpPr>
            <a:spLocks noGrp="1"/>
          </p:cNvSpPr>
          <p:nvPr/>
        </p:nvSpPr>
        <p:spPr>
          <a:xfrm>
            <a:off x="5318892" y="5705290"/>
            <a:ext cx="9135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10 m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55" name="Zástupný symbol pro obsah 2"/>
          <p:cNvSpPr>
            <a:spLocks noGrp="1"/>
          </p:cNvSpPr>
          <p:nvPr/>
        </p:nvSpPr>
        <p:spPr>
          <a:xfrm>
            <a:off x="6339204" y="5705290"/>
            <a:ext cx="9135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12 m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56" name="Zástupný symbol pro obsah 2"/>
          <p:cNvSpPr>
            <a:spLocks noGrp="1"/>
          </p:cNvSpPr>
          <p:nvPr/>
        </p:nvSpPr>
        <p:spPr>
          <a:xfrm>
            <a:off x="7204864" y="5724057"/>
            <a:ext cx="9135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14 m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pic>
        <p:nvPicPr>
          <p:cNvPr id="57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49149" y="4218784"/>
            <a:ext cx="1003916" cy="100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8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37629" y="4231884"/>
            <a:ext cx="1003916" cy="100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9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4207796"/>
            <a:ext cx="1003916" cy="100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0" name="Šipka doprava 59"/>
          <p:cNvSpPr/>
          <p:nvPr/>
        </p:nvSpPr>
        <p:spPr>
          <a:xfrm>
            <a:off x="1179672" y="1585998"/>
            <a:ext cx="1517199" cy="321496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64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967402" y="4231884"/>
            <a:ext cx="1003916" cy="100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93" name="Skupina 92"/>
          <p:cNvGrpSpPr/>
          <p:nvPr/>
        </p:nvGrpSpPr>
        <p:grpSpPr>
          <a:xfrm>
            <a:off x="850397" y="5134544"/>
            <a:ext cx="8066080" cy="603296"/>
            <a:chOff x="547889" y="5314952"/>
            <a:chExt cx="8272583" cy="596994"/>
          </a:xfrm>
        </p:grpSpPr>
        <p:cxnSp>
          <p:nvCxnSpPr>
            <p:cNvPr id="41" name="Přímá spojnice 40"/>
            <p:cNvCxnSpPr/>
            <p:nvPr/>
          </p:nvCxnSpPr>
          <p:spPr>
            <a:xfrm flipV="1">
              <a:off x="547889" y="5391314"/>
              <a:ext cx="8272583" cy="21746"/>
            </a:xfrm>
            <a:prstGeom prst="line">
              <a:avLst/>
            </a:prstGeom>
            <a:ln w="266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Přímá spojnice 41"/>
            <p:cNvCxnSpPr/>
            <p:nvPr/>
          </p:nvCxnSpPr>
          <p:spPr>
            <a:xfrm>
              <a:off x="883269" y="5413059"/>
              <a:ext cx="0" cy="485248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1845601" y="5314952"/>
              <a:ext cx="0" cy="583355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2826970" y="5328591"/>
              <a:ext cx="0" cy="583355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3713701" y="5328591"/>
              <a:ext cx="0" cy="583355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4670085" y="5477203"/>
              <a:ext cx="0" cy="434743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Přímá spojnice 46"/>
            <p:cNvCxnSpPr/>
            <p:nvPr/>
          </p:nvCxnSpPr>
          <p:spPr>
            <a:xfrm>
              <a:off x="5623572" y="5463563"/>
              <a:ext cx="0" cy="434743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Přímá spojnice 47"/>
            <p:cNvCxnSpPr/>
            <p:nvPr/>
          </p:nvCxnSpPr>
          <p:spPr>
            <a:xfrm>
              <a:off x="6579592" y="5444993"/>
              <a:ext cx="0" cy="434743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Přímá spojnice 48"/>
            <p:cNvCxnSpPr/>
            <p:nvPr/>
          </p:nvCxnSpPr>
          <p:spPr>
            <a:xfrm>
              <a:off x="7506388" y="5444993"/>
              <a:ext cx="0" cy="434743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Přímá spojnice 66"/>
            <p:cNvCxnSpPr/>
            <p:nvPr/>
          </p:nvCxnSpPr>
          <p:spPr>
            <a:xfrm>
              <a:off x="8426106" y="5463563"/>
              <a:ext cx="0" cy="434743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69" name="Zástupný symbol pro obsah 2"/>
          <p:cNvSpPr>
            <a:spLocks noGrp="1"/>
          </p:cNvSpPr>
          <p:nvPr/>
        </p:nvSpPr>
        <p:spPr>
          <a:xfrm>
            <a:off x="8118428" y="5705290"/>
            <a:ext cx="9135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16 m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71" name="Zástupný symbol pro obsah 2"/>
          <p:cNvSpPr>
            <a:spLocks noGrp="1"/>
          </p:cNvSpPr>
          <p:nvPr/>
        </p:nvSpPr>
        <p:spPr>
          <a:xfrm>
            <a:off x="767562" y="2704561"/>
            <a:ext cx="7797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0 m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72" name="Zástupný symbol pro obsah 2"/>
          <p:cNvSpPr>
            <a:spLocks noGrp="1"/>
          </p:cNvSpPr>
          <p:nvPr/>
        </p:nvSpPr>
        <p:spPr>
          <a:xfrm>
            <a:off x="1630858" y="2704561"/>
            <a:ext cx="7797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2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m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73" name="Zástupný symbol pro obsah 2"/>
          <p:cNvSpPr>
            <a:spLocks noGrp="1"/>
          </p:cNvSpPr>
          <p:nvPr/>
        </p:nvSpPr>
        <p:spPr>
          <a:xfrm>
            <a:off x="2671275" y="2721959"/>
            <a:ext cx="7797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4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m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74" name="Zástupný symbol pro obsah 2"/>
          <p:cNvSpPr>
            <a:spLocks noGrp="1"/>
          </p:cNvSpPr>
          <p:nvPr/>
        </p:nvSpPr>
        <p:spPr>
          <a:xfrm>
            <a:off x="3559456" y="2688657"/>
            <a:ext cx="7797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6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m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75" name="Zástupný symbol pro obsah 2"/>
          <p:cNvSpPr>
            <a:spLocks noGrp="1"/>
          </p:cNvSpPr>
          <p:nvPr/>
        </p:nvSpPr>
        <p:spPr>
          <a:xfrm>
            <a:off x="4437648" y="2703526"/>
            <a:ext cx="7797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>
                <a:solidFill>
                  <a:schemeClr val="bg1">
                    <a:lumMod val="95000"/>
                    <a:lumOff val="5000"/>
                  </a:schemeClr>
                </a:solidFill>
              </a:rPr>
              <a:t>8</a:t>
            </a: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m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76" name="Zástupný symbol pro obsah 2"/>
          <p:cNvSpPr>
            <a:spLocks noGrp="1"/>
          </p:cNvSpPr>
          <p:nvPr/>
        </p:nvSpPr>
        <p:spPr>
          <a:xfrm>
            <a:off x="5283381" y="2688657"/>
            <a:ext cx="9135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10 m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77" name="Zástupný symbol pro obsah 2"/>
          <p:cNvSpPr>
            <a:spLocks noGrp="1"/>
          </p:cNvSpPr>
          <p:nvPr/>
        </p:nvSpPr>
        <p:spPr>
          <a:xfrm>
            <a:off x="6366406" y="2689409"/>
            <a:ext cx="9135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12 m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78" name="Zástupný symbol pro obsah 2"/>
          <p:cNvSpPr>
            <a:spLocks noGrp="1"/>
          </p:cNvSpPr>
          <p:nvPr/>
        </p:nvSpPr>
        <p:spPr>
          <a:xfrm>
            <a:off x="7225600" y="2704561"/>
            <a:ext cx="9135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14 m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90" name="Zástupný symbol pro obsah 2"/>
          <p:cNvSpPr>
            <a:spLocks noGrp="1"/>
          </p:cNvSpPr>
          <p:nvPr/>
        </p:nvSpPr>
        <p:spPr>
          <a:xfrm>
            <a:off x="8139164" y="2721959"/>
            <a:ext cx="913564" cy="48281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16 m</a:t>
            </a:r>
            <a:endParaRPr lang="cs-CZ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grpSp>
        <p:nvGrpSpPr>
          <p:cNvPr id="94" name="Skupina 93"/>
          <p:cNvGrpSpPr/>
          <p:nvPr/>
        </p:nvGrpSpPr>
        <p:grpSpPr>
          <a:xfrm>
            <a:off x="966709" y="2124965"/>
            <a:ext cx="7878217" cy="596994"/>
            <a:chOff x="547889" y="5314952"/>
            <a:chExt cx="8272583" cy="596994"/>
          </a:xfrm>
        </p:grpSpPr>
        <p:cxnSp>
          <p:nvCxnSpPr>
            <p:cNvPr id="95" name="Přímá spojnice 94"/>
            <p:cNvCxnSpPr/>
            <p:nvPr/>
          </p:nvCxnSpPr>
          <p:spPr>
            <a:xfrm flipV="1">
              <a:off x="547889" y="5391314"/>
              <a:ext cx="8272583" cy="21746"/>
            </a:xfrm>
            <a:prstGeom prst="line">
              <a:avLst/>
            </a:prstGeom>
            <a:ln w="266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Přímá spojnice 95"/>
            <p:cNvCxnSpPr/>
            <p:nvPr/>
          </p:nvCxnSpPr>
          <p:spPr>
            <a:xfrm>
              <a:off x="883269" y="5413059"/>
              <a:ext cx="0" cy="485248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Přímá spojnice 96"/>
            <p:cNvCxnSpPr/>
            <p:nvPr/>
          </p:nvCxnSpPr>
          <p:spPr>
            <a:xfrm>
              <a:off x="1845601" y="5314952"/>
              <a:ext cx="0" cy="583355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Přímá spojnice 97"/>
            <p:cNvCxnSpPr/>
            <p:nvPr/>
          </p:nvCxnSpPr>
          <p:spPr>
            <a:xfrm>
              <a:off x="2826970" y="5328591"/>
              <a:ext cx="0" cy="583355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Přímá spojnice 98"/>
            <p:cNvCxnSpPr/>
            <p:nvPr/>
          </p:nvCxnSpPr>
          <p:spPr>
            <a:xfrm>
              <a:off x="3713701" y="5328591"/>
              <a:ext cx="0" cy="583355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0" name="Přímá spojnice 99"/>
            <p:cNvCxnSpPr/>
            <p:nvPr/>
          </p:nvCxnSpPr>
          <p:spPr>
            <a:xfrm>
              <a:off x="4670085" y="5477203"/>
              <a:ext cx="0" cy="434743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Přímá spojnice 100"/>
            <p:cNvCxnSpPr/>
            <p:nvPr/>
          </p:nvCxnSpPr>
          <p:spPr>
            <a:xfrm>
              <a:off x="5623572" y="5463563"/>
              <a:ext cx="0" cy="434743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2" name="Přímá spojnice 101"/>
            <p:cNvCxnSpPr/>
            <p:nvPr/>
          </p:nvCxnSpPr>
          <p:spPr>
            <a:xfrm>
              <a:off x="6579592" y="5444993"/>
              <a:ext cx="0" cy="434743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3" name="Přímá spojnice 102"/>
            <p:cNvCxnSpPr/>
            <p:nvPr/>
          </p:nvCxnSpPr>
          <p:spPr>
            <a:xfrm>
              <a:off x="7506388" y="5444993"/>
              <a:ext cx="0" cy="434743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4" name="Přímá spojnice 103"/>
            <p:cNvCxnSpPr/>
            <p:nvPr/>
          </p:nvCxnSpPr>
          <p:spPr>
            <a:xfrm>
              <a:off x="8426106" y="5463563"/>
              <a:ext cx="0" cy="434743"/>
            </a:xfrm>
            <a:prstGeom prst="line">
              <a:avLst/>
            </a:prstGeom>
            <a:ln w="889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06" name="Obdélník 105"/>
          <p:cNvSpPr/>
          <p:nvPr/>
        </p:nvSpPr>
        <p:spPr>
          <a:xfrm>
            <a:off x="966709" y="2073643"/>
            <a:ext cx="7930213" cy="43204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>
                <a:solidFill>
                  <a:srgbClr val="FFFF00"/>
                </a:solidFill>
              </a:rPr>
              <a:t>p</a:t>
            </a:r>
            <a:r>
              <a:rPr lang="cs-CZ" sz="2000" dirty="0" smtClean="0">
                <a:solidFill>
                  <a:srgbClr val="FFFF00"/>
                </a:solidFill>
              </a:rPr>
              <a:t>lyšový povrch</a:t>
            </a:r>
            <a:endParaRPr lang="cs-CZ" sz="2000" dirty="0">
              <a:solidFill>
                <a:srgbClr val="FFFF00"/>
              </a:solidFill>
            </a:endParaRPr>
          </a:p>
        </p:txBody>
      </p:sp>
      <p:sp>
        <p:nvSpPr>
          <p:cNvPr id="108" name="Obdélník 107"/>
          <p:cNvSpPr/>
          <p:nvPr/>
        </p:nvSpPr>
        <p:spPr>
          <a:xfrm>
            <a:off x="863150" y="5082118"/>
            <a:ext cx="8053328" cy="418408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dirty="0" smtClean="0">
                <a:solidFill>
                  <a:schemeClr val="tx1"/>
                </a:solidFill>
              </a:rPr>
              <a:t>skleněný povrch</a:t>
            </a:r>
            <a:endParaRPr lang="cs-CZ" sz="2000" dirty="0">
              <a:solidFill>
                <a:schemeClr val="tx1"/>
              </a:solidFill>
            </a:endParaRPr>
          </a:p>
        </p:txBody>
      </p:sp>
      <p:sp>
        <p:nvSpPr>
          <p:cNvPr id="109" name="Šipka doprava 108"/>
          <p:cNvSpPr/>
          <p:nvPr/>
        </p:nvSpPr>
        <p:spPr>
          <a:xfrm>
            <a:off x="1134615" y="4549006"/>
            <a:ext cx="1503014" cy="321496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10" name="Zástupný symbol pro obsah 2"/>
              <p:cNvSpPr>
                <a:spLocks noGrp="1"/>
              </p:cNvSpPr>
              <p:nvPr/>
            </p:nvSpPr>
            <p:spPr>
              <a:xfrm>
                <a:off x="1630858" y="1204781"/>
                <a:ext cx="779764" cy="4828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1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30858" y="1204781"/>
                <a:ext cx="779764" cy="48281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1" name="Zástupný symbol pro obsah 2"/>
              <p:cNvSpPr>
                <a:spLocks noGrp="1"/>
              </p:cNvSpPr>
              <p:nvPr/>
            </p:nvSpPr>
            <p:spPr>
              <a:xfrm>
                <a:off x="1553602" y="4207796"/>
                <a:ext cx="779764" cy="4828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11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553602" y="4207796"/>
                <a:ext cx="779764" cy="482818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2" name="Obdélníkový popisek 111"/>
              <p:cNvSpPr/>
              <p:nvPr/>
            </p:nvSpPr>
            <p:spPr>
              <a:xfrm>
                <a:off x="-8533" y="114712"/>
                <a:ext cx="9099014" cy="557234"/>
              </a:xfrm>
              <a:prstGeom prst="wedgeRectCallout">
                <a:avLst>
                  <a:gd name="adj1" fmla="val -21510"/>
                  <a:gd name="adj2" fmla="val 46546"/>
                </a:avLst>
              </a:prstGeom>
              <a:gradFill>
                <a:gsLst>
                  <a:gs pos="0">
                    <a:schemeClr val="accent1">
                      <a:tint val="66000"/>
                      <a:satMod val="160000"/>
                    </a:schemeClr>
                  </a:gs>
                  <a:gs pos="50000">
                    <a:schemeClr val="accent1">
                      <a:tint val="44500"/>
                      <a:satMod val="160000"/>
                    </a:schemeClr>
                  </a:gs>
                  <a:gs pos="100000">
                    <a:schemeClr val="accent1">
                      <a:tint val="23500"/>
                      <a:satMod val="160000"/>
                    </a:schemeClr>
                  </a:gs>
                </a:gsLst>
                <a:lin ang="5400000" scaled="0"/>
              </a:gradFill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cs-CZ" sz="2800" dirty="0" smtClean="0">
                    <a:solidFill>
                      <a:schemeClr val="bg1"/>
                    </a:solidFill>
                  </a:rPr>
                  <a:t>Proti pohybu tělesa působí  třecí síla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80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𝐹</m:t>
                        </m:r>
                      </m:e>
                      <m:sub>
                        <m:r>
                          <a:rPr lang="cs-CZ" sz="2800" b="0" i="1" smtClean="0">
                            <a:solidFill>
                              <a:schemeClr val="bg1"/>
                            </a:solidFill>
                            <a:latin typeface="Cambria Math"/>
                          </a:rPr>
                          <m:t>𝑡</m:t>
                        </m:r>
                      </m:sub>
                    </m:sSub>
                    <m:r>
                      <a:rPr lang="cs-CZ" sz="2800" b="0" i="1" smtClean="0">
                        <a:solidFill>
                          <a:schemeClr val="bg1"/>
                        </a:solidFill>
                        <a:latin typeface="Cambria Math"/>
                      </a:rPr>
                      <m:t>.</m:t>
                    </m:r>
                  </m:oMath>
                </a14:m>
                <a:endParaRPr lang="cs-CZ" sz="2800" dirty="0">
                  <a:solidFill>
                    <a:schemeClr val="bg1"/>
                  </a:solidFill>
                </a:endParaRPr>
              </a:p>
            </p:txBody>
          </p:sp>
        </mc:Choice>
        <mc:Fallback xmlns="">
          <p:sp>
            <p:nvSpPr>
              <p:cNvPr id="112" name="Obdélníkový popisek 11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-8533" y="114712"/>
                <a:ext cx="9099014" cy="557234"/>
              </a:xfrm>
              <a:prstGeom prst="wedgeRectCallout">
                <a:avLst>
                  <a:gd name="adj1" fmla="val -21510"/>
                  <a:gd name="adj2" fmla="val 46546"/>
                </a:avLst>
              </a:prstGeom>
              <a:blipFill rotWithShape="1">
                <a:blip r:embed="rId5"/>
                <a:stretch>
                  <a:fillRect t="-6383" b="-24468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14" name="Šipka doprava 113"/>
          <p:cNvSpPr/>
          <p:nvPr/>
        </p:nvSpPr>
        <p:spPr>
          <a:xfrm rot="10800000">
            <a:off x="107503" y="1578883"/>
            <a:ext cx="1179529" cy="321496"/>
          </a:xfrm>
          <a:prstGeom prst="righ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5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5076" y="1221691"/>
            <a:ext cx="1003916" cy="100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16" name="Šipka doprava 115"/>
          <p:cNvSpPr/>
          <p:nvPr/>
        </p:nvSpPr>
        <p:spPr>
          <a:xfrm rot="10800000">
            <a:off x="554216" y="4573094"/>
            <a:ext cx="739093" cy="321496"/>
          </a:xfrm>
          <a:prstGeom prst="righ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36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14" y="4217863"/>
            <a:ext cx="1003916" cy="10039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117" name="Zástupný symbol pro obsah 2"/>
              <p:cNvSpPr>
                <a:spLocks noGrp="1"/>
              </p:cNvSpPr>
              <p:nvPr/>
            </p:nvSpPr>
            <p:spPr>
              <a:xfrm>
                <a:off x="233497" y="1225784"/>
                <a:ext cx="779764" cy="4828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1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33497" y="1225784"/>
                <a:ext cx="779764" cy="48281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18" name="Zástupný symbol pro obsah 2"/>
              <p:cNvSpPr>
                <a:spLocks noGrp="1"/>
              </p:cNvSpPr>
              <p:nvPr/>
            </p:nvSpPr>
            <p:spPr>
              <a:xfrm>
                <a:off x="326032" y="4115590"/>
                <a:ext cx="779764" cy="4828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11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26032" y="4115590"/>
                <a:ext cx="779764" cy="48281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5853927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" grpId="0"/>
      <p:bldP spid="50" grpId="0"/>
      <p:bldP spid="51" grpId="0"/>
      <p:bldP spid="52" grpId="0"/>
      <p:bldP spid="53" grpId="0"/>
      <p:bldP spid="54" grpId="0"/>
      <p:bldP spid="55" grpId="0"/>
      <p:bldP spid="56" grpId="0"/>
      <p:bldP spid="60" grpId="0" animBg="1"/>
      <p:bldP spid="69" grpId="0"/>
      <p:bldP spid="71" grpId="0"/>
      <p:bldP spid="72" grpId="0"/>
      <p:bldP spid="73" grpId="0"/>
      <p:bldP spid="74" grpId="0"/>
      <p:bldP spid="75" grpId="0"/>
      <p:bldP spid="76" grpId="0"/>
      <p:bldP spid="77" grpId="0"/>
      <p:bldP spid="78" grpId="0"/>
      <p:bldP spid="90" grpId="0"/>
      <p:bldP spid="106" grpId="0" animBg="1"/>
      <p:bldP spid="108" grpId="0" animBg="1"/>
      <p:bldP spid="109" grpId="0" animBg="1"/>
      <p:bldP spid="110" grpId="0"/>
      <p:bldP spid="111" grpId="0"/>
      <p:bldP spid="112" grpId="0" animBg="1"/>
      <p:bldP spid="114" grpId="0" animBg="1"/>
      <p:bldP spid="116" grpId="0" animBg="1"/>
      <p:bldP spid="117" grpId="0"/>
      <p:bldP spid="118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7282" y="1137226"/>
            <a:ext cx="2952328" cy="5544132"/>
          </a:xfrm>
          <a:prstGeom prst="roundRect">
            <a:avLst>
              <a:gd name="adj" fmla="val 418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4" name="Zástupný symbol pro obsah 2"/>
              <p:cNvSpPr>
                <a:spLocks noGrp="1"/>
              </p:cNvSpPr>
              <p:nvPr/>
            </p:nvSpPr>
            <p:spPr>
              <a:xfrm>
                <a:off x="1607239" y="4398563"/>
                <a:ext cx="779764" cy="4828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32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𝒈</m:t>
                          </m:r>
                        </m:sub>
                      </m:sSub>
                    </m:oMath>
                  </m:oMathPara>
                </a14:m>
                <a:endParaRPr lang="cs-CZ" sz="32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4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607239" y="4398563"/>
                <a:ext cx="779764" cy="482818"/>
              </a:xfrm>
              <a:prstGeom prst="rect">
                <a:avLst/>
              </a:prstGeom>
              <a:blipFill rotWithShape="1">
                <a:blip r:embed="rId2"/>
                <a:stretch>
                  <a:fillRect b="-215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68" name="Zaoblený obdélník 67"/>
          <p:cNvSpPr/>
          <p:nvPr/>
        </p:nvSpPr>
        <p:spPr>
          <a:xfrm>
            <a:off x="3020322" y="1137226"/>
            <a:ext cx="3017094" cy="5582784"/>
          </a:xfrm>
          <a:prstGeom prst="roundRect">
            <a:avLst>
              <a:gd name="adj" fmla="val 418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9" name="Zaoblený obdélník 68"/>
          <p:cNvSpPr/>
          <p:nvPr/>
        </p:nvSpPr>
        <p:spPr>
          <a:xfrm>
            <a:off x="6037416" y="1137226"/>
            <a:ext cx="3010866" cy="5574028"/>
          </a:xfrm>
          <a:prstGeom prst="roundRect">
            <a:avLst>
              <a:gd name="adj" fmla="val 418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0" name="Zaoblený obdélník 69"/>
          <p:cNvSpPr/>
          <p:nvPr/>
        </p:nvSpPr>
        <p:spPr>
          <a:xfrm>
            <a:off x="67994" y="132580"/>
            <a:ext cx="9052296" cy="990086"/>
          </a:xfrm>
          <a:prstGeom prst="roundRect">
            <a:avLst>
              <a:gd name="adj" fmla="val 418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Síly, které působí na těleso na vodorovné podložce.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54" name="Obdélník 53"/>
          <p:cNvSpPr/>
          <p:nvPr/>
        </p:nvSpPr>
        <p:spPr>
          <a:xfrm>
            <a:off x="239088" y="3678483"/>
            <a:ext cx="2520280" cy="432048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FFFF00"/>
              </a:solidFill>
            </a:endParaRPr>
          </a:p>
        </p:txBody>
      </p:sp>
      <p:pic>
        <p:nvPicPr>
          <p:cNvPr id="61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3203" y="1794372"/>
            <a:ext cx="2192047" cy="219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3" name="Šipka doprava 72"/>
          <p:cNvSpPr/>
          <p:nvPr/>
        </p:nvSpPr>
        <p:spPr>
          <a:xfrm rot="5400000">
            <a:off x="367670" y="3898817"/>
            <a:ext cx="2210376" cy="268761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5" name="Obdélník 74"/>
          <p:cNvSpPr/>
          <p:nvPr/>
        </p:nvSpPr>
        <p:spPr>
          <a:xfrm>
            <a:off x="3268730" y="3692429"/>
            <a:ext cx="2520280" cy="432048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FFFF00"/>
              </a:solidFill>
            </a:endParaRPr>
          </a:p>
        </p:txBody>
      </p:sp>
      <p:pic>
        <p:nvPicPr>
          <p:cNvPr id="76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32845" y="1808318"/>
            <a:ext cx="2192047" cy="219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8" name="Zástupný symbol pro obsah 2"/>
              <p:cNvSpPr>
                <a:spLocks noGrp="1"/>
              </p:cNvSpPr>
              <p:nvPr/>
            </p:nvSpPr>
            <p:spPr>
              <a:xfrm>
                <a:off x="7662646" y="4436177"/>
                <a:ext cx="779764" cy="4828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32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32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32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𝒈</m:t>
                          </m:r>
                        </m:sub>
                      </m:sSub>
                    </m:oMath>
                  </m:oMathPara>
                </a14:m>
                <a:endParaRPr lang="cs-CZ" sz="3200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7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662646" y="4436177"/>
                <a:ext cx="779764" cy="482818"/>
              </a:xfrm>
              <a:prstGeom prst="rect">
                <a:avLst/>
              </a:prstGeom>
              <a:blipFill rotWithShape="1">
                <a:blip r:embed="rId4"/>
                <a:stretch>
                  <a:fillRect b="-21519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9" name="Obdélník 78"/>
          <p:cNvSpPr/>
          <p:nvPr/>
        </p:nvSpPr>
        <p:spPr>
          <a:xfrm>
            <a:off x="6294495" y="3716097"/>
            <a:ext cx="2520280" cy="432048"/>
          </a:xfrm>
          <a:prstGeom prst="rect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000" dirty="0">
              <a:solidFill>
                <a:srgbClr val="FFFF00"/>
              </a:solidFill>
            </a:endParaRPr>
          </a:p>
        </p:txBody>
      </p:sp>
      <p:pic>
        <p:nvPicPr>
          <p:cNvPr id="80" name="Picture 3" descr="C:\Users\spravce\AppData\Local\Microsoft\Windows\Temporary Internet Files\Content.IE5\DE4CGPLA\MC900437052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58610" y="1831986"/>
            <a:ext cx="2192047" cy="21920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81" name="Šipka doprava 80"/>
          <p:cNvSpPr/>
          <p:nvPr/>
        </p:nvSpPr>
        <p:spPr>
          <a:xfrm rot="5400000">
            <a:off x="6455713" y="3903795"/>
            <a:ext cx="2210376" cy="334034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20" name="Šipka doprava 19"/>
          <p:cNvSpPr/>
          <p:nvPr/>
        </p:nvSpPr>
        <p:spPr>
          <a:xfrm rot="16200000">
            <a:off x="3464735" y="2412051"/>
            <a:ext cx="2210376" cy="321496"/>
          </a:xfrm>
          <a:prstGeom prst="rightArrow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7" name="Zástupný symbol pro obsah 2"/>
              <p:cNvSpPr>
                <a:spLocks noGrp="1"/>
              </p:cNvSpPr>
              <p:nvPr/>
            </p:nvSpPr>
            <p:spPr>
              <a:xfrm>
                <a:off x="4845128" y="1349168"/>
                <a:ext cx="779764" cy="4828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dirty="0" smtClean="0">
                          <a:solidFill>
                            <a:srgbClr val="002060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3200" b="1" dirty="0" smtClean="0">
                  <a:solidFill>
                    <a:srgbClr val="00206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5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45128" y="1349168"/>
                <a:ext cx="779764" cy="48281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2" name="Šipka doprava 81"/>
          <p:cNvSpPr/>
          <p:nvPr/>
        </p:nvSpPr>
        <p:spPr>
          <a:xfrm rot="16200000">
            <a:off x="6413442" y="2412051"/>
            <a:ext cx="2210376" cy="321496"/>
          </a:xfrm>
          <a:prstGeom prst="rightArrow">
            <a:avLst/>
          </a:prstGeom>
          <a:solidFill>
            <a:srgbClr val="00206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3" name="Zástupný symbol pro obsah 2"/>
              <p:cNvSpPr>
                <a:spLocks noGrp="1"/>
              </p:cNvSpPr>
              <p:nvPr/>
            </p:nvSpPr>
            <p:spPr>
              <a:xfrm>
                <a:off x="7841797" y="1441387"/>
                <a:ext cx="779764" cy="4828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3200" b="1" i="1" dirty="0" smtClean="0">
                          <a:solidFill>
                            <a:srgbClr val="002060"/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sz="3200" b="1" dirty="0" smtClean="0">
                  <a:solidFill>
                    <a:srgbClr val="002060"/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3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41797" y="1441387"/>
                <a:ext cx="779764" cy="48281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84" name="Zaoblený obdélník 83"/>
          <p:cNvSpPr/>
          <p:nvPr/>
        </p:nvSpPr>
        <p:spPr>
          <a:xfrm>
            <a:off x="53434" y="5689842"/>
            <a:ext cx="2952328" cy="990086"/>
          </a:xfrm>
          <a:prstGeom prst="roundRect">
            <a:avLst>
              <a:gd name="adj" fmla="val 418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Gravitační síla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85" name="Zaoblený obdélník 84"/>
          <p:cNvSpPr/>
          <p:nvPr/>
        </p:nvSpPr>
        <p:spPr>
          <a:xfrm>
            <a:off x="3020322" y="5689842"/>
            <a:ext cx="3072780" cy="990086"/>
          </a:xfrm>
          <a:prstGeom prst="roundRect">
            <a:avLst>
              <a:gd name="adj" fmla="val 418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Síla podložky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6" name="Zaoblený obdélník 85"/>
              <p:cNvSpPr/>
              <p:nvPr/>
            </p:nvSpPr>
            <p:spPr>
              <a:xfrm>
                <a:off x="6095954" y="5691272"/>
                <a:ext cx="2952328" cy="990086"/>
              </a:xfrm>
              <a:prstGeom prst="roundRect">
                <a:avLst>
                  <a:gd name="adj" fmla="val 4188"/>
                </a:avLst>
              </a:prstGeom>
              <a:ln w="295275">
                <a:noFill/>
              </a:ln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196850" h="3048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</a:t>
                </a:r>
                <a:r>
                  <a:rPr lang="cs-CZ" sz="2800" b="1" dirty="0" smtClean="0">
                    <a:solidFill>
                      <a:srgbClr val="002060"/>
                    </a:solidFill>
                  </a:rPr>
                  <a:t>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rgbClr val="002060"/>
                        </a:solidFill>
                        <a:latin typeface="Cambria Math"/>
                      </a:rPr>
                      <m:t>     </m:t>
                    </m:r>
                    <m:r>
                      <a:rPr lang="cs-CZ" sz="3200" b="1" i="1" smtClean="0">
                        <a:solidFill>
                          <a:srgbClr val="002060"/>
                        </a:solidFill>
                        <a:latin typeface="Cambria Math"/>
                      </a:rPr>
                      <m:t>𝑭</m:t>
                    </m:r>
                    <m:r>
                      <a:rPr lang="cs-CZ" sz="32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 </m:t>
                    </m:r>
                    <m:sSub>
                      <m:sSubPr>
                        <m:ctrlPr>
                          <a:rPr lang="cs-CZ" sz="32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sz="32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𝒈</m:t>
                        </m:r>
                      </m:sub>
                    </m:sSub>
                  </m:oMath>
                </a14:m>
                <a:endParaRPr lang="cs-CZ" sz="32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86" name="Zaoblený obdélník 8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095954" y="5691272"/>
                <a:ext cx="2952328" cy="990086"/>
              </a:xfrm>
              <a:prstGeom prst="roundRect">
                <a:avLst>
                  <a:gd name="adj" fmla="val 4188"/>
                </a:avLst>
              </a:prstGeom>
              <a:blipFill rotWithShape="1">
                <a:blip r:embed="rId7"/>
                <a:stretch>
                  <a:fillRect/>
                </a:stretch>
              </a:blipFill>
              <a:ln w="2952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247037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" grpId="0"/>
      <p:bldP spid="54" grpId="0" animBg="1"/>
      <p:bldP spid="73" grpId="0" animBg="1"/>
      <p:bldP spid="75" grpId="0" animBg="1"/>
      <p:bldP spid="78" grpId="0"/>
      <p:bldP spid="79" grpId="0" animBg="1"/>
      <p:bldP spid="81" grpId="0" animBg="1"/>
      <p:bldP spid="20" grpId="0" animBg="1"/>
      <p:bldP spid="57" grpId="0"/>
      <p:bldP spid="82" grpId="0" animBg="1"/>
      <p:bldP spid="83" grpId="0"/>
      <p:bldP spid="84" grpId="0" animBg="1"/>
      <p:bldP spid="85" grpId="0" animBg="1"/>
      <p:bldP spid="86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15652" y="3526408"/>
            <a:ext cx="8604819" cy="2998936"/>
          </a:xfrm>
          <a:prstGeom prst="roundRect">
            <a:avLst>
              <a:gd name="adj" fmla="val 5325"/>
            </a:avLst>
          </a:prstGeom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530720" y="469726"/>
            <a:ext cx="7929712" cy="2527226"/>
          </a:xfrm>
          <a:prstGeom prst="roundRect">
            <a:avLst>
              <a:gd name="adj" fmla="val 9494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tx2">
                  <a:lumMod val="10000"/>
                </a:schemeClr>
              </a:solidFill>
            </a:endParaRP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093265" y="684955"/>
            <a:ext cx="3276228" cy="10482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sz="2800" b="1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Galileo Galilei (1564 - 1642)</a:t>
            </a:r>
            <a:endParaRPr lang="cs-CZ" sz="2800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74513" y="3861048"/>
            <a:ext cx="8154839" cy="259228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Jako první cílevědomě využíval fyzikální pokusy k vědeckému bádání. Zkoumal těžiště těles a setrvačnost těles. Na výsledky jeho bádání navázal Isaac Newton.</a:t>
            </a:r>
            <a:b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</a:b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Galileo zkonstruoval dalekohled, kterým objevil pohoří a krátery na Měsíci, skvrny na Slunci a čtyři největší měsíce Jupitera.</a:t>
            </a:r>
            <a:endParaRPr lang="cs-CZ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818751" y="1880924"/>
            <a:ext cx="3825257" cy="60850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dirty="0" smtClean="0">
                <a:solidFill>
                  <a:schemeClr val="tx2">
                    <a:lumMod val="10000"/>
                  </a:schemeClr>
                </a:solidFill>
                <a:latin typeface="Trebuchet MS" pitchFamily="34" charset="0"/>
                <a:ea typeface="Cambria Math" pitchFamily="18" charset="0"/>
              </a:rPr>
              <a:t>italský fyzik, matematik a astronom</a:t>
            </a:r>
            <a:endParaRPr lang="cs-CZ" dirty="0" smtClean="0">
              <a:solidFill>
                <a:schemeClr val="tx2">
                  <a:lumMod val="10000"/>
                </a:schemeClr>
              </a:solidFill>
              <a:latin typeface="Trebuchet MS" pitchFamily="34" charset="0"/>
              <a:ea typeface="Cambria Math" pitchFamily="18" charset="0"/>
              <a:cs typeface="Calibri" pitchFamily="34" charset="0"/>
            </a:endParaRPr>
          </a:p>
        </p:txBody>
      </p:sp>
      <p:sp>
        <p:nvSpPr>
          <p:cNvPr id="2" name="Zaoblený obdélník 1">
            <a:hlinkClick r:id="rId2"/>
          </p:cNvPr>
          <p:cNvSpPr/>
          <p:nvPr/>
        </p:nvSpPr>
        <p:spPr>
          <a:xfrm>
            <a:off x="5580112" y="651072"/>
            <a:ext cx="2651266" cy="2147668"/>
          </a:xfrm>
          <a:prstGeom prst="roundRect">
            <a:avLst>
              <a:gd name="adj" fmla="val 5325"/>
            </a:avLst>
          </a:prstGeom>
          <a:gradFill>
            <a:gsLst>
              <a:gs pos="0">
                <a:srgbClr val="E6DCAC"/>
              </a:gs>
              <a:gs pos="12000">
                <a:srgbClr val="E6D78A"/>
              </a:gs>
              <a:gs pos="30000">
                <a:srgbClr val="C7AC4C"/>
              </a:gs>
              <a:gs pos="45000">
                <a:srgbClr val="E6D78A"/>
              </a:gs>
              <a:gs pos="77000">
                <a:srgbClr val="C7AC4C"/>
              </a:gs>
              <a:gs pos="100000">
                <a:srgbClr val="E6DCAC"/>
              </a:gs>
            </a:gsLst>
            <a:lin ang="5400000" scaled="0"/>
          </a:gradFill>
          <a:ln w="295275">
            <a:noFill/>
          </a:ln>
          <a:effectLst/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260350" h="304800" prst="artDeco"/>
            <a:bevelB w="177800" h="171450" prst="angl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>
              <a:lnSpc>
                <a:spcPct val="200000"/>
              </a:lnSpc>
            </a:pPr>
            <a:r>
              <a:rPr lang="cs-CZ" sz="2400" dirty="0">
                <a:solidFill>
                  <a:schemeClr val="tx2">
                    <a:lumMod val="10000"/>
                  </a:schemeClr>
                </a:solidFill>
              </a:rPr>
              <a:t>Internet:</a:t>
            </a:r>
          </a:p>
          <a:p>
            <a:pPr lvl="0" algn="ctr">
              <a:lnSpc>
                <a:spcPct val="250000"/>
              </a:lnSpc>
            </a:pPr>
            <a:r>
              <a:rPr lang="cs-CZ" sz="2400" b="1" dirty="0" smtClean="0">
                <a:solidFill>
                  <a:schemeClr val="tx2">
                    <a:lumMod val="10000"/>
                  </a:schemeClr>
                </a:solidFill>
              </a:rPr>
              <a:t>Galileo Galilei</a:t>
            </a:r>
            <a:endParaRPr lang="cs-CZ" sz="2400" b="1" dirty="0">
              <a:solidFill>
                <a:schemeClr val="tx2">
                  <a:lumMod val="1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761534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aoblený obdélník 2"/>
          <p:cNvSpPr/>
          <p:nvPr/>
        </p:nvSpPr>
        <p:spPr>
          <a:xfrm>
            <a:off x="29263" y="1008466"/>
            <a:ext cx="8984839" cy="584953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7" name="Zaoblený obdélník 6"/>
          <p:cNvSpPr/>
          <p:nvPr/>
        </p:nvSpPr>
        <p:spPr>
          <a:xfrm>
            <a:off x="60714" y="928245"/>
            <a:ext cx="8953387" cy="219808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29263" y="68660"/>
            <a:ext cx="8991962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ástupný symbol pro obsah 2"/>
          <p:cNvSpPr>
            <a:spLocks noGrp="1"/>
          </p:cNvSpPr>
          <p:nvPr/>
        </p:nvSpPr>
        <p:spPr>
          <a:xfrm>
            <a:off x="381271" y="244972"/>
            <a:ext cx="8208591" cy="68778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Zákon setrvačnosti využíváme v denním životě:</a:t>
            </a: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477668" y="1053524"/>
            <a:ext cx="8193429" cy="48863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- při nasazováni držadla sekery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Zaoblený obdélník 15"/>
          <p:cNvSpPr/>
          <p:nvPr/>
        </p:nvSpPr>
        <p:spPr>
          <a:xfrm>
            <a:off x="29263" y="4010760"/>
            <a:ext cx="2958561" cy="2847241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0" name="Zaoblený obdélník 19"/>
          <p:cNvSpPr/>
          <p:nvPr/>
        </p:nvSpPr>
        <p:spPr>
          <a:xfrm>
            <a:off x="2970368" y="4010759"/>
            <a:ext cx="3037135" cy="2848357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1" name="Zaoblený obdélník 20"/>
          <p:cNvSpPr/>
          <p:nvPr/>
        </p:nvSpPr>
        <p:spPr>
          <a:xfrm>
            <a:off x="6007504" y="4010760"/>
            <a:ext cx="3013722" cy="284724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2" name="Zástupný symbol pro obsah 2"/>
          <p:cNvSpPr>
            <a:spLocks noGrp="1"/>
          </p:cNvSpPr>
          <p:nvPr/>
        </p:nvSpPr>
        <p:spPr>
          <a:xfrm>
            <a:off x="467796" y="1498870"/>
            <a:ext cx="8193429" cy="48863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- při vyklepávaní prachu ze šatů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3" name="Zástupný symbol pro obsah 2"/>
          <p:cNvSpPr>
            <a:spLocks noGrp="1"/>
          </p:cNvSpPr>
          <p:nvPr/>
        </p:nvSpPr>
        <p:spPr>
          <a:xfrm>
            <a:off x="477668" y="1995016"/>
            <a:ext cx="8193429" cy="48863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- při vyndávání obsahu masové konzervy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" name="Zástupný symbol pro obsah 2"/>
          <p:cNvSpPr>
            <a:spLocks noGrp="1"/>
          </p:cNvSpPr>
          <p:nvPr/>
        </p:nvSpPr>
        <p:spPr>
          <a:xfrm>
            <a:off x="477668" y="2452362"/>
            <a:ext cx="8193429" cy="48863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- při brždění automobilu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5" name="Šipka doprava 24"/>
          <p:cNvSpPr/>
          <p:nvPr/>
        </p:nvSpPr>
        <p:spPr>
          <a:xfrm>
            <a:off x="4555234" y="4564092"/>
            <a:ext cx="1152128" cy="321496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6" name="Zástupný symbol pro obsah 2"/>
              <p:cNvSpPr>
                <a:spLocks noGrp="1"/>
              </p:cNvSpPr>
              <p:nvPr/>
            </p:nvSpPr>
            <p:spPr>
              <a:xfrm>
                <a:off x="1937851" y="4133736"/>
                <a:ext cx="779764" cy="4828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7851" y="4133736"/>
                <a:ext cx="779764" cy="482818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27" name="Šipka doprava 26"/>
          <p:cNvSpPr/>
          <p:nvPr/>
        </p:nvSpPr>
        <p:spPr>
          <a:xfrm rot="10800000">
            <a:off x="3375705" y="4565209"/>
            <a:ext cx="1179529" cy="321496"/>
          </a:xfrm>
          <a:prstGeom prst="righ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9" name="Zástupný symbol pro obsah 2"/>
              <p:cNvSpPr>
                <a:spLocks noGrp="1"/>
              </p:cNvSpPr>
              <p:nvPr/>
            </p:nvSpPr>
            <p:spPr>
              <a:xfrm>
                <a:off x="515092" y="4133736"/>
                <a:ext cx="779764" cy="4828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2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15092" y="4133736"/>
                <a:ext cx="779764" cy="482818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0" name="Šipka doprava 29"/>
          <p:cNvSpPr/>
          <p:nvPr/>
        </p:nvSpPr>
        <p:spPr>
          <a:xfrm>
            <a:off x="7568955" y="4580924"/>
            <a:ext cx="774472" cy="321496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1" name="Šipka doprava 30"/>
          <p:cNvSpPr/>
          <p:nvPr/>
        </p:nvSpPr>
        <p:spPr>
          <a:xfrm rot="10800000">
            <a:off x="6389426" y="4582041"/>
            <a:ext cx="1179529" cy="321496"/>
          </a:xfrm>
          <a:prstGeom prst="righ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2" name="Šipka doprava 31"/>
          <p:cNvSpPr/>
          <p:nvPr/>
        </p:nvSpPr>
        <p:spPr>
          <a:xfrm>
            <a:off x="1508543" y="4585056"/>
            <a:ext cx="1231396" cy="321496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3" name="Šipka doprava 32"/>
          <p:cNvSpPr/>
          <p:nvPr/>
        </p:nvSpPr>
        <p:spPr>
          <a:xfrm rot="10800000">
            <a:off x="741596" y="4586173"/>
            <a:ext cx="766947" cy="321496"/>
          </a:xfrm>
          <a:prstGeom prst="rightArrow">
            <a:avLst/>
          </a:prstGeom>
          <a:solidFill>
            <a:srgbClr val="FFFF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6" name="Zaoblený obdélník 35"/>
              <p:cNvSpPr/>
              <p:nvPr/>
            </p:nvSpPr>
            <p:spPr>
              <a:xfrm>
                <a:off x="2970368" y="3064932"/>
                <a:ext cx="3046319" cy="945827"/>
              </a:xfrm>
              <a:prstGeom prst="roundRect">
                <a:avLst>
                  <a:gd name="adj" fmla="val 4188"/>
                </a:avLst>
              </a:prstGeom>
              <a:ln w="295275">
                <a:noFill/>
              </a:ln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196850" h="3048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   </m:t>
                    </m:r>
                    <m:sSub>
                      <m:sSubPr>
                        <m:ctrlPr>
                          <a:rPr lang="cs-CZ" sz="32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sz="32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𝒕</m:t>
                        </m:r>
                      </m:sub>
                    </m:sSub>
                    <m:r>
                      <a:rPr lang="cs-CZ" sz="32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</m:t>
                    </m:r>
                    <m:r>
                      <a:rPr lang="cs-CZ" sz="32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𝑭</m:t>
                    </m:r>
                  </m:oMath>
                </a14:m>
                <a:endParaRPr lang="cs-CZ" sz="32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36" name="Zaoblený obdélník 35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70368" y="3064932"/>
                <a:ext cx="3046319" cy="945827"/>
              </a:xfrm>
              <a:prstGeom prst="roundRect">
                <a:avLst>
                  <a:gd name="adj" fmla="val 4188"/>
                </a:avLst>
              </a:prstGeom>
              <a:blipFill rotWithShape="1">
                <a:blip r:embed="rId4"/>
                <a:stretch>
                  <a:fillRect/>
                </a:stretch>
              </a:blipFill>
              <a:ln w="2952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7" name="Zástupný symbol pro obsah 2"/>
              <p:cNvSpPr>
                <a:spLocks noGrp="1"/>
              </p:cNvSpPr>
              <p:nvPr/>
            </p:nvSpPr>
            <p:spPr>
              <a:xfrm>
                <a:off x="3375704" y="4168603"/>
                <a:ext cx="779764" cy="4828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375704" y="4168603"/>
                <a:ext cx="779764" cy="482818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8" name="Zástupný symbol pro obsah 2"/>
              <p:cNvSpPr>
                <a:spLocks noGrp="1"/>
              </p:cNvSpPr>
              <p:nvPr/>
            </p:nvSpPr>
            <p:spPr>
              <a:xfrm>
                <a:off x="6430647" y="4168823"/>
                <a:ext cx="779764" cy="4828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𝒕</m:t>
                          </m:r>
                        </m:sub>
                      </m:sSub>
                    </m:oMath>
                  </m:oMathPara>
                </a14:m>
                <a:endParaRPr lang="cs-CZ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430647" y="4168823"/>
                <a:ext cx="779764" cy="482818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39" name="Zástupný symbol pro obsah 2"/>
              <p:cNvSpPr>
                <a:spLocks noGrp="1"/>
              </p:cNvSpPr>
              <p:nvPr/>
            </p:nvSpPr>
            <p:spPr>
              <a:xfrm>
                <a:off x="4870794" y="4168823"/>
                <a:ext cx="779764" cy="4828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39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70794" y="4168823"/>
                <a:ext cx="779764" cy="482818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0" name="Zástupný symbol pro obsah 2"/>
              <p:cNvSpPr>
                <a:spLocks noGrp="1"/>
              </p:cNvSpPr>
              <p:nvPr/>
            </p:nvSpPr>
            <p:spPr>
              <a:xfrm>
                <a:off x="7837110" y="4168823"/>
                <a:ext cx="779764" cy="48281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𝑭</m:t>
                      </m:r>
                    </m:oMath>
                  </m:oMathPara>
                </a14:m>
                <a:endParaRPr lang="cs-CZ" b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40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837110" y="4168823"/>
                <a:ext cx="779764" cy="482818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Zaoblený obdélník 40"/>
              <p:cNvSpPr/>
              <p:nvPr/>
            </p:nvSpPr>
            <p:spPr>
              <a:xfrm>
                <a:off x="0" y="3052108"/>
                <a:ext cx="2970368" cy="958651"/>
              </a:xfrm>
              <a:prstGeom prst="roundRect">
                <a:avLst>
                  <a:gd name="adj" fmla="val 4188"/>
                </a:avLst>
              </a:prstGeom>
              <a:ln w="295275">
                <a:noFill/>
              </a:ln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196850" h="3048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   </m:t>
                    </m:r>
                    <m:sSub>
                      <m:sSubPr>
                        <m:ctrlPr>
                          <a:rPr lang="cs-CZ" sz="32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sz="32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𝒕</m:t>
                        </m:r>
                      </m:sub>
                    </m:sSub>
                    <m:r>
                      <a:rPr lang="cs-CZ" sz="32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&lt;</m:t>
                    </m:r>
                    <m:r>
                      <a:rPr lang="cs-CZ" sz="32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𝑭</m:t>
                    </m:r>
                  </m:oMath>
                </a14:m>
                <a:endParaRPr lang="cs-CZ" sz="32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Zaoblený obdélník 40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3052108"/>
                <a:ext cx="2970368" cy="958651"/>
              </a:xfrm>
              <a:prstGeom prst="roundRect">
                <a:avLst>
                  <a:gd name="adj" fmla="val 4188"/>
                </a:avLst>
              </a:prstGeom>
              <a:blipFill rotWithShape="1">
                <a:blip r:embed="rId9"/>
                <a:stretch>
                  <a:fillRect/>
                </a:stretch>
              </a:blipFill>
              <a:ln w="2952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Zaoblený obdélník 41"/>
              <p:cNvSpPr/>
              <p:nvPr/>
            </p:nvSpPr>
            <p:spPr>
              <a:xfrm>
                <a:off x="5989917" y="3064932"/>
                <a:ext cx="2994457" cy="945827"/>
              </a:xfrm>
              <a:prstGeom prst="roundRect">
                <a:avLst>
                  <a:gd name="adj" fmla="val 4188"/>
                </a:avLst>
              </a:prstGeom>
              <a:ln w="295275">
                <a:noFill/>
              </a:ln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w="196850" h="304800"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/>
                <a:r>
                  <a:rPr lang="cs-CZ" sz="2800" b="1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  </a:t>
                </a:r>
                <a14:m>
                  <m:oMath xmlns:m="http://schemas.openxmlformats.org/officeDocument/2006/math">
                    <m:r>
                      <a:rPr lang="cs-CZ" sz="32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    </m:t>
                    </m:r>
                    <m:sSub>
                      <m:sSubPr>
                        <m:ctrlPr>
                          <a:rPr lang="cs-CZ" sz="32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</m:ctrlPr>
                      </m:sSubPr>
                      <m:e>
                        <m:r>
                          <a:rPr lang="cs-CZ" sz="32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𝑭</m:t>
                        </m:r>
                      </m:e>
                      <m:sub>
                        <m:r>
                          <a:rPr lang="cs-CZ" sz="3200" b="1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</a:rPr>
                          <m:t>𝒕</m:t>
                        </m:r>
                      </m:sub>
                    </m:sSub>
                    <m:r>
                      <a:rPr lang="cs-CZ" sz="32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ea typeface="Cambria Math"/>
                      </a:rPr>
                      <m:t>&gt;</m:t>
                    </m:r>
                    <m:r>
                      <a:rPr lang="cs-CZ" sz="3200" b="1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𝑭</m:t>
                    </m:r>
                  </m:oMath>
                </a14:m>
                <a:endParaRPr lang="cs-CZ" sz="3200" b="1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Zaoblený obdélník 41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989917" y="3064932"/>
                <a:ext cx="2994457" cy="945827"/>
              </a:xfrm>
              <a:prstGeom prst="roundRect">
                <a:avLst>
                  <a:gd name="adj" fmla="val 4188"/>
                </a:avLst>
              </a:prstGeom>
              <a:blipFill rotWithShape="1">
                <a:blip r:embed="rId10"/>
                <a:stretch>
                  <a:fillRect/>
                </a:stretch>
              </a:blipFill>
              <a:ln w="2952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3" name="Zaoblený obdélník 42"/>
          <p:cNvSpPr/>
          <p:nvPr/>
        </p:nvSpPr>
        <p:spPr>
          <a:xfrm>
            <a:off x="46172" y="5819982"/>
            <a:ext cx="2952328" cy="990086"/>
          </a:xfrm>
          <a:prstGeom prst="roundRect">
            <a:avLst>
              <a:gd name="adj" fmla="val 418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800" b="1" i="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</a:t>
            </a:r>
            <a:r>
              <a:rPr lang="cs-CZ" sz="3200" b="1" i="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</a:t>
            </a:r>
            <a:r>
              <a:rPr lang="cs-CZ" sz="3200" i="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</a:t>
            </a:r>
            <a:r>
              <a:rPr lang="cs-CZ" sz="3200" b="0" i="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rychluje</a:t>
            </a:r>
            <a:endParaRPr lang="cs-CZ" sz="32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4" name="Zaoblený obdélník 43"/>
              <p:cNvSpPr/>
              <p:nvPr/>
            </p:nvSpPr>
            <p:spPr>
              <a:xfrm>
                <a:off x="2998500" y="5819982"/>
                <a:ext cx="2991417" cy="990086"/>
              </a:xfrm>
              <a:prstGeom prst="roundRect">
                <a:avLst>
                  <a:gd name="adj" fmla="val 4188"/>
                </a:avLst>
              </a:prstGeom>
              <a:ln w="295275">
                <a:noFill/>
              </a:ln>
              <a:scene3d>
                <a:camera prst="orthographicFront">
                  <a:rot lat="0" lon="0" rev="0"/>
                </a:camera>
                <a:lightRig rig="balanced" dir="tr"/>
              </a:scene3d>
              <a:sp3d contourW="14605" prstMaterial="plastic">
                <a:bevelT prst="slope"/>
                <a:contourClr>
                  <a:schemeClr val="accent2">
                    <a:shade val="30000"/>
                    <a:satMod val="120000"/>
                  </a:schemeClr>
                </a:contourClr>
              </a:sp3d>
            </p:spPr>
            <p:style>
              <a:lnRef idx="0">
                <a:schemeClr val="accent2"/>
              </a:lnRef>
              <a:fillRef idx="3">
                <a:schemeClr val="accent2"/>
              </a:fillRef>
              <a:effectRef idx="3">
                <a:schemeClr val="accent2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lvl="0" algn="ctr"/>
                <a14:m>
                  <m:oMath xmlns:m="http://schemas.openxmlformats.org/officeDocument/2006/math">
                    <m:r>
                      <a:rPr lang="cs-CZ" sz="2800" b="1" i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 </m:t>
                    </m:r>
                  </m:oMath>
                </a14:m>
                <a:r>
                  <a:rPr lang="cs-CZ" sz="2800" i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r</a:t>
                </a:r>
                <a:r>
                  <a:rPr lang="cs-CZ" sz="2800" b="0" i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ovnoměrně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/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</a:br>
                <a:r>
                  <a:rPr lang="cs-CZ" sz="2800" b="0" i="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přímočaře</a:t>
                </a:r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4" name="Zaoblený obdélník 43"/>
              <p:cNvSpPr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98500" y="5819982"/>
                <a:ext cx="2991417" cy="990086"/>
              </a:xfrm>
              <a:prstGeom prst="roundRect">
                <a:avLst>
                  <a:gd name="adj" fmla="val 4188"/>
                </a:avLst>
              </a:prstGeom>
              <a:blipFill rotWithShape="1">
                <a:blip r:embed="rId11"/>
                <a:stretch>
                  <a:fillRect b="-4688"/>
                </a:stretch>
              </a:blipFill>
              <a:ln w="295275">
                <a:noFill/>
              </a:ln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5" name="Zaoblený obdélník 44"/>
          <p:cNvSpPr/>
          <p:nvPr/>
        </p:nvSpPr>
        <p:spPr>
          <a:xfrm>
            <a:off x="6032531" y="5819982"/>
            <a:ext cx="2909227" cy="990086"/>
          </a:xfrm>
          <a:prstGeom prst="roundRect">
            <a:avLst>
              <a:gd name="adj" fmla="val 418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r>
              <a:rPr lang="cs-CZ" sz="2800" b="1" i="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</a:t>
            </a:r>
            <a:r>
              <a:rPr lang="cs-CZ" sz="3200" b="1" i="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</a:t>
            </a:r>
            <a:r>
              <a:rPr lang="cs-CZ" sz="3200" i="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z</a:t>
            </a:r>
            <a:r>
              <a:rPr lang="cs-CZ" sz="3200" b="0" i="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pomaluje</a:t>
            </a:r>
            <a:endParaRPr lang="cs-CZ" sz="32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46" name="Obdélník 45"/>
          <p:cNvSpPr/>
          <p:nvPr/>
        </p:nvSpPr>
        <p:spPr>
          <a:xfrm>
            <a:off x="251520" y="5489935"/>
            <a:ext cx="2592288" cy="1178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7" name="Obdélník 46"/>
          <p:cNvSpPr/>
          <p:nvPr/>
        </p:nvSpPr>
        <p:spPr>
          <a:xfrm>
            <a:off x="3225538" y="5489935"/>
            <a:ext cx="2592288" cy="1178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8" name="Obdélník 47"/>
          <p:cNvSpPr/>
          <p:nvPr/>
        </p:nvSpPr>
        <p:spPr>
          <a:xfrm>
            <a:off x="6245799" y="5477305"/>
            <a:ext cx="2592288" cy="11783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6" name="Picture 2" descr="C:\Users\spravce\AppData\Local\Microsoft\Windows\Temporary Internet Files\Content.IE5\DE4CGPLA\MC900437099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3988" y="4172666"/>
            <a:ext cx="1903627" cy="1903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0" name="Picture 2" descr="C:\Users\spravce\AppData\Local\Microsoft\Windows\Temporary Internet Files\Content.IE5\DE4CGPLA\MC900437099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22568" y="4172666"/>
            <a:ext cx="1903627" cy="1903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1" name="Picture 2" descr="C:\Users\spravce\AppData\Local\Microsoft\Windows\Temporary Internet Files\Content.IE5\DE4CGPLA\MC900437099[1].png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6235" y="4172666"/>
            <a:ext cx="1903627" cy="1903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3608734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4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8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22" grpId="0"/>
      <p:bldP spid="23" grpId="0"/>
      <p:bldP spid="24" grpId="0"/>
      <p:bldP spid="25" grpId="0" animBg="1"/>
      <p:bldP spid="26" grpId="0"/>
      <p:bldP spid="27" grpId="0" animBg="1"/>
      <p:bldP spid="29" grpId="0"/>
      <p:bldP spid="30" grpId="0" animBg="1"/>
      <p:bldP spid="31" grpId="0" animBg="1"/>
      <p:bldP spid="32" grpId="0" animBg="1"/>
      <p:bldP spid="33" grpId="0" animBg="1"/>
      <p:bldP spid="36" grpId="0" animBg="1"/>
      <p:bldP spid="37" grpId="0"/>
      <p:bldP spid="38" grpId="0"/>
      <p:bldP spid="39" grpId="0"/>
      <p:bldP spid="40" grpId="0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9263" y="1008466"/>
            <a:ext cx="8984839" cy="5849534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2" name="Zaoblený obdélník 11"/>
          <p:cNvSpPr/>
          <p:nvPr/>
        </p:nvSpPr>
        <p:spPr>
          <a:xfrm>
            <a:off x="249412" y="4031810"/>
            <a:ext cx="8568710" cy="170144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249412" y="3114452"/>
            <a:ext cx="8568710" cy="881825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aoblený obdélník 10"/>
          <p:cNvSpPr/>
          <p:nvPr/>
        </p:nvSpPr>
        <p:spPr>
          <a:xfrm>
            <a:off x="249412" y="1973080"/>
            <a:ext cx="8568710" cy="1141371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238324" y="1158906"/>
            <a:ext cx="8579798" cy="82662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29263" y="68660"/>
            <a:ext cx="8991962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381271" y="244972"/>
            <a:ext cx="563088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307982" y="1284186"/>
            <a:ext cx="81934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Jak zní zákon setrvačnosti?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413405" y="4195254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Kuličku pošleme po hladkém ledovém povrchu a po kobercovém povrchu stejnou silou. </a:t>
            </a:r>
            <a:r>
              <a:rPr lang="cs-CZ" sz="2800" spc="-4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N</a:t>
            </a: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 jakém povrchu  a proč kulička urazí větší vzdálenost?</a:t>
            </a: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418446" y="2059801"/>
            <a:ext cx="8330018" cy="9679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Vysvětli, proč z mokrých šatů při prudkém zatřepání odlétají kapky vody?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413405" y="3309888"/>
            <a:ext cx="851014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Jaká síla ovlivňuje pohyb po vodorovné desce?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Zaoblený obdélník 12"/>
          <p:cNvSpPr/>
          <p:nvPr/>
        </p:nvSpPr>
        <p:spPr>
          <a:xfrm>
            <a:off x="269460" y="5782124"/>
            <a:ext cx="8568710" cy="9093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433453" y="5945568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Kde se v životě setkáme se zákonem setrvačnosti?</a:t>
            </a:r>
          </a:p>
        </p:txBody>
      </p:sp>
    </p:spTree>
    <p:extLst>
      <p:ext uri="{BB962C8B-B14F-4D97-AF65-F5344CB8AC3E}">
        <p14:creationId xmlns:p14="http://schemas.microsoft.com/office/powerpoint/2010/main" val="385378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  <p:bldP spid="14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Zaoblený obdélník 4"/>
          <p:cNvSpPr/>
          <p:nvPr/>
        </p:nvSpPr>
        <p:spPr>
          <a:xfrm>
            <a:off x="66123" y="0"/>
            <a:ext cx="8931334" cy="72008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15784" y="144016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Odpovědi:</a:t>
            </a:r>
          </a:p>
        </p:txBody>
      </p:sp>
      <p:sp>
        <p:nvSpPr>
          <p:cNvPr id="24" name="Zaoblený obdélník 23"/>
          <p:cNvSpPr/>
          <p:nvPr/>
        </p:nvSpPr>
        <p:spPr>
          <a:xfrm>
            <a:off x="29263" y="793772"/>
            <a:ext cx="8984839" cy="6064228"/>
          </a:xfrm>
          <a:prstGeom prst="roundRect">
            <a:avLst>
              <a:gd name="adj" fmla="val 0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5" name="Zaoblený obdélník 24"/>
          <p:cNvSpPr/>
          <p:nvPr/>
        </p:nvSpPr>
        <p:spPr>
          <a:xfrm>
            <a:off x="266434" y="4512726"/>
            <a:ext cx="8568710" cy="126939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6" name="Zaoblený obdélník 25"/>
          <p:cNvSpPr/>
          <p:nvPr/>
        </p:nvSpPr>
        <p:spPr>
          <a:xfrm>
            <a:off x="266434" y="3595368"/>
            <a:ext cx="8568710" cy="881825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7" name="Zaoblený obdélník 26"/>
          <p:cNvSpPr/>
          <p:nvPr/>
        </p:nvSpPr>
        <p:spPr>
          <a:xfrm>
            <a:off x="266434" y="2708920"/>
            <a:ext cx="8568710" cy="886447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8" name="Zaoblený obdélník 27"/>
          <p:cNvSpPr/>
          <p:nvPr/>
        </p:nvSpPr>
        <p:spPr>
          <a:xfrm>
            <a:off x="238324" y="1008466"/>
            <a:ext cx="8579798" cy="170045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0" name="Zástupný symbol pro obsah 2"/>
          <p:cNvSpPr>
            <a:spLocks noGrp="1"/>
          </p:cNvSpPr>
          <p:nvPr/>
        </p:nvSpPr>
        <p:spPr>
          <a:xfrm>
            <a:off x="430427" y="4676170"/>
            <a:ext cx="817645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4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4) Kulička urazí větší vzdálenost na ledovém povrchu, protože je zde menší tření.</a:t>
            </a:r>
          </a:p>
        </p:txBody>
      </p:sp>
      <p:sp>
        <p:nvSpPr>
          <p:cNvPr id="32" name="Zástupný symbol pro obsah 2"/>
          <p:cNvSpPr>
            <a:spLocks noGrp="1"/>
          </p:cNvSpPr>
          <p:nvPr/>
        </p:nvSpPr>
        <p:spPr>
          <a:xfrm>
            <a:off x="430427" y="3790804"/>
            <a:ext cx="8510140" cy="62612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3) Pohyb ovlivňuje třecí síla.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3" name="Zaoblený obdélník 32"/>
          <p:cNvSpPr/>
          <p:nvPr/>
        </p:nvSpPr>
        <p:spPr>
          <a:xfrm>
            <a:off x="269460" y="5782124"/>
            <a:ext cx="8568710" cy="90935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4" name="Zástupný symbol pro obsah 2"/>
          <p:cNvSpPr>
            <a:spLocks noGrp="1"/>
          </p:cNvSpPr>
          <p:nvPr/>
        </p:nvSpPr>
        <p:spPr>
          <a:xfrm>
            <a:off x="433453" y="5945568"/>
            <a:ext cx="8404717" cy="74591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3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spc="-13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Při brždění automobilu, při nasazování násady sekery.</a:t>
            </a:r>
          </a:p>
        </p:txBody>
      </p:sp>
      <p:sp>
        <p:nvSpPr>
          <p:cNvPr id="35" name="Zástupný symbol pro obsah 2"/>
          <p:cNvSpPr>
            <a:spLocks noGrp="1"/>
          </p:cNvSpPr>
          <p:nvPr/>
        </p:nvSpPr>
        <p:spPr>
          <a:xfrm>
            <a:off x="435075" y="1124744"/>
            <a:ext cx="81934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</a:t>
            </a:r>
            <a:r>
              <a:rPr lang="cs-CZ" sz="2800" spc="-15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Těleso setrvá v klidu nebo v pohybu rovnoměrně přímočarém, jestliže na ně nepůsobí jiná tělesa silou nebo síly působící na těleso jsou v rovnováze.</a:t>
            </a:r>
          </a:p>
        </p:txBody>
      </p:sp>
      <p:sp>
        <p:nvSpPr>
          <p:cNvPr id="36" name="Zástupný symbol pro obsah 2"/>
          <p:cNvSpPr>
            <a:spLocks noGrp="1"/>
          </p:cNvSpPr>
          <p:nvPr/>
        </p:nvSpPr>
        <p:spPr>
          <a:xfrm>
            <a:off x="366781" y="2943051"/>
            <a:ext cx="8330018" cy="4839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2) Vlivem setrvačného pohybu kapek.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4659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0" grpId="0"/>
      <p:bldP spid="32" grpId="0"/>
      <p:bldP spid="34" grpId="0"/>
      <p:bldP spid="35" grpId="0"/>
      <p:bldP spid="36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Hypertextové odkazy</a:t>
            </a:r>
            <a:endParaRPr lang="cs-CZ" sz="2800" dirty="0"/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19708740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124743"/>
            <a:ext cx="7165744" cy="55399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KOLÁŘOVÁ, Růžena; BOHUNĚK, Jiří. </a:t>
            </a:r>
            <a:r>
              <a:rPr lang="cs-CZ" sz="1000" i="1" dirty="0"/>
              <a:t>Fyzika pro 7. ročník</a:t>
            </a:r>
            <a:r>
              <a:rPr lang="cs-CZ" sz="1000" dirty="0"/>
              <a:t>. Havlíčkův Brod: Prometheus, 2004, ISBN 80-7196-265-1. 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 dirty="0"/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000"/>
              <a:t>Vlastní tvorba</a:t>
            </a:r>
            <a:endParaRPr lang="cs-CZ" sz="10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echnický">
  <a:themeElements>
    <a:clrScheme name="Technický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ký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Technický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1481</TotalTime>
  <Words>535</Words>
  <Application>Microsoft Office PowerPoint</Application>
  <PresentationFormat>Předvádění na obrazovce (4:3)</PresentationFormat>
  <Paragraphs>95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Technický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224</cp:revision>
  <dcterms:created xsi:type="dcterms:W3CDTF">2012-04-23T18:25:05Z</dcterms:created>
  <dcterms:modified xsi:type="dcterms:W3CDTF">2013-08-11T09:47:19Z</dcterms:modified>
</cp:coreProperties>
</file>