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298" r:id="rId4"/>
    <p:sldId id="316" r:id="rId5"/>
    <p:sldId id="317" r:id="rId6"/>
    <p:sldId id="318" r:id="rId7"/>
    <p:sldId id="302" r:id="rId8"/>
    <p:sldId id="319" r:id="rId9"/>
    <p:sldId id="304" r:id="rId10"/>
    <p:sldId id="320" r:id="rId11"/>
    <p:sldId id="321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45" autoAdjust="0"/>
  </p:normalViewPr>
  <p:slideViewPr>
    <p:cSldViewPr>
      <p:cViewPr>
        <p:scale>
          <a:sx n="60" d="100"/>
          <a:sy n="60" d="100"/>
        </p:scale>
        <p:origin x="-1373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18" Type="http://schemas.openxmlformats.org/officeDocument/2006/relationships/image" Target="../media/image27.png"/><Relationship Id="rId3" Type="http://schemas.openxmlformats.org/officeDocument/2006/relationships/image" Target="../media/image12.png"/><Relationship Id="rId21" Type="http://schemas.openxmlformats.org/officeDocument/2006/relationships/image" Target="../media/image30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" Type="http://schemas.openxmlformats.org/officeDocument/2006/relationships/image" Target="../media/image11.png"/><Relationship Id="rId16" Type="http://schemas.openxmlformats.org/officeDocument/2006/relationships/image" Target="../media/image25.png"/><Relationship Id="rId20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19" Type="http://schemas.openxmlformats.org/officeDocument/2006/relationships/image" Target="../media/image28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530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VY_32_INOVACE_09_10_F7_Hanak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43765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Otáčivé účinky síly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24994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Páka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8440" y="202265"/>
            <a:ext cx="8527119" cy="85047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412776"/>
            <a:ext cx="8609307" cy="5112567"/>
          </a:xfrm>
          <a:prstGeom prst="roundRect">
            <a:avLst>
              <a:gd name="adj" fmla="val 524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5944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48983" y="1628800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Hodina nás seznámí s pákou. V kapitole jsou příklady na výpočet rovnovážné polohy páky. Na závěr  jsou zde uvedené otázky, které prověří, jak žáci látku pochopili.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114429" y="977900"/>
            <a:ext cx="8842225" cy="58801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312190" y="3174059"/>
            <a:ext cx="6328043" cy="3389080"/>
          </a:xfrm>
          <a:prstGeom prst="roundRect">
            <a:avLst>
              <a:gd name="adj" fmla="val 4216"/>
            </a:avLst>
          </a:prstGeom>
          <a:gradFill>
            <a:gsLst>
              <a:gs pos="0">
                <a:srgbClr val="FFF200"/>
              </a:gs>
              <a:gs pos="45000">
                <a:schemeClr val="accent2">
                  <a:lumMod val="60000"/>
                  <a:lumOff val="40000"/>
                </a:schemeClr>
              </a:gs>
              <a:gs pos="70000">
                <a:srgbClr val="FFFF00"/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00955" y="1193924"/>
            <a:ext cx="8348355" cy="180302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-887762" y="1390213"/>
            <a:ext cx="2520280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Páka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35990" y="113640"/>
            <a:ext cx="8820664" cy="86708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2875572" y="309929"/>
            <a:ext cx="4042190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Zapamatujte si!!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913463" y="4084013"/>
            <a:ext cx="1773427" cy="1835782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3348" y="4294459"/>
            <a:ext cx="1429528" cy="1429528"/>
          </a:xfrm>
          <a:prstGeom prst="rect">
            <a:avLst/>
          </a:prstGeom>
        </p:spPr>
      </p:pic>
      <p:sp>
        <p:nvSpPr>
          <p:cNvPr id="10" name="Zástupný symbol pro obsah 2"/>
          <p:cNvSpPr>
            <a:spLocks noGrp="1"/>
          </p:cNvSpPr>
          <p:nvPr/>
        </p:nvSpPr>
        <p:spPr>
          <a:xfrm>
            <a:off x="1628056" y="1390213"/>
            <a:ext cx="4449422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 jednoduchý stroj.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647584" y="1843209"/>
            <a:ext cx="2750704" cy="53033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Páka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 určena: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" name="Rovnoramenný trojúhelník 1"/>
          <p:cNvSpPr/>
          <p:nvPr/>
        </p:nvSpPr>
        <p:spPr>
          <a:xfrm>
            <a:off x="2022936" y="5449459"/>
            <a:ext cx="610933" cy="816649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89975" y="5295612"/>
            <a:ext cx="56166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661983" y="3499886"/>
            <a:ext cx="0" cy="1760508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6175698" y="4271183"/>
            <a:ext cx="0" cy="989211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720401" y="4196352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0401" y="4196352"/>
                <a:ext cx="660918" cy="5694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5302374" y="4481070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2374" y="4481070"/>
                <a:ext cx="660918" cy="5694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Levá složená závorka 15"/>
          <p:cNvSpPr/>
          <p:nvPr/>
        </p:nvSpPr>
        <p:spPr>
          <a:xfrm rot="16200000">
            <a:off x="4080728" y="3736295"/>
            <a:ext cx="333757" cy="3814716"/>
          </a:xfrm>
          <a:prstGeom prst="leftBrace">
            <a:avLst>
              <a:gd name="adj1" fmla="val 76246"/>
              <a:gd name="adj2" fmla="val 38997"/>
            </a:avLst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3179764" y="1853732"/>
            <a:ext cx="3486985" cy="53033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osou otáčení O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3175384" y="2319217"/>
                <a:ext cx="3262578" cy="53033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- rameny síly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5384" y="2319217"/>
                <a:ext cx="3262578" cy="530338"/>
              </a:xfrm>
              <a:prstGeom prst="rect">
                <a:avLst/>
              </a:prstGeom>
              <a:blipFill rotWithShape="1">
                <a:blip r:embed="rId5"/>
                <a:stretch>
                  <a:fillRect l="-3925" t="-11494" b="-298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Levá složená závorka 28"/>
          <p:cNvSpPr/>
          <p:nvPr/>
        </p:nvSpPr>
        <p:spPr>
          <a:xfrm rot="16200000">
            <a:off x="1298232" y="4768516"/>
            <a:ext cx="333758" cy="1750271"/>
          </a:xfrm>
          <a:prstGeom prst="leftBrace">
            <a:avLst>
              <a:gd name="adj1" fmla="val 69025"/>
              <a:gd name="adj2" fmla="val 38997"/>
            </a:avLst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1050860" y="5723987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860" y="5723987"/>
                <a:ext cx="660918" cy="5694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3612077" y="5716268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2077" y="5716268"/>
                <a:ext cx="660918" cy="56943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2207326" y="4834188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𝑂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7326" y="4834188"/>
                <a:ext cx="660918" cy="56943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6862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9" grpId="0"/>
      <p:bldP spid="10" grpId="0"/>
      <p:bldP spid="11" grpId="0"/>
      <p:bldP spid="2" grpId="0" animBg="1"/>
      <p:bldP spid="3" grpId="0" animBg="1"/>
      <p:bldP spid="23" grpId="0"/>
      <p:bldP spid="24" grpId="0"/>
      <p:bldP spid="16" grpId="0" animBg="1"/>
      <p:bldP spid="26" grpId="0"/>
      <p:bldP spid="27" grpId="0"/>
      <p:bldP spid="29" grpId="0" animBg="1"/>
      <p:bldP spid="30" grpId="0"/>
      <p:bldP spid="31" grpId="0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5854" y="3506440"/>
            <a:ext cx="9008010" cy="33569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1" name="Zaoblený obdélník 30"/>
          <p:cNvSpPr/>
          <p:nvPr/>
        </p:nvSpPr>
        <p:spPr>
          <a:xfrm>
            <a:off x="2568359" y="5194808"/>
            <a:ext cx="3755674" cy="128232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5854" y="1010816"/>
            <a:ext cx="9008009" cy="249562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5854" y="119072"/>
            <a:ext cx="9008010" cy="86708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92055" y="315361"/>
            <a:ext cx="8508282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Otáčivý účinek síly na těleso závisí na momentu síly.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-552040" y="1208889"/>
            <a:ext cx="2988113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Moment síly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2450475" y="2636912"/>
            <a:ext cx="6071879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jednotkou je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N·m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(</a:t>
            </a:r>
            <a:r>
              <a:rPr lang="cs-CZ" sz="2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newtonmetr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2423373" y="1700808"/>
            <a:ext cx="7084995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je roven součinu velikosti síly a jejího</a:t>
            </a:r>
            <a:b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ramena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 = </a:t>
            </a:r>
            <a:r>
              <a:rPr lang="cs-CZ" sz="28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F·a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2436073" y="1214321"/>
            <a:ext cx="6071879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načíme písmenem M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168268" y="3657736"/>
            <a:ext cx="8724212" cy="14041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Páka je v rovnovážné poloze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jestliže se moment síly, který otáčí páku v jednom směru, rovná momentu síly, která otáčí páku v opačném směru.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3125522" y="5484933"/>
                <a:ext cx="2641347" cy="70207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5522" y="5484933"/>
                <a:ext cx="2641347" cy="70207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69145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26" grpId="0"/>
      <p:bldP spid="27" grpId="0"/>
      <p:bldP spid="28" grpId="0"/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Zaoblený obdélník 87"/>
          <p:cNvSpPr/>
          <p:nvPr/>
        </p:nvSpPr>
        <p:spPr>
          <a:xfrm>
            <a:off x="4564875" y="48627"/>
            <a:ext cx="4519858" cy="2841569"/>
          </a:xfrm>
          <a:prstGeom prst="roundRect">
            <a:avLst>
              <a:gd name="adj" fmla="val 8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-11242" y="48627"/>
            <a:ext cx="4519858" cy="2782741"/>
          </a:xfrm>
          <a:prstGeom prst="roundRect">
            <a:avLst>
              <a:gd name="adj" fmla="val 8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1902345" y="1035040"/>
            <a:ext cx="610933" cy="816649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304370" y="1035040"/>
            <a:ext cx="0" cy="702017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190033" y="1737057"/>
                <a:ext cx="1363280" cy="3921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033" y="1737057"/>
                <a:ext cx="1363280" cy="392129"/>
              </a:xfrm>
              <a:prstGeom prst="rect">
                <a:avLst/>
              </a:prstGeom>
              <a:blipFill rotWithShape="1">
                <a:blip r:embed="rId2"/>
                <a:stretch>
                  <a:fillRect l="-893" b="-21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5" name="Skupina 44"/>
          <p:cNvGrpSpPr/>
          <p:nvPr/>
        </p:nvGrpSpPr>
        <p:grpSpPr>
          <a:xfrm>
            <a:off x="304370" y="839519"/>
            <a:ext cx="3829368" cy="177326"/>
            <a:chOff x="841248" y="3317919"/>
            <a:chExt cx="5713948" cy="219660"/>
          </a:xfrm>
        </p:grpSpPr>
        <p:sp>
          <p:nvSpPr>
            <p:cNvPr id="25" name="Obdélník 24"/>
            <p:cNvSpPr/>
            <p:nvPr/>
          </p:nvSpPr>
          <p:spPr>
            <a:xfrm>
              <a:off x="841248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1129160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417312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698512" y="3321555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2285178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2871845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434245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3996645" y="3321555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4586796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5149196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1991002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2590645" y="3321555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3153045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3715445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4305596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4867996" y="3321555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5992796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5711596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6273996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5430396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4910120" y="824746"/>
            <a:ext cx="3829368" cy="177326"/>
            <a:chOff x="841248" y="3317919"/>
            <a:chExt cx="5713948" cy="219660"/>
          </a:xfrm>
        </p:grpSpPr>
        <p:sp>
          <p:nvSpPr>
            <p:cNvPr id="68" name="Obdélník 67"/>
            <p:cNvSpPr/>
            <p:nvPr/>
          </p:nvSpPr>
          <p:spPr>
            <a:xfrm>
              <a:off x="841248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1129160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bdélník 69"/>
            <p:cNvSpPr/>
            <p:nvPr/>
          </p:nvSpPr>
          <p:spPr>
            <a:xfrm>
              <a:off x="1417312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698512" y="3321555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bdélník 71"/>
            <p:cNvSpPr/>
            <p:nvPr/>
          </p:nvSpPr>
          <p:spPr>
            <a:xfrm>
              <a:off x="2285178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bdélník 72"/>
            <p:cNvSpPr/>
            <p:nvPr/>
          </p:nvSpPr>
          <p:spPr>
            <a:xfrm>
              <a:off x="2871845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3434245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bdélník 74"/>
            <p:cNvSpPr/>
            <p:nvPr/>
          </p:nvSpPr>
          <p:spPr>
            <a:xfrm>
              <a:off x="3996645" y="3321555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bdélník 75"/>
            <p:cNvSpPr/>
            <p:nvPr/>
          </p:nvSpPr>
          <p:spPr>
            <a:xfrm>
              <a:off x="4586796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bdélník 76"/>
            <p:cNvSpPr/>
            <p:nvPr/>
          </p:nvSpPr>
          <p:spPr>
            <a:xfrm>
              <a:off x="5149196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1991002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/>
            <p:cNvSpPr/>
            <p:nvPr/>
          </p:nvSpPr>
          <p:spPr>
            <a:xfrm>
              <a:off x="2590645" y="3321555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bdélník 79"/>
            <p:cNvSpPr/>
            <p:nvPr/>
          </p:nvSpPr>
          <p:spPr>
            <a:xfrm>
              <a:off x="3153045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Obdélník 80"/>
            <p:cNvSpPr/>
            <p:nvPr/>
          </p:nvSpPr>
          <p:spPr>
            <a:xfrm>
              <a:off x="3715445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Obdélník 81"/>
            <p:cNvSpPr/>
            <p:nvPr/>
          </p:nvSpPr>
          <p:spPr>
            <a:xfrm>
              <a:off x="4305596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bdélník 82"/>
            <p:cNvSpPr/>
            <p:nvPr/>
          </p:nvSpPr>
          <p:spPr>
            <a:xfrm>
              <a:off x="4867996" y="3321555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bdélník 83"/>
            <p:cNvSpPr/>
            <p:nvPr/>
          </p:nvSpPr>
          <p:spPr>
            <a:xfrm>
              <a:off x="5992796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bdélník 84"/>
            <p:cNvSpPr/>
            <p:nvPr/>
          </p:nvSpPr>
          <p:spPr>
            <a:xfrm>
              <a:off x="5711596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6273996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Obdélník 86"/>
            <p:cNvSpPr/>
            <p:nvPr/>
          </p:nvSpPr>
          <p:spPr>
            <a:xfrm>
              <a:off x="5430396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9" name="Rovnoramenný trojúhelník 88"/>
          <p:cNvSpPr/>
          <p:nvPr/>
        </p:nvSpPr>
        <p:spPr>
          <a:xfrm>
            <a:off x="6508095" y="1013910"/>
            <a:ext cx="610933" cy="816649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0" name="Zástupný symbol pro obsah 2"/>
              <p:cNvSpPr>
                <a:spLocks noGrp="1"/>
              </p:cNvSpPr>
              <p:nvPr/>
            </p:nvSpPr>
            <p:spPr>
              <a:xfrm>
                <a:off x="276359" y="358736"/>
                <a:ext cx="1750666" cy="3921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=20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359" y="358736"/>
                <a:ext cx="1750666" cy="392129"/>
              </a:xfrm>
              <a:prstGeom prst="rect">
                <a:avLst/>
              </a:prstGeom>
              <a:blipFill rotWithShape="1">
                <a:blip r:embed="rId3"/>
                <a:stretch>
                  <a:fillRect b="-21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2" name="Zástupný symbol pro obsah 2"/>
              <p:cNvSpPr>
                <a:spLocks noGrp="1"/>
              </p:cNvSpPr>
              <p:nvPr/>
            </p:nvSpPr>
            <p:spPr>
              <a:xfrm>
                <a:off x="3023348" y="1725619"/>
                <a:ext cx="1363280" cy="3921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3348" y="1725619"/>
                <a:ext cx="1363280" cy="392129"/>
              </a:xfrm>
              <a:prstGeom prst="rect">
                <a:avLst/>
              </a:prstGeom>
              <a:blipFill rotWithShape="1">
                <a:blip r:embed="rId4"/>
                <a:stretch>
                  <a:fillRect l="-1339" b="-21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3" name="Zástupný symbol pro obsah 2"/>
              <p:cNvSpPr>
                <a:spLocks noGrp="1"/>
              </p:cNvSpPr>
              <p:nvPr/>
            </p:nvSpPr>
            <p:spPr>
              <a:xfrm>
                <a:off x="2324823" y="360383"/>
                <a:ext cx="1750666" cy="3921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=20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4823" y="360383"/>
                <a:ext cx="1750666" cy="392129"/>
              </a:xfrm>
              <a:prstGeom prst="rect">
                <a:avLst/>
              </a:prstGeom>
              <a:blipFill rotWithShape="1">
                <a:blip r:embed="rId5"/>
                <a:stretch>
                  <a:fillRect b="-21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4" name="Zástupný symbol pro obsah 2"/>
              <p:cNvSpPr>
                <a:spLocks noGrp="1"/>
              </p:cNvSpPr>
              <p:nvPr/>
            </p:nvSpPr>
            <p:spPr>
              <a:xfrm>
                <a:off x="4940282" y="360383"/>
                <a:ext cx="1750666" cy="3921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=20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0282" y="360383"/>
                <a:ext cx="1750666" cy="392129"/>
              </a:xfrm>
              <a:prstGeom prst="rect">
                <a:avLst/>
              </a:prstGeom>
              <a:blipFill rotWithShape="1">
                <a:blip r:embed="rId6"/>
                <a:stretch>
                  <a:fillRect b="-21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8" name="Přímá spojnice se šipkou 97"/>
          <p:cNvCxnSpPr/>
          <p:nvPr/>
        </p:nvCxnSpPr>
        <p:spPr>
          <a:xfrm>
            <a:off x="4120230" y="1025928"/>
            <a:ext cx="0" cy="702017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se šipkou 98"/>
          <p:cNvCxnSpPr/>
          <p:nvPr/>
        </p:nvCxnSpPr>
        <p:spPr>
          <a:xfrm>
            <a:off x="4910120" y="1017980"/>
            <a:ext cx="0" cy="702017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Zástupný symbol pro obsah 2"/>
              <p:cNvSpPr>
                <a:spLocks noGrp="1"/>
              </p:cNvSpPr>
              <p:nvPr/>
            </p:nvSpPr>
            <p:spPr>
              <a:xfrm>
                <a:off x="4708773" y="1737057"/>
                <a:ext cx="1363280" cy="3921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8773" y="1737057"/>
                <a:ext cx="1363280" cy="392129"/>
              </a:xfrm>
              <a:prstGeom prst="rect">
                <a:avLst/>
              </a:prstGeom>
              <a:blipFill rotWithShape="1">
                <a:blip r:embed="rId7"/>
                <a:stretch>
                  <a:fillRect l="-893" b="-21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3" name="Přímá spojnice se šipkou 102"/>
          <p:cNvCxnSpPr/>
          <p:nvPr/>
        </p:nvCxnSpPr>
        <p:spPr>
          <a:xfrm>
            <a:off x="7818992" y="999136"/>
            <a:ext cx="0" cy="1404035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5" name="Zástupný symbol pro obsah 2"/>
              <p:cNvSpPr>
                <a:spLocks noGrp="1"/>
              </p:cNvSpPr>
              <p:nvPr/>
            </p:nvSpPr>
            <p:spPr>
              <a:xfrm>
                <a:off x="7337386" y="2257069"/>
                <a:ext cx="1363280" cy="3921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37386" y="2257069"/>
                <a:ext cx="1363280" cy="392129"/>
              </a:xfrm>
              <a:prstGeom prst="rect">
                <a:avLst/>
              </a:prstGeom>
              <a:blipFill rotWithShape="1">
                <a:blip r:embed="rId8"/>
                <a:stretch>
                  <a:fillRect l="-1345"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6" name="Zástupný symbol pro obsah 2"/>
              <p:cNvSpPr>
                <a:spLocks noGrp="1"/>
              </p:cNvSpPr>
              <p:nvPr/>
            </p:nvSpPr>
            <p:spPr>
              <a:xfrm>
                <a:off x="6930573" y="361206"/>
                <a:ext cx="1750666" cy="3921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=10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0573" y="361206"/>
                <a:ext cx="1750666" cy="392129"/>
              </a:xfrm>
              <a:prstGeom prst="rect">
                <a:avLst/>
              </a:prstGeom>
              <a:blipFill rotWithShape="1">
                <a:blip r:embed="rId9"/>
                <a:stretch>
                  <a:fillRect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7" name="Zaoblený obdélník 106"/>
          <p:cNvSpPr/>
          <p:nvPr/>
        </p:nvSpPr>
        <p:spPr>
          <a:xfrm>
            <a:off x="4604957" y="2859392"/>
            <a:ext cx="4519858" cy="3998608"/>
          </a:xfrm>
          <a:prstGeom prst="roundRect">
            <a:avLst>
              <a:gd name="adj" fmla="val 8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8" name="Zaoblený obdélník 107"/>
          <p:cNvSpPr/>
          <p:nvPr/>
        </p:nvSpPr>
        <p:spPr>
          <a:xfrm>
            <a:off x="28840" y="2859392"/>
            <a:ext cx="4519858" cy="3998608"/>
          </a:xfrm>
          <a:prstGeom prst="roundRect">
            <a:avLst>
              <a:gd name="adj" fmla="val 8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9" name="Rovnoramenný trojúhelník 108"/>
          <p:cNvSpPr/>
          <p:nvPr/>
        </p:nvSpPr>
        <p:spPr>
          <a:xfrm>
            <a:off x="1942427" y="3740414"/>
            <a:ext cx="610933" cy="816649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0" name="Přímá spojnice se šipkou 109"/>
          <p:cNvCxnSpPr/>
          <p:nvPr/>
        </p:nvCxnSpPr>
        <p:spPr>
          <a:xfrm>
            <a:off x="344452" y="3740414"/>
            <a:ext cx="0" cy="702017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1" name="Zástupný symbol pro obsah 2"/>
              <p:cNvSpPr>
                <a:spLocks noGrp="1"/>
              </p:cNvSpPr>
              <p:nvPr/>
            </p:nvSpPr>
            <p:spPr>
              <a:xfrm>
                <a:off x="230115" y="4442431"/>
                <a:ext cx="1363280" cy="3921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115" y="4442431"/>
                <a:ext cx="1363280" cy="392129"/>
              </a:xfrm>
              <a:prstGeom prst="rect">
                <a:avLst/>
              </a:prstGeom>
              <a:blipFill rotWithShape="1">
                <a:blip r:embed="rId10"/>
                <a:stretch>
                  <a:fillRect l="-1345" b="-21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2" name="Skupina 111"/>
          <p:cNvGrpSpPr/>
          <p:nvPr/>
        </p:nvGrpSpPr>
        <p:grpSpPr>
          <a:xfrm>
            <a:off x="344452" y="3544893"/>
            <a:ext cx="3829368" cy="177326"/>
            <a:chOff x="841248" y="3317919"/>
            <a:chExt cx="5713948" cy="219660"/>
          </a:xfrm>
        </p:grpSpPr>
        <p:sp>
          <p:nvSpPr>
            <p:cNvPr id="113" name="Obdélník 112"/>
            <p:cNvSpPr/>
            <p:nvPr/>
          </p:nvSpPr>
          <p:spPr>
            <a:xfrm>
              <a:off x="841248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Obdélník 113"/>
            <p:cNvSpPr/>
            <p:nvPr/>
          </p:nvSpPr>
          <p:spPr>
            <a:xfrm>
              <a:off x="1129160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Obdélník 114"/>
            <p:cNvSpPr/>
            <p:nvPr/>
          </p:nvSpPr>
          <p:spPr>
            <a:xfrm>
              <a:off x="1417312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Obdélník 115"/>
            <p:cNvSpPr/>
            <p:nvPr/>
          </p:nvSpPr>
          <p:spPr>
            <a:xfrm>
              <a:off x="1698512" y="3321555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Obdélník 116"/>
            <p:cNvSpPr/>
            <p:nvPr/>
          </p:nvSpPr>
          <p:spPr>
            <a:xfrm>
              <a:off x="2285178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Obdélník 117"/>
            <p:cNvSpPr/>
            <p:nvPr/>
          </p:nvSpPr>
          <p:spPr>
            <a:xfrm>
              <a:off x="2871845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Obdélník 118"/>
            <p:cNvSpPr/>
            <p:nvPr/>
          </p:nvSpPr>
          <p:spPr>
            <a:xfrm>
              <a:off x="3434245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0" name="Obdélník 119"/>
            <p:cNvSpPr/>
            <p:nvPr/>
          </p:nvSpPr>
          <p:spPr>
            <a:xfrm>
              <a:off x="3996645" y="3321555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1" name="Obdélník 120"/>
            <p:cNvSpPr/>
            <p:nvPr/>
          </p:nvSpPr>
          <p:spPr>
            <a:xfrm>
              <a:off x="4586796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2" name="Obdélník 121"/>
            <p:cNvSpPr/>
            <p:nvPr/>
          </p:nvSpPr>
          <p:spPr>
            <a:xfrm>
              <a:off x="5149196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Obdélník 122"/>
            <p:cNvSpPr/>
            <p:nvPr/>
          </p:nvSpPr>
          <p:spPr>
            <a:xfrm>
              <a:off x="1991002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Obdélník 123"/>
            <p:cNvSpPr/>
            <p:nvPr/>
          </p:nvSpPr>
          <p:spPr>
            <a:xfrm>
              <a:off x="2590645" y="3321555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Obdélník 124"/>
            <p:cNvSpPr/>
            <p:nvPr/>
          </p:nvSpPr>
          <p:spPr>
            <a:xfrm>
              <a:off x="3153045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Obdélník 125"/>
            <p:cNvSpPr/>
            <p:nvPr/>
          </p:nvSpPr>
          <p:spPr>
            <a:xfrm>
              <a:off x="3715445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Obdélník 126"/>
            <p:cNvSpPr/>
            <p:nvPr/>
          </p:nvSpPr>
          <p:spPr>
            <a:xfrm>
              <a:off x="4305596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Obdélník 127"/>
            <p:cNvSpPr/>
            <p:nvPr/>
          </p:nvSpPr>
          <p:spPr>
            <a:xfrm>
              <a:off x="4867996" y="3321555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Obdélník 128"/>
            <p:cNvSpPr/>
            <p:nvPr/>
          </p:nvSpPr>
          <p:spPr>
            <a:xfrm>
              <a:off x="5992796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Obdélník 129"/>
            <p:cNvSpPr/>
            <p:nvPr/>
          </p:nvSpPr>
          <p:spPr>
            <a:xfrm>
              <a:off x="5711596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Obdélník 130"/>
            <p:cNvSpPr/>
            <p:nvPr/>
          </p:nvSpPr>
          <p:spPr>
            <a:xfrm>
              <a:off x="6273996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Obdélník 131"/>
            <p:cNvSpPr/>
            <p:nvPr/>
          </p:nvSpPr>
          <p:spPr>
            <a:xfrm>
              <a:off x="5430396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3" name="Skupina 132"/>
          <p:cNvGrpSpPr/>
          <p:nvPr/>
        </p:nvGrpSpPr>
        <p:grpSpPr>
          <a:xfrm>
            <a:off x="4950202" y="3530120"/>
            <a:ext cx="3829368" cy="177326"/>
            <a:chOff x="841248" y="3317919"/>
            <a:chExt cx="5713948" cy="219660"/>
          </a:xfrm>
        </p:grpSpPr>
        <p:sp>
          <p:nvSpPr>
            <p:cNvPr id="134" name="Obdélník 133"/>
            <p:cNvSpPr/>
            <p:nvPr/>
          </p:nvSpPr>
          <p:spPr>
            <a:xfrm>
              <a:off x="841248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5" name="Obdélník 134"/>
            <p:cNvSpPr/>
            <p:nvPr/>
          </p:nvSpPr>
          <p:spPr>
            <a:xfrm>
              <a:off x="1129160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Obdélník 135"/>
            <p:cNvSpPr/>
            <p:nvPr/>
          </p:nvSpPr>
          <p:spPr>
            <a:xfrm>
              <a:off x="1417312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Obdélník 136"/>
            <p:cNvSpPr/>
            <p:nvPr/>
          </p:nvSpPr>
          <p:spPr>
            <a:xfrm>
              <a:off x="1698512" y="3321555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Obdélník 137"/>
            <p:cNvSpPr/>
            <p:nvPr/>
          </p:nvSpPr>
          <p:spPr>
            <a:xfrm>
              <a:off x="2285178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Obdélník 138"/>
            <p:cNvSpPr/>
            <p:nvPr/>
          </p:nvSpPr>
          <p:spPr>
            <a:xfrm>
              <a:off x="2871845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0" name="Obdélník 139"/>
            <p:cNvSpPr/>
            <p:nvPr/>
          </p:nvSpPr>
          <p:spPr>
            <a:xfrm>
              <a:off x="3434245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Obdélník 140"/>
            <p:cNvSpPr/>
            <p:nvPr/>
          </p:nvSpPr>
          <p:spPr>
            <a:xfrm>
              <a:off x="3996645" y="3321555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Obdélník 141"/>
            <p:cNvSpPr/>
            <p:nvPr/>
          </p:nvSpPr>
          <p:spPr>
            <a:xfrm>
              <a:off x="4586796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Obdélník 142"/>
            <p:cNvSpPr/>
            <p:nvPr/>
          </p:nvSpPr>
          <p:spPr>
            <a:xfrm>
              <a:off x="5149196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Obdélník 143"/>
            <p:cNvSpPr/>
            <p:nvPr/>
          </p:nvSpPr>
          <p:spPr>
            <a:xfrm>
              <a:off x="1991002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Obdélník 144"/>
            <p:cNvSpPr/>
            <p:nvPr/>
          </p:nvSpPr>
          <p:spPr>
            <a:xfrm>
              <a:off x="2590645" y="3321555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Obdélník 145"/>
            <p:cNvSpPr/>
            <p:nvPr/>
          </p:nvSpPr>
          <p:spPr>
            <a:xfrm>
              <a:off x="3153045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Obdélník 146"/>
            <p:cNvSpPr/>
            <p:nvPr/>
          </p:nvSpPr>
          <p:spPr>
            <a:xfrm>
              <a:off x="3715445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Obdélník 147"/>
            <p:cNvSpPr/>
            <p:nvPr/>
          </p:nvSpPr>
          <p:spPr>
            <a:xfrm>
              <a:off x="4305596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Obdélník 148"/>
            <p:cNvSpPr/>
            <p:nvPr/>
          </p:nvSpPr>
          <p:spPr>
            <a:xfrm>
              <a:off x="4867996" y="3321555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Obdélník 149"/>
            <p:cNvSpPr/>
            <p:nvPr/>
          </p:nvSpPr>
          <p:spPr>
            <a:xfrm>
              <a:off x="5992796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Obdélník 150"/>
            <p:cNvSpPr/>
            <p:nvPr/>
          </p:nvSpPr>
          <p:spPr>
            <a:xfrm>
              <a:off x="5711596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2" name="Obdélník 151"/>
            <p:cNvSpPr/>
            <p:nvPr/>
          </p:nvSpPr>
          <p:spPr>
            <a:xfrm>
              <a:off x="6273996" y="3317919"/>
              <a:ext cx="281200" cy="2160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3" name="Obdélník 152"/>
            <p:cNvSpPr/>
            <p:nvPr/>
          </p:nvSpPr>
          <p:spPr>
            <a:xfrm>
              <a:off x="5430396" y="3317919"/>
              <a:ext cx="281200" cy="21602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4" name="Rovnoramenný trojúhelník 153"/>
          <p:cNvSpPr/>
          <p:nvPr/>
        </p:nvSpPr>
        <p:spPr>
          <a:xfrm>
            <a:off x="6548177" y="3719284"/>
            <a:ext cx="610933" cy="816649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5" name="Zástupný symbol pro obsah 2"/>
              <p:cNvSpPr>
                <a:spLocks noGrp="1"/>
              </p:cNvSpPr>
              <p:nvPr/>
            </p:nvSpPr>
            <p:spPr>
              <a:xfrm>
                <a:off x="316441" y="3064110"/>
                <a:ext cx="1750666" cy="3921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=20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441" y="3064110"/>
                <a:ext cx="1750666" cy="392129"/>
              </a:xfrm>
              <a:prstGeom prst="rect">
                <a:avLst/>
              </a:prstGeom>
              <a:blipFill rotWithShape="1">
                <a:blip r:embed="rId11"/>
                <a:stretch>
                  <a:fillRect b="-21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6" name="Zástupný symbol pro obsah 2"/>
              <p:cNvSpPr>
                <a:spLocks noGrp="1"/>
              </p:cNvSpPr>
              <p:nvPr/>
            </p:nvSpPr>
            <p:spPr>
              <a:xfrm>
                <a:off x="2810540" y="6031113"/>
                <a:ext cx="1363280" cy="3921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=5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0540" y="6031113"/>
                <a:ext cx="1363280" cy="392129"/>
              </a:xfrm>
              <a:prstGeom prst="rect">
                <a:avLst/>
              </a:prstGeom>
              <a:blipFill rotWithShape="1">
                <a:blip r:embed="rId12"/>
                <a:stretch>
                  <a:fillRect l="-893"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7" name="Zástupný symbol pro obsah 2"/>
              <p:cNvSpPr>
                <a:spLocks noGrp="1"/>
              </p:cNvSpPr>
              <p:nvPr/>
            </p:nvSpPr>
            <p:spPr>
              <a:xfrm>
                <a:off x="2364905" y="3065757"/>
                <a:ext cx="1750666" cy="3921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4905" y="3065757"/>
                <a:ext cx="1750666" cy="392129"/>
              </a:xfrm>
              <a:prstGeom prst="rect">
                <a:avLst/>
              </a:prstGeom>
              <a:blipFill rotWithShape="1">
                <a:blip r:embed="rId13"/>
                <a:stretch>
                  <a:fillRect b="-21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8" name="Zástupný symbol pro obsah 2"/>
              <p:cNvSpPr>
                <a:spLocks noGrp="1"/>
              </p:cNvSpPr>
              <p:nvPr/>
            </p:nvSpPr>
            <p:spPr>
              <a:xfrm>
                <a:off x="4980364" y="3065757"/>
                <a:ext cx="1750666" cy="3921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=12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0364" y="3065757"/>
                <a:ext cx="1750666" cy="392129"/>
              </a:xfrm>
              <a:prstGeom prst="rect">
                <a:avLst/>
              </a:prstGeom>
              <a:blipFill rotWithShape="1">
                <a:blip r:embed="rId14"/>
                <a:stretch>
                  <a:fillRect b="-21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0" name="Přímá spojnice se šipkou 159"/>
          <p:cNvCxnSpPr/>
          <p:nvPr/>
        </p:nvCxnSpPr>
        <p:spPr>
          <a:xfrm>
            <a:off x="5720743" y="3695616"/>
            <a:ext cx="0" cy="702017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1" name="Zástupný symbol pro obsah 2"/>
              <p:cNvSpPr>
                <a:spLocks noGrp="1"/>
              </p:cNvSpPr>
              <p:nvPr/>
            </p:nvSpPr>
            <p:spPr>
              <a:xfrm>
                <a:off x="5174057" y="4405515"/>
                <a:ext cx="1363280" cy="3921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4057" y="4405515"/>
                <a:ext cx="1363280" cy="392129"/>
              </a:xfrm>
              <a:prstGeom prst="rect">
                <a:avLst/>
              </a:prstGeom>
              <a:blipFill rotWithShape="1">
                <a:blip r:embed="rId15"/>
                <a:stretch>
                  <a:fillRect l="-1345" b="-21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2" name="Přímá spojnice se šipkou 161"/>
          <p:cNvCxnSpPr/>
          <p:nvPr/>
        </p:nvCxnSpPr>
        <p:spPr>
          <a:xfrm>
            <a:off x="7271935" y="3704511"/>
            <a:ext cx="0" cy="1939029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3" name="Zástupný symbol pro obsah 2"/>
              <p:cNvSpPr>
                <a:spLocks noGrp="1"/>
              </p:cNvSpPr>
              <p:nvPr/>
            </p:nvSpPr>
            <p:spPr>
              <a:xfrm>
                <a:off x="7441562" y="5306919"/>
                <a:ext cx="1363280" cy="3921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1562" y="5306919"/>
                <a:ext cx="1363280" cy="392129"/>
              </a:xfrm>
              <a:prstGeom prst="rect">
                <a:avLst/>
              </a:prstGeom>
              <a:blipFill rotWithShape="1">
                <a:blip r:embed="rId16"/>
                <a:stretch>
                  <a:fillRect l="-1345" b="-21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4" name="Zástupný symbol pro obsah 2"/>
              <p:cNvSpPr>
                <a:spLocks noGrp="1"/>
              </p:cNvSpPr>
              <p:nvPr/>
            </p:nvSpPr>
            <p:spPr>
              <a:xfrm>
                <a:off x="6970655" y="3066580"/>
                <a:ext cx="1750666" cy="3921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70655" y="3066580"/>
                <a:ext cx="1750666" cy="392129"/>
              </a:xfrm>
              <a:prstGeom prst="rect">
                <a:avLst/>
              </a:prstGeom>
              <a:blipFill rotWithShape="1">
                <a:blip r:embed="rId17"/>
                <a:stretch>
                  <a:fillRect b="-21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8" name="Přímá spojnice se šipkou 167"/>
          <p:cNvCxnSpPr/>
          <p:nvPr/>
        </p:nvCxnSpPr>
        <p:spPr>
          <a:xfrm>
            <a:off x="2647587" y="3719284"/>
            <a:ext cx="18598" cy="2916693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" name="Vývojový diagram: postup 174"/>
          <p:cNvSpPr/>
          <p:nvPr/>
        </p:nvSpPr>
        <p:spPr>
          <a:xfrm>
            <a:off x="641052" y="2108649"/>
            <a:ext cx="7735127" cy="1652306"/>
          </a:xfrm>
          <a:prstGeom prst="flowChartProcess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Různé příklady rovnovážné polohy páky.</a:t>
            </a:r>
            <a:endParaRPr lang="cs-CZ" sz="28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7" name="Obdélníkový popisek 176"/>
              <p:cNvSpPr/>
              <p:nvPr/>
            </p:nvSpPr>
            <p:spPr>
              <a:xfrm>
                <a:off x="784663" y="2257069"/>
                <a:ext cx="3630904" cy="724194"/>
              </a:xfrm>
              <a:prstGeom prst="wedgeRectCallout">
                <a:avLst>
                  <a:gd name="adj1" fmla="val 31983"/>
                  <a:gd name="adj2" fmla="val -65518"/>
                </a:avLst>
              </a:prstGeom>
            </p:spPr>
            <p:style>
              <a:lnRef idx="1">
                <a:schemeClr val="dk1"/>
              </a:lnRef>
              <a:fillRef idx="3">
                <a:schemeClr val="dk1"/>
              </a:fillRef>
              <a:effectRef idx="2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>
                    <a:solidFill>
                      <a:srgbClr val="FFFF00"/>
                    </a:solidFill>
                  </a:rPr>
                  <a:t>Jaké musí být síla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>
                        <a:solidFill>
                          <a:srgbClr val="FFFF00"/>
                        </a:solidFill>
                        <a:latin typeface="Cambria Math"/>
                      </a:rPr>
                      <m:t>?</m:t>
                    </m:r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77" name="Obdélníkový popisek 17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4663" y="2257069"/>
                <a:ext cx="3630904" cy="724194"/>
              </a:xfrm>
              <a:prstGeom prst="wedgeRectCallout">
                <a:avLst>
                  <a:gd name="adj1" fmla="val 31983"/>
                  <a:gd name="adj2" fmla="val -65518"/>
                </a:avLst>
              </a:prstGeom>
              <a:blipFill rotWithShape="1">
                <a:blip r:embed="rId18"/>
                <a:stretch>
                  <a:fillRect l="-12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8" name="Obdélníkový popisek 177"/>
              <p:cNvSpPr/>
              <p:nvPr/>
            </p:nvSpPr>
            <p:spPr>
              <a:xfrm>
                <a:off x="4721885" y="2449896"/>
                <a:ext cx="3630904" cy="724194"/>
              </a:xfrm>
              <a:prstGeom prst="wedgeRectCallout">
                <a:avLst>
                  <a:gd name="adj1" fmla="val 31983"/>
                  <a:gd name="adj2" fmla="val -65518"/>
                </a:avLst>
              </a:prstGeom>
            </p:spPr>
            <p:style>
              <a:lnRef idx="1">
                <a:schemeClr val="dk1"/>
              </a:lnRef>
              <a:fillRef idx="3">
                <a:schemeClr val="dk1"/>
              </a:fillRef>
              <a:effectRef idx="2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>
                    <a:solidFill>
                      <a:srgbClr val="FFFF00"/>
                    </a:solidFill>
                  </a:rPr>
                  <a:t>Jaké musí být síla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>
                        <a:solidFill>
                          <a:srgbClr val="FFFF00"/>
                        </a:solidFill>
                        <a:latin typeface="Cambria Math"/>
                      </a:rPr>
                      <m:t>?</m:t>
                    </m:r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78" name="Obdélníkový popisek 17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1885" y="2449896"/>
                <a:ext cx="3630904" cy="724194"/>
              </a:xfrm>
              <a:prstGeom prst="wedgeRectCallout">
                <a:avLst>
                  <a:gd name="adj1" fmla="val 31983"/>
                  <a:gd name="adj2" fmla="val -65518"/>
                </a:avLst>
              </a:prstGeom>
              <a:blipFill rotWithShape="1">
                <a:blip r:embed="rId19"/>
                <a:stretch>
                  <a:fillRect l="-12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9" name="Obdélníkový popisek 178"/>
              <p:cNvSpPr/>
              <p:nvPr/>
            </p:nvSpPr>
            <p:spPr>
              <a:xfrm>
                <a:off x="3311364" y="5281443"/>
                <a:ext cx="3630904" cy="724194"/>
              </a:xfrm>
              <a:prstGeom prst="wedgeRectCallout">
                <a:avLst>
                  <a:gd name="adj1" fmla="val -61757"/>
                  <a:gd name="adj2" fmla="val 41456"/>
                </a:avLst>
              </a:prstGeom>
            </p:spPr>
            <p:style>
              <a:lnRef idx="1">
                <a:schemeClr val="dk1"/>
              </a:lnRef>
              <a:fillRef idx="3">
                <a:schemeClr val="dk1"/>
              </a:fillRef>
              <a:effectRef idx="2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>
                    <a:solidFill>
                      <a:srgbClr val="FFFF00"/>
                    </a:solidFill>
                  </a:rPr>
                  <a:t>Jaké musí být síla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>
                        <a:solidFill>
                          <a:srgbClr val="FFFF00"/>
                        </a:solidFill>
                        <a:latin typeface="Cambria Math"/>
                      </a:rPr>
                      <m:t>?</m:t>
                    </m:r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79" name="Obdélníkový popisek 17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1364" y="5281443"/>
                <a:ext cx="3630904" cy="724194"/>
              </a:xfrm>
              <a:prstGeom prst="wedgeRectCallout">
                <a:avLst>
                  <a:gd name="adj1" fmla="val -61757"/>
                  <a:gd name="adj2" fmla="val 41456"/>
                </a:avLst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0" name="Obdélníkový popisek 179"/>
              <p:cNvSpPr/>
              <p:nvPr/>
            </p:nvSpPr>
            <p:spPr>
              <a:xfrm>
                <a:off x="3782754" y="5865080"/>
                <a:ext cx="3630904" cy="724194"/>
              </a:xfrm>
              <a:prstGeom prst="wedgeRectCallout">
                <a:avLst>
                  <a:gd name="adj1" fmla="val 42476"/>
                  <a:gd name="adj2" fmla="val -111113"/>
                </a:avLst>
              </a:prstGeom>
            </p:spPr>
            <p:style>
              <a:lnRef idx="1">
                <a:schemeClr val="dk1"/>
              </a:lnRef>
              <a:fillRef idx="3">
                <a:schemeClr val="dk1"/>
              </a:fillRef>
              <a:effectRef idx="2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>
                    <a:solidFill>
                      <a:srgbClr val="FFFF00"/>
                    </a:solidFill>
                  </a:rPr>
                  <a:t>Jaké musí být síla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>
                        <a:solidFill>
                          <a:srgbClr val="FFFF00"/>
                        </a:solidFill>
                        <a:latin typeface="Cambria Math"/>
                      </a:rPr>
                      <m:t>?</m:t>
                    </m:r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80" name="Obdélníkový popisek 17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2754" y="5865080"/>
                <a:ext cx="3630904" cy="724194"/>
              </a:xfrm>
              <a:prstGeom prst="wedgeRectCallout">
                <a:avLst>
                  <a:gd name="adj1" fmla="val 42476"/>
                  <a:gd name="adj2" fmla="val -111113"/>
                </a:avLst>
              </a:prstGeom>
              <a:blipFill rotWithShape="1">
                <a:blip r:embed="rId21"/>
                <a:stretch>
                  <a:fillRect l="-12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52666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/>
      <p:bldP spid="89" grpId="0" animBg="1"/>
      <p:bldP spid="90" grpId="0"/>
      <p:bldP spid="92" grpId="0"/>
      <p:bldP spid="93" grpId="0"/>
      <p:bldP spid="94" grpId="0"/>
      <p:bldP spid="100" grpId="0"/>
      <p:bldP spid="105" grpId="0"/>
      <p:bldP spid="106" grpId="0"/>
      <p:bldP spid="109" grpId="0" animBg="1"/>
      <p:bldP spid="111" grpId="0"/>
      <p:bldP spid="154" grpId="0" animBg="1"/>
      <p:bldP spid="155" grpId="0"/>
      <p:bldP spid="156" grpId="0"/>
      <p:bldP spid="157" grpId="0"/>
      <p:bldP spid="158" grpId="0"/>
      <p:bldP spid="161" grpId="0"/>
      <p:bldP spid="163" grpId="0"/>
      <p:bldP spid="164" grpId="0"/>
      <p:bldP spid="175" grpId="0" animBg="1"/>
      <p:bldP spid="177" grpId="0" animBg="1"/>
      <p:bldP spid="177" grpId="1" animBg="1"/>
      <p:bldP spid="178" grpId="0" animBg="1"/>
      <p:bldP spid="178" grpId="1" animBg="1"/>
      <p:bldP spid="179" grpId="0" animBg="1"/>
      <p:bldP spid="179" grpId="1" animBg="1"/>
      <p:bldP spid="180" grpId="0" animBg="1"/>
      <p:bldP spid="180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12577" y="2721375"/>
            <a:ext cx="9031424" cy="413662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7996" y="62370"/>
            <a:ext cx="9008010" cy="2036192"/>
          </a:xfrm>
          <a:prstGeom prst="roundRect">
            <a:avLst>
              <a:gd name="adj" fmla="val 2936"/>
            </a:avLst>
          </a:prstGeom>
          <a:gradFill>
            <a:gsLst>
              <a:gs pos="0">
                <a:srgbClr val="FFF200"/>
              </a:gs>
              <a:gs pos="45000">
                <a:schemeClr val="accent2">
                  <a:lumMod val="60000"/>
                  <a:lumOff val="40000"/>
                </a:schemeClr>
              </a:gs>
              <a:gs pos="70000">
                <a:schemeClr val="accent2">
                  <a:lumMod val="60000"/>
                  <a:lumOff val="40000"/>
                </a:schemeClr>
              </a:gs>
              <a:gs pos="100000">
                <a:srgbClr val="FFFF00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12577" y="159316"/>
            <a:ext cx="8508282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Dívka o hmotnosti 25 kg sedí ve vzdálenosti 2 m vpravo od osy otáčení houpačky. Kam si má sednout chlapec o hmotnosti 40 kg vlevo od osy otáčení, aby byli v rovnovážné poloze? 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22549" y="2891669"/>
                <a:ext cx="2303822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549" y="2891669"/>
                <a:ext cx="2303822" cy="56943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266790" y="3328787"/>
                <a:ext cx="2303822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=25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790" y="3328787"/>
                <a:ext cx="2303822" cy="5694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22549" y="3764970"/>
                <a:ext cx="2303822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549" y="3764970"/>
                <a:ext cx="2303822" cy="5694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301975" y="4334406"/>
            <a:ext cx="214497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01975" y="4334406"/>
                <a:ext cx="2303822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 ?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975" y="4334406"/>
                <a:ext cx="2303822" cy="5694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3419872" y="2891669"/>
                <a:ext cx="4968552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=40·10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=400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2891669"/>
                <a:ext cx="4968552" cy="5694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3419872" y="3328787"/>
                <a:ext cx="4968552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=25·10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=250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3328787"/>
                <a:ext cx="4968552" cy="56943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3488764" y="3930490"/>
                <a:ext cx="2641347" cy="70207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88764" y="3930490"/>
                <a:ext cx="2641347" cy="70207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3284695" y="4433605"/>
                <a:ext cx="3553147" cy="70207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00·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=250·2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4695" y="4433605"/>
                <a:ext cx="3553147" cy="70207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3320895" y="4879160"/>
                <a:ext cx="2977083" cy="58284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00·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=500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0895" y="4879160"/>
                <a:ext cx="2977083" cy="58284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4148791" y="5305270"/>
                <a:ext cx="2977083" cy="58284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=500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:400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8791" y="5305270"/>
                <a:ext cx="2977083" cy="58284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4148791" y="5737318"/>
                <a:ext cx="2977083" cy="58284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=1,25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8791" y="5737318"/>
                <a:ext cx="2977083" cy="58284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Zástupný symbol pro obsah 2"/>
          <p:cNvSpPr>
            <a:spLocks noGrp="1"/>
          </p:cNvSpPr>
          <p:nvPr/>
        </p:nvSpPr>
        <p:spPr>
          <a:xfrm>
            <a:off x="222549" y="6216556"/>
            <a:ext cx="8508282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Chlapec musí sedět 1,25 m vlevo od osy otáčení.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3284695" y="3858937"/>
            <a:ext cx="5247745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107504" y="2098562"/>
            <a:ext cx="1968448" cy="62281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 anchor="ctr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spc="-12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Řešení:</a:t>
            </a:r>
            <a:endParaRPr lang="cs-CZ" sz="2800" b="1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8047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3" grpId="0"/>
      <p:bldP spid="14" grpId="0"/>
      <p:bldP spid="19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2871" y="844120"/>
            <a:ext cx="8984839" cy="584953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182774" y="3553142"/>
            <a:ext cx="8568710" cy="297220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85144" y="2616581"/>
            <a:ext cx="8568710" cy="881825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217278" y="1808734"/>
            <a:ext cx="8568710" cy="807847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06190" y="994560"/>
            <a:ext cx="8579798" cy="82662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9263" y="0"/>
            <a:ext cx="8991962" cy="78874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38324" y="154584"/>
            <a:ext cx="563088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75848" y="1119840"/>
            <a:ext cx="81934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Čím je určena páka?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46767" y="3716586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Doplň správně tabulku</a:t>
            </a: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336065" y="1958582"/>
            <a:ext cx="8330018" cy="649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Jak vypočítáme moment síly?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49137" y="2812017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Jaké jednotky má moment síly?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1761662"/>
              </p:ext>
            </p:extLst>
          </p:nvPr>
        </p:nvGraphicFramePr>
        <p:xfrm>
          <a:off x="321325" y="4293096"/>
          <a:ext cx="8239143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53414"/>
                <a:gridCol w="1100803"/>
                <a:gridCol w="1239518"/>
                <a:gridCol w="1312431"/>
                <a:gridCol w="1458256"/>
                <a:gridCol w="1574721"/>
              </a:tblGrid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Síla </a:t>
                      </a:r>
                      <a:r>
                        <a:rPr lang="cs-CZ" sz="2400" baseline="0" dirty="0" smtClean="0">
                          <a:solidFill>
                            <a:schemeClr val="bg1"/>
                          </a:solidFill>
                        </a:rPr>
                        <a:t>(F)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</a:rPr>
                        <a:t>500 N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4N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2 N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20 N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66172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Rameno síly (a)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mtClean="0">
                          <a:solidFill>
                            <a:schemeClr val="bg1"/>
                          </a:solidFill>
                        </a:rPr>
                        <a:t>0,3 cm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20 cm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2 m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Moment síly (M)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 </a:t>
                      </a:r>
                      <a:r>
                        <a:rPr lang="cs-CZ" sz="2400" b="0" dirty="0" err="1" smtClean="0">
                          <a:solidFill>
                            <a:schemeClr val="bg1"/>
                          </a:solidFill>
                        </a:rPr>
                        <a:t>N·m</a:t>
                      </a: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100</a:t>
                      </a:r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2400" b="0" dirty="0" err="1" smtClean="0">
                          <a:solidFill>
                            <a:schemeClr val="bg1"/>
                          </a:solidFill>
                        </a:rPr>
                        <a:t>N·m</a:t>
                      </a: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0,08 </a:t>
                      </a:r>
                      <a:r>
                        <a:rPr lang="cs-CZ" sz="2400" b="0" dirty="0" err="1" smtClean="0">
                          <a:solidFill>
                            <a:schemeClr val="bg1"/>
                          </a:solidFill>
                        </a:rPr>
                        <a:t>N·m</a:t>
                      </a: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378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2232000"/>
            <a:ext cx="9099096" cy="450912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0" y="0"/>
            <a:ext cx="9144000" cy="220486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15007" y="252028"/>
            <a:ext cx="8513986" cy="17008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5) Houpačku tvoří prkno o délce 3 m, podepřené uprostřed. Na jednom konci sedí chlapec, jehož hmotnost je 20kg. Jakou hmotnost má druhý chlapec, když se posadil 1 m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 osy otáčení a houpačka je ve vodorovné poloze?</a:t>
            </a: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32555" y="2564904"/>
            <a:ext cx="4051413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Doplň chybějící údaje: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10865" y="3140968"/>
            <a:ext cx="4538684" cy="360015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4572000" y="3140968"/>
            <a:ext cx="4494057" cy="360015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827584" y="4019646"/>
            <a:ext cx="610933" cy="816649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5384" y="3861048"/>
            <a:ext cx="3824945" cy="1080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83640" y="3993546"/>
            <a:ext cx="0" cy="1760508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067944" y="3969060"/>
            <a:ext cx="0" cy="989211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3440984" y="4833156"/>
                <a:ext cx="986999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=?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0984" y="4833156"/>
                <a:ext cx="986999" cy="569436"/>
              </a:xfrm>
              <a:prstGeom prst="rect">
                <a:avLst/>
              </a:prstGeom>
              <a:blipFill rotWithShape="1">
                <a:blip r:embed="rId2"/>
                <a:stretch>
                  <a:fillRect l="-1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497124" y="5349107"/>
                <a:ext cx="220266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=2 000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124" y="5349107"/>
                <a:ext cx="2202668" cy="569436"/>
              </a:xfrm>
              <a:prstGeom prst="rect">
                <a:avLst/>
              </a:prstGeom>
              <a:blipFill rotWithShape="1">
                <a:blip r:embed="rId3"/>
                <a:stretch>
                  <a:fillRect l="-8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315007" y="3399624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,5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007" y="3399624"/>
                <a:ext cx="660918" cy="569436"/>
              </a:xfrm>
              <a:prstGeom prst="rect">
                <a:avLst/>
              </a:prstGeom>
              <a:blipFill rotWithShape="1">
                <a:blip r:embed="rId4"/>
                <a:stretch>
                  <a:fillRect l="-2778" r="-351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2258261" y="3420834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,5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8261" y="3420834"/>
                <a:ext cx="660918" cy="569436"/>
              </a:xfrm>
              <a:prstGeom prst="rect">
                <a:avLst/>
              </a:prstGeom>
              <a:blipFill rotWithShape="1">
                <a:blip r:embed="rId5"/>
                <a:stretch>
                  <a:fillRect l="-1835" r="-348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921641" y="4178947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O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1641" y="4178947"/>
                <a:ext cx="660918" cy="569436"/>
              </a:xfrm>
              <a:prstGeom prst="rect">
                <a:avLst/>
              </a:prstGeom>
              <a:blipFill rotWithShape="1">
                <a:blip r:embed="rId6"/>
                <a:stretch>
                  <a:fillRect l="-18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Rovnoramenný trojúhelník 29"/>
          <p:cNvSpPr/>
          <p:nvPr/>
        </p:nvSpPr>
        <p:spPr>
          <a:xfrm>
            <a:off x="6026804" y="3985214"/>
            <a:ext cx="610933" cy="816649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953671" y="3877202"/>
            <a:ext cx="3824945" cy="1080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se šipkou 31"/>
          <p:cNvCxnSpPr/>
          <p:nvPr/>
        </p:nvCxnSpPr>
        <p:spPr>
          <a:xfrm>
            <a:off x="4971927" y="4009700"/>
            <a:ext cx="0" cy="1339407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8656231" y="3985214"/>
            <a:ext cx="0" cy="989211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7271792" y="4984125"/>
                <a:ext cx="187220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=300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71792" y="4984125"/>
                <a:ext cx="1872208" cy="569436"/>
              </a:xfrm>
              <a:prstGeom prst="rect">
                <a:avLst/>
              </a:prstGeom>
              <a:blipFill rotWithShape="1">
                <a:blip r:embed="rId7"/>
                <a:stretch>
                  <a:fillRect l="-9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971927" y="5365261"/>
                <a:ext cx="1246859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=?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1927" y="5365261"/>
                <a:ext cx="1246859" cy="569436"/>
              </a:xfrm>
              <a:prstGeom prst="rect">
                <a:avLst/>
              </a:prstGeom>
              <a:blipFill rotWithShape="1">
                <a:blip r:embed="rId8"/>
                <a:stretch>
                  <a:fillRect l="-14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5222665" y="3429340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1,5 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2665" y="3429340"/>
                <a:ext cx="660918" cy="569436"/>
              </a:xfrm>
              <a:prstGeom prst="rect">
                <a:avLst/>
              </a:prstGeom>
              <a:blipFill rotWithShape="1">
                <a:blip r:embed="rId9"/>
                <a:stretch>
                  <a:fillRect l="-2778" r="-351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7271792" y="3399624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71792" y="3399624"/>
                <a:ext cx="660918" cy="569436"/>
              </a:xfrm>
              <a:prstGeom prst="rect">
                <a:avLst/>
              </a:prstGeom>
              <a:blipFill rotWithShape="1">
                <a:blip r:embed="rId10"/>
                <a:stretch>
                  <a:fillRect l="-2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6161346" y="4146304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O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1346" y="4146304"/>
                <a:ext cx="660918" cy="569436"/>
              </a:xfrm>
              <a:prstGeom prst="rect">
                <a:avLst/>
              </a:prstGeom>
              <a:blipFill rotWithShape="1">
                <a:blip r:embed="rId11"/>
                <a:stretch>
                  <a:fillRect l="-2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85396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17" grpId="0" animBg="1"/>
      <p:bldP spid="18" grpId="0" animBg="1"/>
      <p:bldP spid="21" grpId="0"/>
      <p:bldP spid="22" grpId="0"/>
      <p:bldP spid="25" grpId="0"/>
      <p:bldP spid="28" grpId="0"/>
      <p:bldP spid="29" grpId="0"/>
      <p:bldP spid="30" grpId="0" animBg="1"/>
      <p:bldP spid="31" grpId="0" animBg="1"/>
      <p:bldP spid="34" grpId="0"/>
      <p:bldP spid="35" grpId="0"/>
      <p:bldP spid="36" grpId="0"/>
      <p:bldP spid="37" grpId="0"/>
      <p:bldP spid="3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6123" y="0"/>
            <a:ext cx="8931334" cy="72008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15784" y="144016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Odpovědi:</a:t>
            </a:r>
          </a:p>
        </p:txBody>
      </p:sp>
      <p:sp>
        <p:nvSpPr>
          <p:cNvPr id="29" name="Zaoblený obdélník 28"/>
          <p:cNvSpPr/>
          <p:nvPr/>
        </p:nvSpPr>
        <p:spPr>
          <a:xfrm>
            <a:off x="-2871" y="844120"/>
            <a:ext cx="8984839" cy="584953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1" name="Zaoblený obdélník 30"/>
          <p:cNvSpPr/>
          <p:nvPr/>
        </p:nvSpPr>
        <p:spPr>
          <a:xfrm>
            <a:off x="182774" y="3553142"/>
            <a:ext cx="8568710" cy="297220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185144" y="2616581"/>
            <a:ext cx="8568710" cy="881825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8" name="Zaoblený obdélník 37"/>
          <p:cNvSpPr/>
          <p:nvPr/>
        </p:nvSpPr>
        <p:spPr>
          <a:xfrm>
            <a:off x="217278" y="1808734"/>
            <a:ext cx="8568710" cy="807847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9" name="Zaoblený obdélník 38"/>
          <p:cNvSpPr/>
          <p:nvPr/>
        </p:nvSpPr>
        <p:spPr>
          <a:xfrm>
            <a:off x="206190" y="994560"/>
            <a:ext cx="8579798" cy="82662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0" name="Zástupný symbol pro obsah 2"/>
          <p:cNvSpPr>
            <a:spLocks noGrp="1"/>
          </p:cNvSpPr>
          <p:nvPr/>
        </p:nvSpPr>
        <p:spPr>
          <a:xfrm>
            <a:off x="275848" y="1119840"/>
            <a:ext cx="81934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Osou otáčení a rameny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346767" y="3716586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Doplň správně tabulku</a:t>
            </a:r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336065" y="1958582"/>
            <a:ext cx="8330018" cy="649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M = </a:t>
            </a:r>
            <a:r>
              <a:rPr lang="cs-CZ" sz="2800" dirty="0" err="1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F·a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Zástupný symbol pro obsah 2"/>
          <p:cNvSpPr>
            <a:spLocks noGrp="1"/>
          </p:cNvSpPr>
          <p:nvPr/>
        </p:nvSpPr>
        <p:spPr>
          <a:xfrm>
            <a:off x="349137" y="2812017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</a:t>
            </a:r>
            <a:r>
              <a:rPr lang="cs-CZ" sz="2800" dirty="0" err="1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N·m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4584675"/>
              </p:ext>
            </p:extLst>
          </p:nvPr>
        </p:nvGraphicFramePr>
        <p:xfrm>
          <a:off x="321325" y="4293096"/>
          <a:ext cx="8239143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53414"/>
                <a:gridCol w="1401117"/>
                <a:gridCol w="1296144"/>
                <a:gridCol w="1152128"/>
                <a:gridCol w="1368152"/>
                <a:gridCol w="1468188"/>
              </a:tblGrid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Síla </a:t>
                      </a:r>
                      <a:r>
                        <a:rPr lang="cs-CZ" sz="2400" baseline="0" dirty="0" smtClean="0">
                          <a:solidFill>
                            <a:schemeClr val="bg1"/>
                          </a:solidFill>
                        </a:rPr>
                        <a:t>(F)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</a:rPr>
                        <a:t>500 N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4 N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2 N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20 N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0,04 N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66172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Rameno síly (a)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smtClean="0">
                          <a:solidFill>
                            <a:schemeClr val="bg1"/>
                          </a:solidFill>
                        </a:rPr>
                        <a:t>0,3 cm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20 cm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0,5 m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5 m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2 m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Moment síly (M)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150 </a:t>
                      </a:r>
                      <a:r>
                        <a:rPr lang="cs-CZ" sz="2400" b="0" dirty="0" err="1" smtClean="0">
                          <a:solidFill>
                            <a:schemeClr val="bg1"/>
                          </a:solidFill>
                        </a:rPr>
                        <a:t>N·m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0,8 </a:t>
                      </a:r>
                      <a:r>
                        <a:rPr lang="cs-CZ" sz="2400" b="0" dirty="0" err="1" smtClean="0">
                          <a:solidFill>
                            <a:schemeClr val="bg1"/>
                          </a:solidFill>
                        </a:rPr>
                        <a:t>N·m</a:t>
                      </a: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 </a:t>
                      </a:r>
                      <a:r>
                        <a:rPr lang="cs-CZ" sz="2400" b="0" dirty="0" err="1" smtClean="0">
                          <a:solidFill>
                            <a:schemeClr val="bg1"/>
                          </a:solidFill>
                        </a:rPr>
                        <a:t>N·m</a:t>
                      </a: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100</a:t>
                      </a:r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2400" b="0" dirty="0" err="1" smtClean="0">
                          <a:solidFill>
                            <a:schemeClr val="bg1"/>
                          </a:solidFill>
                        </a:rPr>
                        <a:t>N·m</a:t>
                      </a: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0,08 </a:t>
                      </a:r>
                      <a:r>
                        <a:rPr lang="cs-CZ" sz="2400" b="0" dirty="0" err="1" smtClean="0">
                          <a:solidFill>
                            <a:schemeClr val="bg1"/>
                          </a:solidFill>
                        </a:rPr>
                        <a:t>N·m</a:t>
                      </a:r>
                      <a:endParaRPr lang="cs-CZ" sz="24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465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0" grpId="0"/>
      <p:bldP spid="41" grpId="0"/>
      <p:bldP spid="42" grpId="0"/>
      <p:bldP spid="4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2232000"/>
            <a:ext cx="9099096" cy="450912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1196752"/>
            <a:ext cx="9144000" cy="100811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64630" y="1531386"/>
            <a:ext cx="8513986" cy="47236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5) Druhý chlapec musí mít hmotnost 30 kg.</a:t>
            </a: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32555" y="2564904"/>
            <a:ext cx="4051413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Doplň chybějící údaje: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10865" y="3140968"/>
            <a:ext cx="4538684" cy="360015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4572000" y="3140968"/>
            <a:ext cx="4494057" cy="360015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827584" y="4019646"/>
            <a:ext cx="610933" cy="816649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65384" y="3861048"/>
            <a:ext cx="3824945" cy="1080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83640" y="3993546"/>
            <a:ext cx="0" cy="1760508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067944" y="3969060"/>
            <a:ext cx="0" cy="989211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588720" y="4873800"/>
                <a:ext cx="1839264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𝟒𝟎𝟎</m:t>
                      </m:r>
                      <m:r>
                        <a:rPr lang="cs-CZ" b="1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𝐍</m:t>
                      </m:r>
                    </m:oMath>
                  </m:oMathPara>
                </a14:m>
                <a:endParaRPr lang="cs-CZ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8720" y="4873800"/>
                <a:ext cx="1839264" cy="569436"/>
              </a:xfrm>
              <a:prstGeom prst="rect">
                <a:avLst/>
              </a:prstGeom>
              <a:blipFill rotWithShape="1">
                <a:blip r:embed="rId2"/>
                <a:stretch>
                  <a:fillRect l="-9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497124" y="5349107"/>
                <a:ext cx="220266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=2 000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124" y="5349107"/>
                <a:ext cx="2202668" cy="569436"/>
              </a:xfrm>
              <a:prstGeom prst="rect">
                <a:avLst/>
              </a:prstGeom>
              <a:blipFill rotWithShape="1">
                <a:blip r:embed="rId3"/>
                <a:stretch>
                  <a:fillRect l="-8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15007" y="3399624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,5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007" y="3399624"/>
                <a:ext cx="660918" cy="569436"/>
              </a:xfrm>
              <a:prstGeom prst="rect">
                <a:avLst/>
              </a:prstGeom>
              <a:blipFill rotWithShape="1">
                <a:blip r:embed="rId4"/>
                <a:stretch>
                  <a:fillRect l="-2778" r="-351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258261" y="3420834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,5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8261" y="3420834"/>
                <a:ext cx="660918" cy="569436"/>
              </a:xfrm>
              <a:prstGeom prst="rect">
                <a:avLst/>
              </a:prstGeom>
              <a:blipFill rotWithShape="1">
                <a:blip r:embed="rId5"/>
                <a:stretch>
                  <a:fillRect l="-1835" r="-348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921641" y="4178947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O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1641" y="4178947"/>
                <a:ext cx="660918" cy="569436"/>
              </a:xfrm>
              <a:prstGeom prst="rect">
                <a:avLst/>
              </a:prstGeom>
              <a:blipFill rotWithShape="1">
                <a:blip r:embed="rId6"/>
                <a:stretch>
                  <a:fillRect l="-18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Rovnoramenný trojúhelník 16"/>
          <p:cNvSpPr/>
          <p:nvPr/>
        </p:nvSpPr>
        <p:spPr>
          <a:xfrm>
            <a:off x="6026804" y="3985214"/>
            <a:ext cx="610933" cy="816649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953671" y="3877202"/>
            <a:ext cx="3824945" cy="1080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4971927" y="4009700"/>
            <a:ext cx="0" cy="1339407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8656231" y="3985214"/>
            <a:ext cx="0" cy="989211"/>
          </a:xfrm>
          <a:prstGeom prst="straightConnector1">
            <a:avLst/>
          </a:prstGeom>
          <a:ln w="508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7271792" y="4984125"/>
                <a:ext cx="187220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=300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71792" y="4984125"/>
                <a:ext cx="1872208" cy="569436"/>
              </a:xfrm>
              <a:prstGeom prst="rect">
                <a:avLst/>
              </a:prstGeom>
              <a:blipFill rotWithShape="1">
                <a:blip r:embed="rId7"/>
                <a:stretch>
                  <a:fillRect l="-9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4971927" y="5365261"/>
                <a:ext cx="1847101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𝟔𝟎𝟎</m:t>
                      </m:r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𝑵</m:t>
                      </m:r>
                    </m:oMath>
                  </m:oMathPara>
                </a14:m>
                <a:endParaRPr lang="cs-CZ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1927" y="5365261"/>
                <a:ext cx="1847101" cy="569436"/>
              </a:xfrm>
              <a:prstGeom prst="rect">
                <a:avLst/>
              </a:prstGeom>
              <a:blipFill rotWithShape="1">
                <a:blip r:embed="rId8"/>
                <a:stretch>
                  <a:fillRect l="-9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5222665" y="3429340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1,5 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2665" y="3429340"/>
                <a:ext cx="660918" cy="569436"/>
              </a:xfrm>
              <a:prstGeom prst="rect">
                <a:avLst/>
              </a:prstGeom>
              <a:blipFill rotWithShape="1">
                <a:blip r:embed="rId9"/>
                <a:stretch>
                  <a:fillRect l="-2778" r="-351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7271792" y="3399624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71792" y="3399624"/>
                <a:ext cx="660918" cy="569436"/>
              </a:xfrm>
              <a:prstGeom prst="rect">
                <a:avLst/>
              </a:prstGeom>
              <a:blipFill rotWithShape="1">
                <a:blip r:embed="rId10"/>
                <a:stretch>
                  <a:fillRect l="-2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6161346" y="4146304"/>
                <a:ext cx="660918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O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1346" y="4146304"/>
                <a:ext cx="660918" cy="569436"/>
              </a:xfrm>
              <a:prstGeom prst="rect">
                <a:avLst/>
              </a:prstGeom>
              <a:blipFill rotWithShape="1">
                <a:blip r:embed="rId11"/>
                <a:stretch>
                  <a:fillRect l="-2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10865" y="144016"/>
            <a:ext cx="8931334" cy="83671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460526" y="288032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Odpovědi:</a:t>
            </a:r>
          </a:p>
        </p:txBody>
      </p:sp>
    </p:spTree>
    <p:extLst>
      <p:ext uri="{BB962C8B-B14F-4D97-AF65-F5344CB8AC3E}">
        <p14:creationId xmlns:p14="http://schemas.microsoft.com/office/powerpoint/2010/main" val="1703194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 animBg="1"/>
      <p:bldP spid="9" grpId="0" animBg="1"/>
      <p:bldP spid="12" grpId="0"/>
      <p:bldP spid="13" grpId="0"/>
      <p:bldP spid="14" grpId="0"/>
      <p:bldP spid="15" grpId="0"/>
      <p:bldP spid="16" grpId="0"/>
      <p:bldP spid="17" grpId="0" animBg="1"/>
      <p:bldP spid="18" grpId="0" animBg="1"/>
      <p:bldP spid="21" grpId="0"/>
      <p:bldP spid="22" grpId="0"/>
      <p:bldP spid="23" grpId="0"/>
      <p:bldP spid="24" grpId="0"/>
      <p:bldP spid="25" grpId="0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694880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24743"/>
            <a:ext cx="716574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Jiří. </a:t>
            </a:r>
            <a:r>
              <a:rPr lang="cs-CZ" sz="1000" i="1" dirty="0"/>
              <a:t>Fyzika pro 7. ročník</a:t>
            </a:r>
            <a:r>
              <a:rPr lang="cs-CZ" sz="1000" dirty="0"/>
              <a:t>. Havlíčkův Brod: Prometheus, 2004, ISBN 80-7196-265-1.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/>
              <a:t>Vlastní tvorba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1632</TotalTime>
  <Words>845</Words>
  <Application>Microsoft Office PowerPoint</Application>
  <PresentationFormat>Předvádění na obrazovce (4:3)</PresentationFormat>
  <Paragraphs>145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242</cp:revision>
  <dcterms:created xsi:type="dcterms:W3CDTF">2012-04-23T18:25:05Z</dcterms:created>
  <dcterms:modified xsi:type="dcterms:W3CDTF">2013-08-11T09:47:35Z</dcterms:modified>
</cp:coreProperties>
</file>