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298" r:id="rId4"/>
    <p:sldId id="321" r:id="rId5"/>
    <p:sldId id="323" r:id="rId6"/>
    <p:sldId id="324" r:id="rId7"/>
    <p:sldId id="319" r:id="rId8"/>
    <p:sldId id="320" r:id="rId9"/>
    <p:sldId id="32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545" autoAdjust="0"/>
  </p:normalViewPr>
  <p:slideViewPr>
    <p:cSldViewPr>
      <p:cViewPr>
        <p:scale>
          <a:sx n="70" d="100"/>
          <a:sy n="70" d="100"/>
        </p:scale>
        <p:origin x="-1085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VY_32_INOVACE_09_11_F7_Hanak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3765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Otáčivé účinky síly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2576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Užití páky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2684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268760"/>
            <a:ext cx="8609307" cy="4896544"/>
          </a:xfrm>
          <a:prstGeom prst="roundRect">
            <a:avLst>
              <a:gd name="adj" fmla="val 721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2485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412776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se budeme zabývat využitím páky v praxi. V kapitole jsou příklady na výpočet rovnovážné polohy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páky. Na 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1515481" y="2124993"/>
            <a:ext cx="6328043" cy="3389080"/>
          </a:xfrm>
          <a:prstGeom prst="roundRect">
            <a:avLst>
              <a:gd name="adj" fmla="val 4216"/>
            </a:avLst>
          </a:prstGeom>
          <a:gradFill>
            <a:gsLst>
              <a:gs pos="0">
                <a:srgbClr val="FFF200"/>
              </a:gs>
              <a:gs pos="45000">
                <a:schemeClr val="accent2">
                  <a:lumMod val="60000"/>
                  <a:lumOff val="40000"/>
                </a:schemeClr>
              </a:gs>
              <a:gs pos="70000">
                <a:srgbClr val="FFFF0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" y="980728"/>
            <a:ext cx="9143999" cy="87300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9437" y="1132512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Síly působí ve stejném směru.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0" y="113640"/>
            <a:ext cx="9144000" cy="86708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Rovnoramenný trojúhelník 1"/>
          <p:cNvSpPr/>
          <p:nvPr/>
        </p:nvSpPr>
        <p:spPr>
          <a:xfrm>
            <a:off x="3226227" y="4400393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3266" y="4354558"/>
            <a:ext cx="5616624" cy="108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807969" y="2551750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7378989" y="3324927"/>
            <a:ext cx="0" cy="989211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1923692" y="3147286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3692" y="3147286"/>
                <a:ext cx="660918" cy="5694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748972" y="3478551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972" y="3478551"/>
                <a:ext cx="660918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Levá složená závorka 15"/>
          <p:cNvSpPr/>
          <p:nvPr/>
        </p:nvSpPr>
        <p:spPr>
          <a:xfrm rot="16200000">
            <a:off x="5284019" y="2687229"/>
            <a:ext cx="333757" cy="3814716"/>
          </a:xfrm>
          <a:prstGeom prst="leftBrace">
            <a:avLst>
              <a:gd name="adj1" fmla="val 76246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Levá složená závorka 28"/>
          <p:cNvSpPr/>
          <p:nvPr/>
        </p:nvSpPr>
        <p:spPr>
          <a:xfrm rot="16200000">
            <a:off x="2501523" y="3719450"/>
            <a:ext cx="333758" cy="1750271"/>
          </a:xfrm>
          <a:prstGeom prst="leftBrace">
            <a:avLst>
              <a:gd name="adj1" fmla="val 69025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254151" y="4674921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4151" y="4674921"/>
                <a:ext cx="660918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815368" y="4667202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5368" y="4667202"/>
                <a:ext cx="660918" cy="569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410617" y="3785122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0617" y="3785122"/>
                <a:ext cx="660918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ástupný symbol pro obsah 2"/>
          <p:cNvSpPr>
            <a:spLocks noGrp="1"/>
          </p:cNvSpPr>
          <p:nvPr/>
        </p:nvSpPr>
        <p:spPr>
          <a:xfrm>
            <a:off x="107504" y="213568"/>
            <a:ext cx="9143999" cy="9807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Síly působí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opačných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stranách páky od osy otáčení.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31994" y="5776066"/>
            <a:ext cx="9143999" cy="106650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55237" y="5906470"/>
            <a:ext cx="3486985" cy="53033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Osa otáčení O;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665315" y="5894544"/>
                <a:ext cx="3262578" cy="5303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ramena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5315" y="5894544"/>
                <a:ext cx="3262578" cy="530338"/>
              </a:xfrm>
              <a:prstGeom prst="rect">
                <a:avLst/>
              </a:prstGeom>
              <a:blipFill rotWithShape="1">
                <a:blip r:embed="rId7"/>
                <a:stretch>
                  <a:fillRect l="-3738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5941749" y="5931711"/>
                <a:ext cx="3262578" cy="5303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íly otáčení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1749" y="5931711"/>
                <a:ext cx="3262578" cy="530338"/>
              </a:xfrm>
              <a:prstGeom prst="rect">
                <a:avLst/>
              </a:prstGeom>
              <a:blipFill rotWithShape="1">
                <a:blip r:embed="rId8"/>
                <a:stretch>
                  <a:fillRect l="-3925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8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3" grpId="0" animBg="1"/>
      <p:bldP spid="23" grpId="0"/>
      <p:bldP spid="24" grpId="0"/>
      <p:bldP spid="16" grpId="0" animBg="1"/>
      <p:bldP spid="29" grpId="0" animBg="1"/>
      <p:bldP spid="30" grpId="0"/>
      <p:bldP spid="31" grpId="0"/>
      <p:bldP spid="32" grpId="0"/>
      <p:bldP spid="28" grpId="0"/>
      <p:bldP spid="26" grpId="0"/>
      <p:bldP spid="27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259633" y="2124993"/>
            <a:ext cx="6583892" cy="3389080"/>
          </a:xfrm>
          <a:prstGeom prst="roundRect">
            <a:avLst>
              <a:gd name="adj" fmla="val 4216"/>
            </a:avLst>
          </a:prstGeom>
          <a:gradFill>
            <a:gsLst>
              <a:gs pos="0">
                <a:srgbClr val="FFF200"/>
              </a:gs>
              <a:gs pos="45000">
                <a:schemeClr val="accent2">
                  <a:lumMod val="60000"/>
                  <a:lumOff val="40000"/>
                </a:schemeClr>
              </a:gs>
              <a:gs pos="70000">
                <a:srgbClr val="FFFF0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" y="980728"/>
            <a:ext cx="9143999" cy="87300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9437" y="1132512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Síly působí v směru směru.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0" y="113640"/>
            <a:ext cx="9144000" cy="86708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1520272" y="3220096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98057" y="3097376"/>
            <a:ext cx="5616624" cy="122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559206" y="3192305"/>
            <a:ext cx="10482" cy="2010455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364558" y="2603771"/>
            <a:ext cx="0" cy="494606"/>
          </a:xfrm>
          <a:prstGeom prst="straightConnector1">
            <a:avLst/>
          </a:prstGeom>
          <a:ln w="50800">
            <a:solidFill>
              <a:schemeClr val="bg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672975" y="4059433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2975" y="4059433"/>
                <a:ext cx="660918" cy="5694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6758362" y="2319053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8362" y="2319053"/>
                <a:ext cx="660918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Levá složená závorka 12"/>
          <p:cNvSpPr/>
          <p:nvPr/>
        </p:nvSpPr>
        <p:spPr>
          <a:xfrm rot="5400000">
            <a:off x="4413674" y="149003"/>
            <a:ext cx="333757" cy="5564991"/>
          </a:xfrm>
          <a:prstGeom prst="leftBrace">
            <a:avLst>
              <a:gd name="adj1" fmla="val 76246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 rot="16200000">
            <a:off x="2506314" y="2476976"/>
            <a:ext cx="333758" cy="1750271"/>
          </a:xfrm>
          <a:prstGeom prst="leftBrace">
            <a:avLst>
              <a:gd name="adj1" fmla="val 69025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258942" y="3432447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8942" y="3432447"/>
                <a:ext cx="660918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932040" y="2278237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2278237"/>
                <a:ext cx="660918" cy="569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573061" y="2528213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3061" y="2528213"/>
                <a:ext cx="660918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ástupný symbol pro obsah 2"/>
          <p:cNvSpPr>
            <a:spLocks noGrp="1"/>
          </p:cNvSpPr>
          <p:nvPr/>
        </p:nvSpPr>
        <p:spPr>
          <a:xfrm>
            <a:off x="107504" y="213568"/>
            <a:ext cx="9143999" cy="9807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Síly působí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stejné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straně páky od osy otáčení.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1994" y="5776066"/>
            <a:ext cx="9143999" cy="106650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55237" y="5906470"/>
            <a:ext cx="3486985" cy="53033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Osa otáčení O;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665315" y="5894544"/>
                <a:ext cx="3262578" cy="5303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ramena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5315" y="5894544"/>
                <a:ext cx="3262578" cy="530338"/>
              </a:xfrm>
              <a:prstGeom prst="rect">
                <a:avLst/>
              </a:prstGeom>
              <a:blipFill rotWithShape="1">
                <a:blip r:embed="rId7"/>
                <a:stretch>
                  <a:fillRect l="-3738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941749" y="5931711"/>
                <a:ext cx="3262578" cy="5303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íly otáčení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1749" y="5931711"/>
                <a:ext cx="3262578" cy="530338"/>
              </a:xfrm>
              <a:prstGeom prst="rect">
                <a:avLst/>
              </a:prstGeom>
              <a:blipFill rotWithShape="1">
                <a:blip r:embed="rId8"/>
                <a:stretch>
                  <a:fillRect l="-3925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113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11" grpId="0"/>
      <p:bldP spid="12" grpId="0"/>
      <p:bldP spid="13" grpId="0" animBg="1"/>
      <p:bldP spid="14" grpId="0" animBg="1"/>
      <p:bldP spid="15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33232"/>
            <a:ext cx="9008009" cy="36516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19884" y="188640"/>
            <a:ext cx="872421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Využití páky, na kterou působí sily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opačných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stranách páky od osy otáčení: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55583" y="1191816"/>
            <a:ext cx="223224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veslování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34123" y="1663764"/>
            <a:ext cx="565262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otevírání plechovky barvy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34123" y="2111759"/>
            <a:ext cx="565262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stříhání plechu kleštěmi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0" y="3684924"/>
            <a:ext cx="9008009" cy="317307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19884" y="3840332"/>
            <a:ext cx="872421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Využití páky, na kterou působí sily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stejné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straně páky od osy otáčení: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250824" y="4776436"/>
            <a:ext cx="438480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louskání ořechů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34123" y="5345872"/>
            <a:ext cx="565262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pří zvedání koleček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50824" y="5900782"/>
            <a:ext cx="565262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ři zvedání činky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09670" y="2559745"/>
            <a:ext cx="565262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ovnoramenné váhy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890673"/>
            <a:ext cx="2304256" cy="2371447"/>
          </a:xfrm>
          <a:prstGeom prst="rect">
            <a:avLst/>
          </a:prstGeom>
        </p:spPr>
      </p:pic>
      <p:sp>
        <p:nvSpPr>
          <p:cNvPr id="23" name="Zástupný symbol pro obsah 2"/>
          <p:cNvSpPr>
            <a:spLocks noGrp="1"/>
          </p:cNvSpPr>
          <p:nvPr/>
        </p:nvSpPr>
        <p:spPr>
          <a:xfrm>
            <a:off x="234123" y="2996863"/>
            <a:ext cx="565262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houpačka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3258684"/>
            <a:ext cx="11064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Obr.</a:t>
            </a:r>
            <a:r>
              <a:rPr lang="en-US" sz="1200" b="1" dirty="0" smtClean="0">
                <a:solidFill>
                  <a:schemeClr val="bg1"/>
                </a:solidFill>
              </a:rPr>
              <a:t>1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55103" y="6331718"/>
            <a:ext cx="11064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Obr.2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450696"/>
            <a:ext cx="3096344" cy="1883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88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3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2577" y="2721375"/>
            <a:ext cx="9031424" cy="413662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7996" y="62370"/>
            <a:ext cx="9008010" cy="2036192"/>
          </a:xfrm>
          <a:prstGeom prst="roundRect">
            <a:avLst>
              <a:gd name="adj" fmla="val 2936"/>
            </a:avLst>
          </a:prstGeom>
          <a:gradFill>
            <a:gsLst>
              <a:gs pos="0">
                <a:srgbClr val="FFF200"/>
              </a:gs>
              <a:gs pos="45000">
                <a:schemeClr val="accent2">
                  <a:lumMod val="60000"/>
                  <a:lumOff val="40000"/>
                </a:schemeClr>
              </a:gs>
              <a:gs pos="70000">
                <a:schemeClr val="accent2">
                  <a:lumMod val="60000"/>
                  <a:lumOff val="40000"/>
                </a:schemeClr>
              </a:gs>
              <a:gs pos="100000">
                <a:srgbClr val="FFFF00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22549" y="159316"/>
            <a:ext cx="850828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kolečkách je naložen písek o hmotnosti 60 kg. Těžiště písku je 0,4 m od osy kola. Jakou silou musíme na kolečka působit, abychom je uvezli, jestliže kolečka držíme 1,6 m od osy kola?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22549" y="2891669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549" y="2891669"/>
                <a:ext cx="2303822" cy="5694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66790" y="3328787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=0,4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90" y="3328787"/>
                <a:ext cx="2303822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22549" y="3764970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=1,6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549" y="3764970"/>
                <a:ext cx="2303822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301975" y="4334406"/>
            <a:ext cx="214497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01975" y="4334406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 ?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975" y="4334406"/>
                <a:ext cx="2303822" cy="569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620405" y="2870919"/>
                <a:ext cx="496855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=60·10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0405" y="2870919"/>
                <a:ext cx="4968552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626974" y="3579451"/>
                <a:ext cx="2641347" cy="7020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6974" y="3579451"/>
                <a:ext cx="2641347" cy="7020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222549" y="6216556"/>
            <a:ext cx="850828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kolečka musíme působit silou 150 N.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480809" y="3461105"/>
            <a:ext cx="5247745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07504" y="2098562"/>
            <a:ext cx="1968448" cy="62281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558082" y="4087610"/>
                <a:ext cx="3277088" cy="5034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·1,6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=600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0,4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082" y="4087610"/>
                <a:ext cx="3277088" cy="50343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558082" y="4591049"/>
                <a:ext cx="3277088" cy="5031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·1,6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240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082" y="4591049"/>
                <a:ext cx="3277088" cy="5031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626974" y="5094185"/>
                <a:ext cx="2456003" cy="5034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=240:1,6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6974" y="5094185"/>
                <a:ext cx="2456003" cy="50343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608059" y="5522442"/>
                <a:ext cx="2456003" cy="50343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=150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8059" y="5522442"/>
                <a:ext cx="2456003" cy="50343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5643407" y="3527869"/>
            <a:ext cx="3432599" cy="2694389"/>
          </a:xfrm>
          <a:prstGeom prst="roundRect">
            <a:avLst>
              <a:gd name="adj" fmla="val 4216"/>
            </a:avLst>
          </a:prstGeom>
          <a:gradFill>
            <a:gsLst>
              <a:gs pos="0">
                <a:srgbClr val="FFF200"/>
              </a:gs>
              <a:gs pos="45000">
                <a:schemeClr val="accent2">
                  <a:lumMod val="60000"/>
                  <a:lumOff val="40000"/>
                </a:schemeClr>
              </a:gs>
              <a:gs pos="70000">
                <a:srgbClr val="FFFF0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Rovnoramenný trojúhelník 24"/>
          <p:cNvSpPr/>
          <p:nvPr/>
        </p:nvSpPr>
        <p:spPr>
          <a:xfrm>
            <a:off x="5825037" y="4754735"/>
            <a:ext cx="600278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143973" y="4630261"/>
            <a:ext cx="2764611" cy="1161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7272456" y="4746416"/>
            <a:ext cx="10482" cy="1273575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8908584" y="4136659"/>
            <a:ext cx="0" cy="494606"/>
          </a:xfrm>
          <a:prstGeom prst="straightConnector1">
            <a:avLst/>
          </a:prstGeom>
          <a:ln w="50800">
            <a:solidFill>
              <a:schemeClr val="bg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354953" y="5376452"/>
                <a:ext cx="649391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4953" y="5376452"/>
                <a:ext cx="649391" cy="569436"/>
              </a:xfrm>
              <a:prstGeom prst="rect">
                <a:avLst/>
              </a:prstGeom>
              <a:blipFill rotWithShape="1">
                <a:blip r:embed="rId12"/>
                <a:stretch>
                  <a:fillRect r="-5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8426615" y="3633493"/>
                <a:ext cx="649391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6615" y="3633493"/>
                <a:ext cx="649391" cy="5694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Levá složená závorka 30"/>
          <p:cNvSpPr/>
          <p:nvPr/>
        </p:nvSpPr>
        <p:spPr>
          <a:xfrm rot="5400000">
            <a:off x="7344077" y="3097403"/>
            <a:ext cx="333757" cy="2733966"/>
          </a:xfrm>
          <a:prstGeom prst="leftBrace">
            <a:avLst>
              <a:gd name="adj1" fmla="val 76246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Levá složená závorka 31"/>
          <p:cNvSpPr/>
          <p:nvPr/>
        </p:nvSpPr>
        <p:spPr>
          <a:xfrm rot="16200000">
            <a:off x="6526327" y="4319972"/>
            <a:ext cx="333758" cy="1130049"/>
          </a:xfrm>
          <a:prstGeom prst="leftBrace">
            <a:avLst>
              <a:gd name="adj1" fmla="val 50235"/>
              <a:gd name="adj2" fmla="val 63050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208875" y="4919789"/>
                <a:ext cx="1063581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,4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m</a:t>
                </a: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8875" y="4919789"/>
                <a:ext cx="1063581" cy="569436"/>
              </a:xfrm>
              <a:prstGeom prst="rect">
                <a:avLst/>
              </a:prstGeom>
              <a:blipFill rotWithShape="1">
                <a:blip r:embed="rId14"/>
                <a:stretch>
                  <a:fillRect l="-1724" t="-7527" b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7258231" y="3748988"/>
                <a:ext cx="649391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,6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8231" y="3748988"/>
                <a:ext cx="649391" cy="569436"/>
              </a:xfrm>
              <a:prstGeom prst="rect">
                <a:avLst/>
              </a:prstGeom>
              <a:blipFill rotWithShape="1">
                <a:blip r:embed="rId15"/>
                <a:stretch>
                  <a:fillRect r="-443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5884180" y="4061098"/>
                <a:ext cx="649391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4180" y="4061098"/>
                <a:ext cx="649391" cy="56943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 flipV="1">
            <a:off x="2480809" y="2962591"/>
            <a:ext cx="8714" cy="306329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822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2" grpId="0"/>
      <p:bldP spid="17" grpId="0"/>
      <p:bldP spid="19" grpId="0" animBg="1"/>
      <p:bldP spid="20" grpId="0"/>
      <p:bldP spid="21" grpId="0"/>
      <p:bldP spid="22" grpId="0"/>
      <p:bldP spid="23" grpId="0"/>
      <p:bldP spid="25" grpId="0" animBg="1"/>
      <p:bldP spid="26" grpId="0" animBg="1"/>
      <p:bldP spid="29" grpId="0"/>
      <p:bldP spid="30" grpId="0"/>
      <p:bldP spid="31" grpId="0" animBg="1"/>
      <p:bldP spid="32" grpId="0" animBg="1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2564904"/>
            <a:ext cx="9099096" cy="417621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764704"/>
            <a:ext cx="9144000" cy="180020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87643" y="864096"/>
            <a:ext cx="8513986" cy="17008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kolečkách je naložen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kámen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o hmotnosti 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kg. Těžiště písku je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0,8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m od osy kola. Jakou silou musíme na kolečka působit, abychom je uvezli, jestliže kolečka držíme 1,6 m od osy kola?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77436" y="2707496"/>
            <a:ext cx="4051413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Doplň chybějící údaje: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10865" y="3140968"/>
            <a:ext cx="4538684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572000" y="3140968"/>
            <a:ext cx="4494057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231000" y="4414585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6466" y="4276857"/>
            <a:ext cx="3668212" cy="12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1345989" y="4384869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182385" y="3667227"/>
            <a:ext cx="0" cy="609630"/>
          </a:xfrm>
          <a:prstGeom prst="straightConnector1">
            <a:avLst/>
          </a:prstGeom>
          <a:ln w="50800">
            <a:solidFill>
              <a:schemeClr val="bg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035786" y="6070303"/>
                <a:ext cx="1731555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5786" y="6070303"/>
                <a:ext cx="1731555" cy="569436"/>
              </a:xfrm>
              <a:prstGeom prst="rect">
                <a:avLst/>
              </a:prstGeom>
              <a:blipFill rotWithShape="1">
                <a:blip r:embed="rId2"/>
                <a:stretch>
                  <a:fillRect l="-10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816790" y="3307766"/>
                <a:ext cx="220266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=100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6790" y="3307766"/>
                <a:ext cx="2202668" cy="569436"/>
              </a:xfrm>
              <a:prstGeom prst="rect">
                <a:avLst/>
              </a:prstGeom>
              <a:blipFill rotWithShape="1">
                <a:blip r:embed="rId3"/>
                <a:stretch>
                  <a:fillRect l="-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89533" y="4326192"/>
                <a:ext cx="1212030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533" y="4326192"/>
                <a:ext cx="1212030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59074" y="4586096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074" y="4586096"/>
                <a:ext cx="660918" cy="569436"/>
              </a:xfrm>
              <a:prstGeom prst="rect">
                <a:avLst/>
              </a:prstGeom>
              <a:blipFill rotWithShape="1">
                <a:blip r:embed="rId5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345989" y="3756756"/>
                <a:ext cx="1436386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5989" y="3756756"/>
                <a:ext cx="1436386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Rovnoramenný trojúhelník 38"/>
          <p:cNvSpPr/>
          <p:nvPr/>
        </p:nvSpPr>
        <p:spPr>
          <a:xfrm>
            <a:off x="4810129" y="4453643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115595" y="4315915"/>
            <a:ext cx="3668212" cy="12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se šipkou 40"/>
          <p:cNvCxnSpPr/>
          <p:nvPr/>
        </p:nvCxnSpPr>
        <p:spPr>
          <a:xfrm>
            <a:off x="6012160" y="4423927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8761514" y="3706285"/>
            <a:ext cx="0" cy="609630"/>
          </a:xfrm>
          <a:prstGeom prst="straightConnector1">
            <a:avLst/>
          </a:prstGeom>
          <a:ln w="50800">
            <a:solidFill>
              <a:schemeClr val="bg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614915" y="6109361"/>
                <a:ext cx="1731555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915" y="6109361"/>
                <a:ext cx="1731555" cy="569436"/>
              </a:xfrm>
              <a:prstGeom prst="rect">
                <a:avLst/>
              </a:prstGeom>
              <a:blipFill rotWithShape="1">
                <a:blip r:embed="rId7"/>
                <a:stretch>
                  <a:fillRect l="-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135609" y="435329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5609" y="4353294"/>
                <a:ext cx="660918" cy="569436"/>
              </a:xfrm>
              <a:prstGeom prst="rect">
                <a:avLst/>
              </a:prstGeom>
              <a:blipFill rotWithShape="1">
                <a:blip r:embed="rId8"/>
                <a:stretch>
                  <a:fillRect l="-1835" r="-34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4938203" y="462515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8203" y="4625154"/>
                <a:ext cx="660918" cy="569436"/>
              </a:xfrm>
              <a:prstGeom prst="rect">
                <a:avLst/>
              </a:prstGeom>
              <a:blipFill rotWithShape="1">
                <a:blip r:embed="rId9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6159950" y="3808562"/>
                <a:ext cx="1436386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9950" y="3808562"/>
                <a:ext cx="1436386" cy="5694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7596336" y="3307766"/>
                <a:ext cx="1641404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3307766"/>
                <a:ext cx="1641404" cy="569436"/>
              </a:xfrm>
              <a:prstGeom prst="rect">
                <a:avLst/>
              </a:prstGeom>
              <a:blipFill rotWithShape="1">
                <a:blip r:embed="rId11"/>
                <a:stretch>
                  <a:fillRect l="-7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Zaoblený obdélník 47"/>
          <p:cNvSpPr/>
          <p:nvPr/>
        </p:nvSpPr>
        <p:spPr>
          <a:xfrm>
            <a:off x="10864" y="81203"/>
            <a:ext cx="9133135" cy="68350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7" grpId="0" animBg="1"/>
      <p:bldP spid="18" grpId="0" animBg="1"/>
      <p:bldP spid="21" grpId="0"/>
      <p:bldP spid="22" grpId="0"/>
      <p:bldP spid="25" grpId="0"/>
      <p:bldP spid="29" grpId="0"/>
      <p:bldP spid="26" grpId="0"/>
      <p:bldP spid="39" grpId="0" animBg="1"/>
      <p:bldP spid="40" grpId="0" animBg="1"/>
      <p:bldP spid="43" grpId="0"/>
      <p:bldP spid="44" grpId="0"/>
      <p:bldP spid="45" grpId="0"/>
      <p:bldP spid="46" grpId="0"/>
      <p:bldP spid="47" grpId="0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Zaoblený obdélník 25"/>
          <p:cNvSpPr/>
          <p:nvPr/>
        </p:nvSpPr>
        <p:spPr>
          <a:xfrm>
            <a:off x="-21031" y="59432"/>
            <a:ext cx="9120128" cy="7647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359074" y="203448"/>
            <a:ext cx="2687329" cy="476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10865" y="2008219"/>
            <a:ext cx="9099096" cy="417621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0" y="980728"/>
            <a:ext cx="9144000" cy="9361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77436" y="1124744"/>
            <a:ext cx="8513986" cy="6926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kolečka musíme působit silou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250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188300" y="2150811"/>
            <a:ext cx="4051413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Doplň chybějící údaje:</a:t>
            </a:r>
          </a:p>
        </p:txBody>
      </p:sp>
      <p:sp>
        <p:nvSpPr>
          <p:cNvPr id="32" name="Zaoblený obdélník 31"/>
          <p:cNvSpPr/>
          <p:nvPr/>
        </p:nvSpPr>
        <p:spPr>
          <a:xfrm>
            <a:off x="21729" y="2584283"/>
            <a:ext cx="4538684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4582864" y="2584283"/>
            <a:ext cx="4494057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4" name="Rovnoramenný trojúhelník 33"/>
          <p:cNvSpPr/>
          <p:nvPr/>
        </p:nvSpPr>
        <p:spPr>
          <a:xfrm>
            <a:off x="241864" y="3857900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7330" y="3720172"/>
            <a:ext cx="3668212" cy="12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1356853" y="3828184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193249" y="3110542"/>
            <a:ext cx="0" cy="609630"/>
          </a:xfrm>
          <a:prstGeom prst="straightConnector1">
            <a:avLst/>
          </a:prstGeom>
          <a:ln w="50800">
            <a:solidFill>
              <a:schemeClr val="bg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046650" y="5513618"/>
                <a:ext cx="1731555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6650" y="5513618"/>
                <a:ext cx="1731555" cy="569436"/>
              </a:xfrm>
              <a:prstGeom prst="rect">
                <a:avLst/>
              </a:prstGeom>
              <a:blipFill rotWithShape="1">
                <a:blip r:embed="rId2"/>
                <a:stretch>
                  <a:fillRect l="-10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827654" y="2751081"/>
                <a:ext cx="220266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=100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7654" y="2751081"/>
                <a:ext cx="2202668" cy="569436"/>
              </a:xfrm>
              <a:prstGeom prst="rect">
                <a:avLst/>
              </a:prstGeom>
              <a:blipFill rotWithShape="1">
                <a:blip r:embed="rId3"/>
                <a:stretch>
                  <a:fillRect l="-8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918152" y="3759230"/>
                <a:ext cx="1513609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8152" y="3759230"/>
                <a:ext cx="1513609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69938" y="4029411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938" y="4029411"/>
                <a:ext cx="660918" cy="569436"/>
              </a:xfrm>
              <a:prstGeom prst="rect">
                <a:avLst/>
              </a:prstGeom>
              <a:blipFill rotWithShape="1">
                <a:blip r:embed="rId5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356853" y="3200071"/>
                <a:ext cx="1436386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6853" y="3200071"/>
                <a:ext cx="1436386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Rovnoramenný trojúhelník 42"/>
          <p:cNvSpPr/>
          <p:nvPr/>
        </p:nvSpPr>
        <p:spPr>
          <a:xfrm>
            <a:off x="4820993" y="3896958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126459" y="3759230"/>
            <a:ext cx="3668212" cy="12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se šipkou 44"/>
          <p:cNvCxnSpPr/>
          <p:nvPr/>
        </p:nvCxnSpPr>
        <p:spPr>
          <a:xfrm>
            <a:off x="6023024" y="3867242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8772378" y="3149600"/>
            <a:ext cx="0" cy="609630"/>
          </a:xfrm>
          <a:prstGeom prst="straightConnector1">
            <a:avLst/>
          </a:prstGeom>
          <a:ln w="50800">
            <a:solidFill>
              <a:schemeClr val="bg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625779" y="5552676"/>
                <a:ext cx="1731555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𝟑𝟎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𝑵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5779" y="5552676"/>
                <a:ext cx="1731555" cy="569436"/>
              </a:xfrm>
              <a:prstGeom prst="rect">
                <a:avLst/>
              </a:prstGeom>
              <a:blipFill rotWithShape="1">
                <a:blip r:embed="rId7"/>
                <a:stretch>
                  <a:fillRect l="-10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5146473" y="3796609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473" y="3796609"/>
                <a:ext cx="660918" cy="569436"/>
              </a:xfrm>
              <a:prstGeom prst="rect">
                <a:avLst/>
              </a:prstGeom>
              <a:blipFill rotWithShape="1">
                <a:blip r:embed="rId8"/>
                <a:stretch>
                  <a:fillRect l="-1835" r="-34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4949067" y="4068469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9067" y="4068469"/>
                <a:ext cx="660918" cy="569436"/>
              </a:xfrm>
              <a:prstGeom prst="rect">
                <a:avLst/>
              </a:prstGeom>
              <a:blipFill rotWithShape="1">
                <a:blip r:embed="rId9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6170814" y="3251877"/>
                <a:ext cx="1436386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0814" y="3251877"/>
                <a:ext cx="1436386" cy="5694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7607200" y="2751081"/>
                <a:ext cx="1641404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7200" y="2751081"/>
                <a:ext cx="1641404" cy="569436"/>
              </a:xfrm>
              <a:prstGeom prst="rect">
                <a:avLst/>
              </a:prstGeom>
              <a:blipFill rotWithShape="1">
                <a:blip r:embed="rId11"/>
                <a:stretch>
                  <a:fillRect l="-1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319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0" grpId="0"/>
      <p:bldP spid="31" grpId="0"/>
      <p:bldP spid="34" grpId="0" animBg="1"/>
      <p:bldP spid="35" grpId="0" animBg="1"/>
      <p:bldP spid="38" grpId="0"/>
      <p:bldP spid="39" grpId="0"/>
      <p:bldP spid="40" grpId="0"/>
      <p:bldP spid="41" grpId="0"/>
      <p:bldP spid="42" grpId="0"/>
      <p:bldP spid="43" grpId="0" animBg="1"/>
      <p:bldP spid="44" grpId="0" animBg="1"/>
      <p:bldP spid="47" grpId="0"/>
      <p:bldP spid="48" grpId="0"/>
      <p:bldP spid="49" grpId="0"/>
      <p:bldP spid="50" grpId="0"/>
      <p:bldP spid="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9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Obdélník 11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268439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3"/>
            <a:ext cx="803136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</a:t>
            </a:r>
            <a:r>
              <a:rPr lang="cs-CZ" sz="10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ANTONYB. </a:t>
            </a:r>
            <a:r>
              <a:rPr lang="cs-CZ" sz="1000" i="1" dirty="0"/>
              <a:t>Wikipedie</a:t>
            </a:r>
            <a:r>
              <a:rPr lang="cs-CZ" sz="1000" dirty="0"/>
              <a:t> [online]. [cit. 10.3.2013]. Dostupný na WWW: http://</a:t>
            </a:r>
            <a:r>
              <a:rPr lang="cs-CZ" sz="1000" dirty="0" smtClean="0"/>
              <a:t>cs.wikipedia.org/wiki/Soubor:Balance_a_fleau.jpg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MINDERHOUD, </a:t>
            </a:r>
            <a:r>
              <a:rPr lang="cs-CZ" sz="1000" dirty="0" err="1"/>
              <a:t>Michiel</a:t>
            </a:r>
            <a:r>
              <a:rPr lang="cs-CZ" sz="1000" dirty="0"/>
              <a:t>. </a:t>
            </a:r>
            <a:r>
              <a:rPr lang="cs-CZ" sz="1000" i="1" dirty="0"/>
              <a:t>Wikipedie</a:t>
            </a:r>
            <a:r>
              <a:rPr lang="cs-CZ" sz="1000" dirty="0"/>
              <a:t> [online]. [cit. 10.3.2013]. Dostupný na WWW: http://cs.wikipedia.org/wiki/Soubor:Notenkraker.JPG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1733</TotalTime>
  <Words>699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259</cp:revision>
  <dcterms:created xsi:type="dcterms:W3CDTF">2012-04-23T18:25:05Z</dcterms:created>
  <dcterms:modified xsi:type="dcterms:W3CDTF">2013-08-11T09:48:25Z</dcterms:modified>
</cp:coreProperties>
</file>