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325" r:id="rId4"/>
    <p:sldId id="326" r:id="rId5"/>
    <p:sldId id="327" r:id="rId6"/>
    <p:sldId id="328" r:id="rId7"/>
    <p:sldId id="319" r:id="rId8"/>
    <p:sldId id="329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1373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6.pn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5302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VY_32_INOVACE_09_12_F7_Hanak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437651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Otáčivé účinky síly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27590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Kladky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16781" y="202265"/>
            <a:ext cx="8527119" cy="85047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412776"/>
            <a:ext cx="8609307" cy="5040559"/>
          </a:xfrm>
          <a:prstGeom prst="roundRect">
            <a:avLst>
              <a:gd name="adj" fmla="val 734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23088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92194" y="1628800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této hodině se budeme zabývat využitím klady praxi. V kapitole jsou příklady na výpočet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různých kladek. Na závěr  jsou zde uvedené otázky, které prověří, jak žáci látku pochopili.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>
                  <a:lumMod val="95000"/>
                  <a:lumOff val="5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977900"/>
            <a:ext cx="9144000" cy="58801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908999" y="2363449"/>
            <a:ext cx="3996445" cy="4245709"/>
          </a:xfrm>
          <a:prstGeom prst="roundRect">
            <a:avLst>
              <a:gd name="adj" fmla="val 683"/>
            </a:avLst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5496" y="1066045"/>
            <a:ext cx="9143999" cy="121359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39437" y="1132512"/>
            <a:ext cx="7527995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0" y="0"/>
            <a:ext cx="9144000" cy="113251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107503" y="51856"/>
            <a:ext cx="8640961" cy="10806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Kladka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volně otočné kolo s drážkou po obvodě pro vedení provazu, lana nebo řetězu.</a:t>
            </a: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239437" y="1198979"/>
            <a:ext cx="8640961" cy="10806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Pevná kladka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rovnovážné poloze, když na obou koncích lana působí stejné síly.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0524" y="2509571"/>
            <a:ext cx="3720450" cy="3955572"/>
          </a:xfrm>
          <a:prstGeom prst="rect">
            <a:avLst/>
          </a:prstGeom>
        </p:spPr>
      </p:pic>
      <p:sp>
        <p:nvSpPr>
          <p:cNvPr id="13" name="Zaoblený obdélník 12"/>
          <p:cNvSpPr/>
          <p:nvPr/>
        </p:nvSpPr>
        <p:spPr>
          <a:xfrm>
            <a:off x="5425031" y="2780928"/>
            <a:ext cx="3455367" cy="121359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6324622" y="3146492"/>
                <a:ext cx="1656183" cy="64254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4622" y="3146492"/>
                <a:ext cx="1656183" cy="64254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1669108" y="5822595"/>
                <a:ext cx="659645" cy="64254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69108" y="5822595"/>
                <a:ext cx="659645" cy="64254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3225998" y="5544197"/>
                <a:ext cx="675151" cy="64254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5998" y="5544197"/>
                <a:ext cx="675151" cy="64254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4828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3" grpId="0"/>
      <p:bldP spid="11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977900"/>
            <a:ext cx="9144000" cy="588010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192" y="5138"/>
            <a:ext cx="9143999" cy="1696809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39437" y="1132512"/>
            <a:ext cx="7527995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39437" y="118322"/>
            <a:ext cx="8640961" cy="1438469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Volná kladka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je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 rovnovážné poloze, když na volný konec lana působíme silou o poloviční velikosti, než je gravitační síla působící na zvedaný náklad.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1043608" y="1844824"/>
            <a:ext cx="3744415" cy="4752528"/>
          </a:xfrm>
          <a:prstGeom prst="roundRect">
            <a:avLst>
              <a:gd name="adj" fmla="val 4436"/>
            </a:avLst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9631" y="2002137"/>
            <a:ext cx="3312368" cy="4451199"/>
          </a:xfrm>
          <a:prstGeom prst="rect">
            <a:avLst/>
          </a:prstGeom>
        </p:spPr>
      </p:pic>
      <p:sp>
        <p:nvSpPr>
          <p:cNvPr id="9" name="Zaoblený obdélník 8"/>
          <p:cNvSpPr/>
          <p:nvPr/>
        </p:nvSpPr>
        <p:spPr>
          <a:xfrm>
            <a:off x="5425031" y="2780928"/>
            <a:ext cx="3455367" cy="165618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6324622" y="3146492"/>
                <a:ext cx="1847778" cy="107459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sz="2800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24622" y="3146492"/>
                <a:ext cx="1847778" cy="10745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Zástupný symbol pro obsah 2"/>
              <p:cNvSpPr>
                <a:spLocks noGrp="1"/>
              </p:cNvSpPr>
              <p:nvPr/>
            </p:nvSpPr>
            <p:spPr>
              <a:xfrm>
                <a:off x="2699792" y="2299366"/>
                <a:ext cx="730830" cy="53729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9792" y="2299366"/>
                <a:ext cx="730830" cy="53729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587767" y="5727732"/>
                <a:ext cx="656096" cy="71833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7767" y="5727732"/>
                <a:ext cx="656096" cy="71833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91156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0" grpId="0"/>
      <p:bldP spid="11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-21009" y="869505"/>
            <a:ext cx="9144000" cy="6021287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0" y="44624"/>
            <a:ext cx="9143999" cy="122413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39437" y="1132512"/>
            <a:ext cx="7527995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11534" y="1329801"/>
            <a:ext cx="3584774" cy="5275780"/>
          </a:xfrm>
          <a:prstGeom prst="roundRect">
            <a:avLst>
              <a:gd name="adj" fmla="val 683"/>
            </a:avLst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0493" y="1473405"/>
            <a:ext cx="3221899" cy="4993677"/>
          </a:xfrm>
          <a:prstGeom prst="rect">
            <a:avLst/>
          </a:prstGeom>
        </p:spPr>
      </p:pic>
      <p:sp>
        <p:nvSpPr>
          <p:cNvPr id="24" name="Zaoblený obdélník 23"/>
          <p:cNvSpPr/>
          <p:nvPr/>
        </p:nvSpPr>
        <p:spPr>
          <a:xfrm>
            <a:off x="4003434" y="1329801"/>
            <a:ext cx="4717370" cy="5275780"/>
          </a:xfrm>
          <a:prstGeom prst="roundRect">
            <a:avLst>
              <a:gd name="adj" fmla="val 683"/>
            </a:avLst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4139953" y="1473406"/>
            <a:ext cx="4392488" cy="4993676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5" name="Obrázek 2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3737" y="1486747"/>
            <a:ext cx="3498503" cy="4980335"/>
          </a:xfrm>
          <a:prstGeom prst="rect">
            <a:avLst/>
          </a:prstGeom>
        </p:spPr>
      </p:pic>
      <p:sp>
        <p:nvSpPr>
          <p:cNvPr id="28" name="Obdélníkový popisek 27"/>
          <p:cNvSpPr/>
          <p:nvPr/>
        </p:nvSpPr>
        <p:spPr>
          <a:xfrm>
            <a:off x="4283968" y="5373216"/>
            <a:ext cx="1808897" cy="720080"/>
          </a:xfrm>
          <a:prstGeom prst="wedgeRectCallout">
            <a:avLst>
              <a:gd name="adj1" fmla="val -19360"/>
              <a:gd name="adj2" fmla="val 44863"/>
            </a:avLst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Archimédův</a:t>
            </a:r>
            <a:b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r>
              <a:rPr lang="cs-CZ" sz="2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kladkostroj</a:t>
            </a: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30509" y="154907"/>
            <a:ext cx="8640961" cy="5403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Kladkostroj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kombinace volné a pevné kladky.</a:t>
            </a:r>
          </a:p>
          <a:p>
            <a:pPr marL="0" indent="0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Vynález kladkostroje se připisuje Archimédovi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Zástupný symbol pro obsah 2"/>
              <p:cNvSpPr>
                <a:spLocks noGrp="1"/>
              </p:cNvSpPr>
              <p:nvPr/>
            </p:nvSpPr>
            <p:spPr>
              <a:xfrm>
                <a:off x="390493" y="1516892"/>
                <a:ext cx="1207197" cy="79895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1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0493" y="1516892"/>
                <a:ext cx="1207197" cy="79895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161078" y="5765793"/>
                <a:ext cx="792088" cy="75001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61078" y="5765793"/>
                <a:ext cx="792088" cy="75001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Zástupný symbol pro obsah 2"/>
              <p:cNvSpPr>
                <a:spLocks noGrp="1"/>
              </p:cNvSpPr>
              <p:nvPr/>
            </p:nvSpPr>
            <p:spPr>
              <a:xfrm>
                <a:off x="979531" y="4650234"/>
                <a:ext cx="792088" cy="750019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79531" y="4650234"/>
                <a:ext cx="792088" cy="750019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4168640" y="1473406"/>
                <a:ext cx="1263017" cy="79895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𝑍</m:t>
                          </m:r>
                        </m:sub>
                      </m:sSub>
                      <m:r>
                        <a:rPr lang="cs-CZ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</m:ctrlPr>
                            </m:sSubPr>
                            <m:e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𝐹</m:t>
                              </m:r>
                            </m:e>
                            <m:sub>
                              <m:r>
                                <a:rPr lang="cs-CZ" b="0" i="1" smtClean="0">
                                  <a:solidFill>
                                    <a:schemeClr val="bg1">
                                      <a:lumMod val="95000"/>
                                      <a:lumOff val="5000"/>
                                    </a:schemeClr>
                                  </a:solidFill>
                                  <a:latin typeface="Cambria Math"/>
                                </a:rPr>
                                <m:t>𝐿</m:t>
                              </m:r>
                            </m:sub>
                          </m:sSub>
                        </m:num>
                        <m:den>
                          <m:r>
                            <a:rPr lang="cs-CZ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68640" y="1473406"/>
                <a:ext cx="1263017" cy="79895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7334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8" grpId="0" animBg="1"/>
      <p:bldP spid="19" grpId="0"/>
      <p:bldP spid="15" grpId="0"/>
      <p:bldP spid="17" grpId="0"/>
      <p:bldP spid="21" grpId="0"/>
      <p:bldP spid="2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0" y="758076"/>
            <a:ext cx="9008009" cy="609992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7" name="Zaoblený obdélník 16"/>
          <p:cNvSpPr/>
          <p:nvPr/>
        </p:nvSpPr>
        <p:spPr>
          <a:xfrm>
            <a:off x="251520" y="2913021"/>
            <a:ext cx="4680520" cy="3650343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5148064" y="980728"/>
            <a:ext cx="3342383" cy="4320480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Zaoblený obdélník 1"/>
          <p:cNvSpPr/>
          <p:nvPr/>
        </p:nvSpPr>
        <p:spPr>
          <a:xfrm>
            <a:off x="0" y="33232"/>
            <a:ext cx="9008009" cy="72484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119884" y="188640"/>
            <a:ext cx="8724212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Využití kladek v praxi: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649879" y="907098"/>
            <a:ext cx="2232248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jeřáb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608951" y="1588212"/>
            <a:ext cx="1872208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výtah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39551" y="2343585"/>
            <a:ext cx="2712893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lyžařský vlek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5114648" y="5859109"/>
            <a:ext cx="3000925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l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anová dráha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5148065" y="5301208"/>
            <a:ext cx="3240359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- lodní kladkostroj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9474" y="1119808"/>
            <a:ext cx="3024336" cy="402831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151" y="3133966"/>
            <a:ext cx="4217258" cy="31629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98132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12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" y="2947256"/>
            <a:ext cx="9066056" cy="391074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6" name="Zaoblený obdélník 15"/>
          <p:cNvSpPr/>
          <p:nvPr/>
        </p:nvSpPr>
        <p:spPr>
          <a:xfrm>
            <a:off x="467544" y="3934160"/>
            <a:ext cx="7848872" cy="280720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899592" y="4157148"/>
            <a:ext cx="7128792" cy="2440204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583952" y="5589240"/>
            <a:ext cx="4356199" cy="288032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>
            <a:off x="5648424" y="4972428"/>
            <a:ext cx="0" cy="765937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6225150" y="4985357"/>
            <a:ext cx="0" cy="1395971"/>
          </a:xfrm>
          <a:prstGeom prst="line">
            <a:avLst/>
          </a:prstGeom>
          <a:ln w="38100">
            <a:solidFill>
              <a:schemeClr val="bg1"/>
            </a:solidFill>
            <a:headEnd w="lg" len="lg"/>
            <a:tailEnd type="arrow" w="lg" len="lg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aoblený obdélník 1"/>
          <p:cNvSpPr/>
          <p:nvPr/>
        </p:nvSpPr>
        <p:spPr>
          <a:xfrm>
            <a:off x="1" y="1844824"/>
            <a:ext cx="9099096" cy="1102432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0" y="764704"/>
            <a:ext cx="9099097" cy="108012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187643" y="864096"/>
            <a:ext cx="8704837" cy="9087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Lano pevné kladky se přetrhne působením síly 6 000 N. Jakou největší hmotnost může mít těleso zvedané kladkou?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48" name="Zaoblený obdélník 47"/>
          <p:cNvSpPr/>
          <p:nvPr/>
        </p:nvSpPr>
        <p:spPr>
          <a:xfrm>
            <a:off x="10864" y="81203"/>
            <a:ext cx="9133135" cy="68350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9" name="Zástupný symbol pro obsah 2"/>
          <p:cNvSpPr>
            <a:spLocks noGrp="1"/>
          </p:cNvSpPr>
          <p:nvPr/>
        </p:nvSpPr>
        <p:spPr>
          <a:xfrm>
            <a:off x="240289" y="134921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206867" y="2038536"/>
            <a:ext cx="8685613" cy="9087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Jak velkou silou udržíš v rovnovážné poloze pytel cementu na volné kladce, jestliže pytel váží 50 kg?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195779" y="3025440"/>
            <a:ext cx="8685613" cy="9087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Určí velikost síly F na obrázku, jestliže každé závaží má hmotnost 300g. Páka je v rovnovážné poloze.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3" name="Obdélníkový popisek 2"/>
          <p:cNvSpPr/>
          <p:nvPr/>
        </p:nvSpPr>
        <p:spPr>
          <a:xfrm>
            <a:off x="7452320" y="1628800"/>
            <a:ext cx="1493216" cy="432048"/>
          </a:xfrm>
          <a:prstGeom prst="wedgeRectCallout">
            <a:avLst>
              <a:gd name="adj1" fmla="val -20833"/>
              <a:gd name="adj2" fmla="val 4486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600 kg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1" name="Obdélníkový popisek 30"/>
          <p:cNvSpPr/>
          <p:nvPr/>
        </p:nvSpPr>
        <p:spPr>
          <a:xfrm>
            <a:off x="7516464" y="2492896"/>
            <a:ext cx="1429072" cy="432048"/>
          </a:xfrm>
          <a:prstGeom prst="wedgeRectCallout">
            <a:avLst>
              <a:gd name="adj1" fmla="val -20833"/>
              <a:gd name="adj2" fmla="val 4486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250 N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32" name="Obdélníkový popisek 31"/>
          <p:cNvSpPr/>
          <p:nvPr/>
        </p:nvSpPr>
        <p:spPr>
          <a:xfrm>
            <a:off x="7533468" y="3429000"/>
            <a:ext cx="1395064" cy="432048"/>
          </a:xfrm>
          <a:prstGeom prst="wedgeRectCallout">
            <a:avLst>
              <a:gd name="adj1" fmla="val -20833"/>
              <a:gd name="adj2" fmla="val 44863"/>
            </a:avLst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1 N</a:t>
            </a:r>
            <a:endParaRPr lang="cs-CZ" sz="2400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899592" y="4157148"/>
            <a:ext cx="7128792" cy="279964"/>
          </a:xfrm>
          <a:prstGeom prst="rect">
            <a:avLst/>
          </a:prstGeom>
          <a:solidFill>
            <a:srgbClr val="92D05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580112" y="4607279"/>
            <a:ext cx="720080" cy="7200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5656312" y="4683479"/>
            <a:ext cx="567680" cy="56768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úhelník 13"/>
          <p:cNvSpPr/>
          <p:nvPr/>
        </p:nvSpPr>
        <p:spPr>
          <a:xfrm rot="5400000">
            <a:off x="5629191" y="4695292"/>
            <a:ext cx="621921" cy="301878"/>
          </a:xfrm>
          <a:prstGeom prst="homePlat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5" name="Přímá spojnice 24"/>
          <p:cNvCxnSpPr>
            <a:endCxn id="14" idx="1"/>
          </p:cNvCxnSpPr>
          <p:nvPr/>
        </p:nvCxnSpPr>
        <p:spPr>
          <a:xfrm>
            <a:off x="5940151" y="4300510"/>
            <a:ext cx="1" cy="234761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Ovál 19"/>
          <p:cNvSpPr/>
          <p:nvPr/>
        </p:nvSpPr>
        <p:spPr>
          <a:xfrm>
            <a:off x="5868144" y="4226485"/>
            <a:ext cx="144016" cy="1480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5868144" y="4893294"/>
            <a:ext cx="144016" cy="1480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vál 32"/>
          <p:cNvSpPr/>
          <p:nvPr/>
        </p:nvSpPr>
        <p:spPr>
          <a:xfrm>
            <a:off x="5580112" y="5664340"/>
            <a:ext cx="144016" cy="1480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4932040" y="5664340"/>
            <a:ext cx="144016" cy="1480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4319972" y="5659231"/>
            <a:ext cx="144016" cy="1480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3707904" y="5664340"/>
            <a:ext cx="144016" cy="1480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3131840" y="5664340"/>
            <a:ext cx="144016" cy="1480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2483768" y="5659231"/>
            <a:ext cx="144016" cy="1480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vál 38"/>
          <p:cNvSpPr/>
          <p:nvPr/>
        </p:nvSpPr>
        <p:spPr>
          <a:xfrm>
            <a:off x="1835696" y="5664340"/>
            <a:ext cx="144016" cy="1480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1" name="Přímá spojnice 40"/>
          <p:cNvCxnSpPr/>
          <p:nvPr/>
        </p:nvCxnSpPr>
        <p:spPr>
          <a:xfrm>
            <a:off x="4391980" y="5659231"/>
            <a:ext cx="0" cy="434065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3779912" y="4300510"/>
            <a:ext cx="1157" cy="1437855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3" name="Ovál 42"/>
          <p:cNvSpPr/>
          <p:nvPr/>
        </p:nvSpPr>
        <p:spPr>
          <a:xfrm>
            <a:off x="3719819" y="4223105"/>
            <a:ext cx="144016" cy="148050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Lichoběžník 23"/>
          <p:cNvSpPr/>
          <p:nvPr/>
        </p:nvSpPr>
        <p:spPr>
          <a:xfrm>
            <a:off x="3905926" y="6093296"/>
            <a:ext cx="972108" cy="432048"/>
          </a:xfrm>
          <a:prstGeom prst="trapezoid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300 g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300192" y="5996192"/>
            <a:ext cx="540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F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453844" y="5796137"/>
            <a:ext cx="540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B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4193704" y="5193562"/>
            <a:ext cx="540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491767" y="5212058"/>
            <a:ext cx="540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0</a:t>
            </a:r>
          </a:p>
        </p:txBody>
      </p:sp>
    </p:spTree>
    <p:extLst>
      <p:ext uri="{BB962C8B-B14F-4D97-AF65-F5344CB8AC3E}">
        <p14:creationId xmlns:p14="http://schemas.microsoft.com/office/powerpoint/2010/main" val="2885396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5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6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5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8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7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8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0" presetID="16" presetClass="entr" presetSubtype="4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9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95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9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4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5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0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16" presetClass="entr" presetSubtype="4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0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9" grpId="0"/>
      <p:bldP spid="49" grpId="0"/>
      <p:bldP spid="28" grpId="0"/>
      <p:bldP spid="30" grpId="0"/>
      <p:bldP spid="3" grpId="0" animBg="1"/>
      <p:bldP spid="31" grpId="0" animBg="1"/>
      <p:bldP spid="32" grpId="0" animBg="1"/>
      <p:bldP spid="5" grpId="0" animBg="1"/>
      <p:bldP spid="8" grpId="0" animBg="1"/>
      <p:bldP spid="18" grpId="0" animBg="1"/>
      <p:bldP spid="14" grpId="0" animBg="1"/>
      <p:bldP spid="20" grpId="0" animBg="1"/>
      <p:bldP spid="29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3" grpId="0" animBg="1"/>
      <p:bldP spid="24" grpId="0" animBg="1"/>
      <p:bldP spid="27" grpId="0"/>
      <p:bldP spid="46" grpId="0"/>
      <p:bldP spid="47" grpId="0"/>
      <p:bldP spid="5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167755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1124743"/>
            <a:ext cx="838842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Jiří. </a:t>
            </a:r>
            <a:r>
              <a:rPr lang="cs-CZ" sz="1000" i="1" dirty="0"/>
              <a:t>Fyzika pro 7. ročník</a:t>
            </a:r>
            <a:r>
              <a:rPr lang="cs-CZ" sz="1000" dirty="0"/>
              <a:t>. Havlíčkův Brod: Prometheus, 2004, ISBN 80-7196-265-1. </a:t>
            </a: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RINCÓN, César. </a:t>
            </a:r>
            <a:r>
              <a:rPr lang="cs-CZ" sz="1000" i="1" dirty="0"/>
              <a:t>Wikipedie</a:t>
            </a:r>
            <a:r>
              <a:rPr lang="cs-CZ" sz="1000" dirty="0"/>
              <a:t> [online]. [cit. 10.3.2013]. Dostupný na WWW: http://cs.wikipedia.org/wiki/Soubor:Polea-simple-fija.jpg</a:t>
            </a: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AUTOR NEUVEDEN. </a:t>
            </a:r>
            <a:r>
              <a:rPr lang="cs-CZ" sz="1000" i="1" dirty="0" smtClean="0"/>
              <a:t>wikipedie</a:t>
            </a:r>
            <a:r>
              <a:rPr lang="cs-CZ" sz="1000" dirty="0" smtClean="0"/>
              <a:t> </a:t>
            </a:r>
            <a:r>
              <a:rPr lang="cs-CZ" sz="1000" dirty="0"/>
              <a:t>[online]. [cit. 7.3.2013]. Dostupný na WWW: </a:t>
            </a:r>
            <a:r>
              <a:rPr lang="cs-CZ" sz="1000" dirty="0" smtClean="0"/>
              <a:t>http</a:t>
            </a:r>
            <a:r>
              <a:rPr lang="cs-CZ" sz="1000" dirty="0"/>
              <a:t>://</a:t>
            </a:r>
            <a:r>
              <a:rPr lang="cs-CZ" sz="1000" dirty="0" smtClean="0"/>
              <a:t>cs.wikipedia.org/wiki/Soubor:Polea-simple-movil2.jpg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 smtClean="0"/>
              <a:t>AUTOR </a:t>
            </a:r>
            <a:r>
              <a:rPr lang="cs-CZ" sz="1000" dirty="0"/>
              <a:t>NEUVEDEN. </a:t>
            </a:r>
            <a:r>
              <a:rPr lang="cs-CZ" sz="1000" i="1" dirty="0" smtClean="0"/>
              <a:t>wikipedie</a:t>
            </a:r>
            <a:r>
              <a:rPr lang="cs-CZ" sz="1000" dirty="0" smtClean="0"/>
              <a:t> </a:t>
            </a:r>
            <a:r>
              <a:rPr lang="cs-CZ" sz="1000" dirty="0"/>
              <a:t>[online]. [cit. 7.3.2013]. Dostupný na </a:t>
            </a:r>
            <a:r>
              <a:rPr lang="cs-CZ" sz="1000" dirty="0" smtClean="0"/>
              <a:t>WWW: http://cs.wikipedia.org/wiki/Soubor:Polispasto2.jpg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PROLINESERVER; TOMIA. </a:t>
            </a:r>
            <a:r>
              <a:rPr lang="cs-CZ" sz="1000" i="1" dirty="0"/>
              <a:t>Wikipedie</a:t>
            </a:r>
            <a:r>
              <a:rPr lang="cs-CZ" sz="1000" dirty="0"/>
              <a:t> [online]. [cit. 10.3.2013]. Dostupný na WWW: http://cs.wikipedia.org/wiki/Soubor:Power_pulley.svg </a:t>
            </a: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CROVAX200. </a:t>
            </a:r>
            <a:r>
              <a:rPr lang="cs-CZ" sz="1000" i="1" dirty="0" err="1"/>
              <a:t>Wikipedia</a:t>
            </a:r>
            <a:r>
              <a:rPr lang="cs-CZ" sz="1000" dirty="0"/>
              <a:t> [online]. [cit. 10.3.2013]. Dostupný na WWW: http://cs.wikipedia.org/wiki/Soubor:Crane_Pulley.jpg </a:t>
            </a: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HISTORICAIR. </a:t>
            </a:r>
            <a:r>
              <a:rPr lang="cs-CZ" sz="1000" i="1" dirty="0" err="1"/>
              <a:t>Wikipedia</a:t>
            </a:r>
            <a:r>
              <a:rPr lang="cs-CZ" sz="1000" dirty="0"/>
              <a:t> [online]. [cit. 10.3.2013]. Dostupný na WWW: http://cs.wikipedia.org/wiki/Soubor:Telesiege.JPG </a:t>
            </a: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/>
              <a:t>Vlastní tvorba</a:t>
            </a:r>
          </a:p>
          <a:p>
            <a:pPr marL="285750" indent="-285750">
              <a:buFont typeface="Wingdings" pitchFamily="2" charset="2"/>
              <a:buChar char="v"/>
            </a:pPr>
            <a:endParaRPr lang="cs-CZ" sz="1000" dirty="0" smtClean="0"/>
          </a:p>
          <a:p>
            <a:pPr marL="285750" indent="-285750">
              <a:buFont typeface="Wingdings" pitchFamily="2" charset="2"/>
              <a:buChar char="v"/>
            </a:pPr>
            <a:endParaRPr lang="cs-CZ" sz="1000" dirty="0"/>
          </a:p>
          <a:p>
            <a:endParaRPr lang="cs-CZ" sz="1000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1971</TotalTime>
  <Words>510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279</cp:revision>
  <dcterms:created xsi:type="dcterms:W3CDTF">2012-04-23T18:25:05Z</dcterms:created>
  <dcterms:modified xsi:type="dcterms:W3CDTF">2013-08-11T09:48:45Z</dcterms:modified>
</cp:coreProperties>
</file>