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29" r:id="rId4"/>
    <p:sldId id="330" r:id="rId5"/>
    <p:sldId id="331" r:id="rId6"/>
    <p:sldId id="319" r:id="rId7"/>
    <p:sldId id="332" r:id="rId8"/>
    <p:sldId id="333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434" y="-10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laise_pascal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VY_32_INOVACE_09_13_F7_Hanak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50177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Deformační účinky síly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551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Tlaková síla a tlak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4284" y="1412776"/>
            <a:ext cx="8609307" cy="5184575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86927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514127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se budeme zabývat tlakem a 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tlakovou 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silou. V kapitole jsou řešené příklady a 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1296716"/>
            <a:ext cx="9143999" cy="29963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9437" y="1132512"/>
            <a:ext cx="7527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0" y="-1"/>
            <a:ext cx="9144000" cy="141723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12424" y="1456197"/>
                <a:ext cx="8856986" cy="13390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Tlak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𝒑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vypočítáme, když velikost tlakové síly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𝑭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dělíme obsahem plochy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𝑺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na kterou síla působí kolmo: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424" y="1456197"/>
                <a:ext cx="8856986" cy="133900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445" t="-4545"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980759" y="2492189"/>
            <a:ext cx="6723824" cy="156413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313151" y="3203205"/>
                <a:ext cx="1654695" cy="64254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3151" y="3203205"/>
                <a:ext cx="1654695" cy="64254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789701" y="3105899"/>
                <a:ext cx="2230988" cy="9311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nebo  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𝑝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𝑆</m:t>
                        </m:r>
                      </m:den>
                    </m:f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9701" y="3105899"/>
                <a:ext cx="2230988" cy="93116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5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2290743" y="2609752"/>
            <a:ext cx="5832648" cy="5598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lak = tlaková síla : obsah plochy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82724" y="196408"/>
            <a:ext cx="9217027" cy="9361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Tlaková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síla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síla, působící kolmo na určitou plochu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povrchu.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" y="4221088"/>
            <a:ext cx="9144000" cy="263691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10799" y="4490383"/>
            <a:ext cx="3336169" cy="63973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Jednotka tlaku: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843808" y="4418397"/>
                <a:ext cx="4363314" cy="7837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  <m:f>
                      <m:f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𝑁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𝑃𝑎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(1 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𝑝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𝑎𝑠𝑐𝑎𝑙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418397"/>
                <a:ext cx="4363314" cy="78370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obsah 2"/>
          <p:cNvSpPr>
            <a:spLocks noGrp="1"/>
          </p:cNvSpPr>
          <p:nvPr/>
        </p:nvSpPr>
        <p:spPr>
          <a:xfrm>
            <a:off x="110799" y="5202100"/>
            <a:ext cx="3100727" cy="63973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Další jednotky 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843808" y="5171801"/>
                <a:ext cx="6300193" cy="146129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h𝑒𝑘𝑡𝑜𝑝𝑎𝑠𝑐𝑎𝑙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h𝑃𝑎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100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𝑃𝑎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𝑘𝑖𝑙𝑜𝑝𝑎𝑠𝑐𝑎𝑙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𝑘𝑃𝑎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1000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𝑃𝑎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𝑚𝑒𝑔𝑎𝑝𝑎𝑠𝑐𝑎𝑙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𝑀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𝑃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1 000 000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𝑃𝑎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5171801"/>
                <a:ext cx="6300193" cy="146129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50057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5" grpId="0" animBg="1"/>
      <p:bldP spid="16" grpId="0"/>
      <p:bldP spid="17" grpId="0"/>
      <p:bldP spid="20" grpId="0"/>
      <p:bldP spid="21" grpId="0" animBg="1"/>
      <p:bldP spid="22" grpId="0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5652" y="3717032"/>
            <a:ext cx="8604819" cy="2088232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00608" y="444467"/>
            <a:ext cx="8294216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288281" y="659864"/>
            <a:ext cx="2772743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Blaise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Pascal</a:t>
            </a:r>
            <a:b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(1623 - 1662)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39985" y="4077072"/>
            <a:ext cx="8154839" cy="15841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Zkoumal tlak v kapalinách a plynech. Pro tlak v plynech formuloval důležitý zákon, který se po něm nazývá Pascalův zákon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247241" y="1852950"/>
            <a:ext cx="3186287" cy="9000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rancouzský  fyzik a matematik 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" name="Zaoblený obdélník 1">
            <a:hlinkClick r:id="rId2"/>
          </p:cNvPr>
          <p:cNvSpPr/>
          <p:nvPr/>
        </p:nvSpPr>
        <p:spPr>
          <a:xfrm>
            <a:off x="5652120" y="603149"/>
            <a:ext cx="2713485" cy="2149637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lvl="0" algn="ctr">
              <a:lnSpc>
                <a:spcPct val="200000"/>
              </a:lnSpc>
            </a:pPr>
            <a:r>
              <a:rPr lang="cs-CZ" sz="2400" dirty="0" err="1" smtClean="0">
                <a:solidFill>
                  <a:schemeClr val="tx2">
                    <a:lumMod val="10000"/>
                  </a:schemeClr>
                </a:solidFill>
              </a:rPr>
              <a:t>Blaise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Pascal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995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1340768"/>
            <a:ext cx="9144000" cy="551723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-12083" y="1739306"/>
            <a:ext cx="9143999" cy="511869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91858" y="1805774"/>
            <a:ext cx="7527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0" y="-1"/>
            <a:ext cx="9144000" cy="148478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07503" y="116632"/>
                <a:ext cx="8928993" cy="108065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Arial" pitchFamily="34" charset="0"/>
                  </a:rPr>
                  <a:t>1) Hmotnost lyžaře s lyžemi je 60 kg. Obsah podrážek jeho bot je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0,04 </m:t>
                    </m:r>
                    <m:sSup>
                      <m:sSupPr>
                        <m:ctrlPr>
                          <a:rPr lang="cs-CZ" sz="26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6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6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Arial" pitchFamily="34" charset="0"/>
                  </a:rPr>
                  <a:t> a obsah plochy lyží je </a:t>
                </a:r>
                <a14:m>
                  <m:oMath xmlns:m="http://schemas.openxmlformats.org/officeDocument/2006/math"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0,4 </m:t>
                    </m:r>
                    <m:sSup>
                      <m:sSupPr>
                        <m:ctrlPr>
                          <a:rPr lang="cs-CZ" sz="26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6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600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Arial" pitchFamily="34" charset="0"/>
                  </a:rPr>
                  <a:t>. Vypočítejte v obou případech, jaký tlak vyvolá lyžař na sníh. 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3" y="116632"/>
                <a:ext cx="8928993" cy="108065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30" t="-5085" r="-1093" b="-3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91858" y="1872241"/>
                <a:ext cx="2651949" cy="14906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= 60 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= 0,04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0,4 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858" y="1872241"/>
                <a:ext cx="2651949" cy="149060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-17984" y="5644410"/>
            <a:ext cx="9161984" cy="121359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58211" y="5755178"/>
            <a:ext cx="8885790" cy="98618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1078" y="1419400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191858" y="3354710"/>
            <a:ext cx="229191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58211" y="3423158"/>
                <a:ext cx="2009534" cy="101395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= ?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?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211" y="3423158"/>
                <a:ext cx="2009534" cy="101395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2700513" y="1909924"/>
            <a:ext cx="2375543" cy="54955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Tlaková síla: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2614352" y="1961522"/>
            <a:ext cx="0" cy="368288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700513" y="3337693"/>
            <a:ext cx="6119959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627784" y="3457305"/>
                <a:ext cx="1328071" cy="10991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0" i="1" spc="-15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pc="-15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spc="-15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800" spc="-15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457305"/>
                <a:ext cx="1328071" cy="109911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627784" y="4615471"/>
                <a:ext cx="1584176" cy="10991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num>
                        <m:den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4615471"/>
                <a:ext cx="1584176" cy="109911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>
            <a:off x="2700513" y="4527497"/>
            <a:ext cx="6047951" cy="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95419" y="5752317"/>
                <a:ext cx="8928993" cy="108065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Arial" pitchFamily="34" charset="0"/>
                  </a:rPr>
                  <a:t>S lyžemi na nohou vyvolá lyžař tlak na sníh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1,5 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𝑃𝑎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Arial" pitchFamily="34" charset="0"/>
                  </a:rPr>
                  <a:t>  a bez lyží vyvolá tlak </a:t>
                </a:r>
                <a14:m>
                  <m:oMath xmlns:m="http://schemas.openxmlformats.org/officeDocument/2006/math">
                    <m:r>
                      <a:rPr lang="cs-CZ" sz="2800" i="1" spc="-15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15 </m:t>
                    </m:r>
                    <m:r>
                      <a:rPr lang="cs-CZ" sz="2800" i="1" spc="-15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𝐾𝑃𝑎</m:t>
                    </m:r>
                    <m:r>
                      <a:rPr lang="cs-CZ" sz="2800" b="0" i="0" spc="-15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spc="-15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419" y="5752317"/>
                <a:ext cx="8928993" cy="108065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1230" t="-3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801006" y="3463306"/>
                <a:ext cx="1800200" cy="10991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600</m:t>
                          </m:r>
                        </m:num>
                        <m:den>
                          <m:r>
                            <a:rPr lang="cs-CZ" sz="2800" b="0" i="1" spc="-15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0,04</m:t>
                          </m:r>
                        </m:den>
                      </m:f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sz="2800" spc="-15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1006" y="3463306"/>
                <a:ext cx="1800200" cy="109911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232809" y="3670056"/>
                <a:ext cx="2487044" cy="54955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=15 000 </m:t>
                      </m:r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sz="2800" spc="-15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2809" y="3670056"/>
                <a:ext cx="2487044" cy="54955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7182690" y="3657162"/>
                <a:ext cx="1516855" cy="7416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=15 </m:t>
                      </m:r>
                      <m:r>
                        <a:rPr lang="cs-CZ" sz="2800" b="0" i="1" spc="-15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𝐾𝑃𝑎</m:t>
                      </m:r>
                    </m:oMath>
                  </m:oMathPara>
                </a14:m>
                <a:endParaRPr lang="cs-CZ" sz="2800" spc="-15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2690" y="3657162"/>
                <a:ext cx="1516855" cy="741606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936923" y="4653207"/>
                <a:ext cx="1728192" cy="10991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600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0,4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6923" y="4653207"/>
                <a:ext cx="1728192" cy="1099110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237017" y="4845056"/>
                <a:ext cx="1724968" cy="54955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=1,5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7017" y="4845056"/>
                <a:ext cx="1724968" cy="549555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5436096" y="4845056"/>
                <a:ext cx="2592288" cy="6399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=1 500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4845056"/>
                <a:ext cx="2592288" cy="639940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739704" y="2289533"/>
                <a:ext cx="2696392" cy="65602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9704" y="2289533"/>
                <a:ext cx="2696392" cy="65602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739704" y="2744393"/>
                <a:ext cx="3888432" cy="5897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=60·10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=600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9704" y="2744393"/>
                <a:ext cx="3888432" cy="589703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20034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5" grpId="0" animBg="1"/>
      <p:bldP spid="20" grpId="0" animBg="1"/>
      <p:bldP spid="21" grpId="0"/>
      <p:bldP spid="27" grpId="0" animBg="1"/>
      <p:bldP spid="28" grpId="0" animBg="1"/>
      <p:bldP spid="41" grpId="0" animBg="1"/>
      <p:bldP spid="22" grpId="0" animBg="1"/>
      <p:bldP spid="24" grpId="0" animBg="1"/>
      <p:bldP spid="26" grpId="0" animBg="1"/>
      <p:bldP spid="29" grpId="0" animBg="1"/>
      <p:bldP spid="30" grpId="0" animBg="1"/>
      <p:bldP spid="31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4191" y="4810900"/>
            <a:ext cx="9099096" cy="2047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0" y="764704"/>
            <a:ext cx="9099097" cy="30243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87643" y="864096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Doplň chybějící údaje: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" y="3789040"/>
            <a:ext cx="9066056" cy="10551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8" name="Zaoblený obdélník 47"/>
          <p:cNvSpPr/>
          <p:nvPr/>
        </p:nvSpPr>
        <p:spPr>
          <a:xfrm>
            <a:off x="10864" y="81203"/>
            <a:ext cx="9133135" cy="68350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240289" y="134921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97254" y="3902180"/>
                <a:ext cx="8685613" cy="9087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2) Urči tlak vyvolaný pásovým traktorem o hmotnosti 30 t stojícím na cestě, je-li obsah stykové plochy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6 </m:t>
                    </m:r>
                    <m:sSup>
                      <m:sSup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254" y="3902180"/>
                <a:ext cx="8685613" cy="90872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53" t="-4698" r="-1123" b="-67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87643" y="4935354"/>
                <a:ext cx="8685613" cy="18060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3) Led na rybníce vydrží 15 </a:t>
                </a:r>
                <a:r>
                  <a:rPr lang="cs-CZ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kPa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 Rozhodni zda udrží osobu o hmotnosti 30 kg, pokud stojí na:</a:t>
                </a:r>
              </a:p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a) botách o obsahu jedné podrážky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0,015 </m:t>
                    </m:r>
                    <m:sSup>
                      <m:sSup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endParaRPr lang="cs-CZ" b="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b) bruslích o obsahu jedné plochy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9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𝑐</m:t>
                        </m:r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643" y="4935354"/>
                <a:ext cx="8685613" cy="180601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123" t="-2365" r="-1053" b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5935685"/>
              </p:ext>
            </p:extLst>
          </p:nvPr>
        </p:nvGraphicFramePr>
        <p:xfrm>
          <a:off x="10865" y="1318456"/>
          <a:ext cx="9013550" cy="2438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38744"/>
                <a:gridCol w="1370060"/>
                <a:gridCol w="1153734"/>
                <a:gridCol w="1217700"/>
                <a:gridCol w="1081626"/>
                <a:gridCol w="1225843"/>
                <a:gridCol w="1225843"/>
              </a:tblGrid>
              <a:tr h="425544"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Jednotka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Tlak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416997"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Pa 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33373"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hPa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233725"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err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kPa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2109"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err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Mpa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0,8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0,005</a:t>
                      </a:r>
                      <a:endParaRPr lang="cs-CZ" sz="26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9" grpId="0"/>
      <p:bldP spid="28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0864" y="81203"/>
            <a:ext cx="9133135" cy="68350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0289" y="134921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-4191" y="4490176"/>
            <a:ext cx="9099096" cy="2367823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0" y="764704"/>
            <a:ext cx="9099097" cy="30243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87643" y="864096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Doplň chybějící údaje: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0" y="3789040"/>
            <a:ext cx="9099097" cy="7200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197254" y="3902180"/>
            <a:ext cx="8685613" cy="9087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Traktor vyvolá tlak 50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kPa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6540" y="4610720"/>
                <a:ext cx="9068365" cy="18060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3) </a:t>
                </a:r>
              </a:p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a) Při hmotnosti 30 kg a ploše bot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0,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03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bude tlak 10 </a:t>
                </a:r>
                <a:r>
                  <a:rPr lang="cs-CZ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kPa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b)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Při hmotnosti 30 kg a ploše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bruslí 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0,0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02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bude tlak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150 </a:t>
                </a:r>
                <a:r>
                  <a:rPr lang="cs-CZ" dirty="0" err="1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kPa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40" y="4610720"/>
                <a:ext cx="9068365" cy="180601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08" t="-23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857374"/>
              </p:ext>
            </p:extLst>
          </p:nvPr>
        </p:nvGraphicFramePr>
        <p:xfrm>
          <a:off x="53947" y="1503040"/>
          <a:ext cx="9013550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64791"/>
                <a:gridCol w="1656184"/>
                <a:gridCol w="1728192"/>
                <a:gridCol w="864096"/>
                <a:gridCol w="1296144"/>
                <a:gridCol w="1152128"/>
                <a:gridCol w="852015"/>
              </a:tblGrid>
              <a:tr h="425544"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Jednotka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Tlak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416997"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Pa 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2000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800 000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5000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33373"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hPa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0,01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8000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233725"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err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kPa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0,001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10 000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0,1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2109"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err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Mpa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0,000 000 1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10 000 000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0,002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0,8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0,000 1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pc="-15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0,005</a:t>
                      </a:r>
                      <a:endParaRPr lang="cs-CZ" sz="2400" b="0" spc="-15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9406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  <p:bldP spid="18" grpId="0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xmlns="" val="399839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24743"/>
            <a:ext cx="83884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</a:t>
            </a:r>
            <a:r>
              <a:rPr lang="cs-CZ" sz="10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</a:t>
            </a:r>
            <a:r>
              <a:rPr lang="cs-CZ" sz="1000" dirty="0" smtClean="0"/>
              <a:t>klipart: www.office.</a:t>
            </a:r>
            <a:r>
              <a:rPr lang="cs-CZ" sz="1000" smtClean="0"/>
              <a:t>microsoft.com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</a:p>
          <a:p>
            <a:r>
              <a:rPr lang="cs-CZ" sz="1000" dirty="0" smtClean="0"/>
              <a:t> </a:t>
            </a:r>
            <a:endParaRPr lang="cs-CZ" sz="1000" dirty="0"/>
          </a:p>
          <a:p>
            <a:endParaRPr lang="cs-CZ" sz="1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2042</TotalTime>
  <Words>292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295</cp:revision>
  <dcterms:created xsi:type="dcterms:W3CDTF">2012-04-23T18:25:05Z</dcterms:created>
  <dcterms:modified xsi:type="dcterms:W3CDTF">2013-11-15T08:15:28Z</dcterms:modified>
</cp:coreProperties>
</file>