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29" r:id="rId4"/>
    <p:sldId id="345" r:id="rId5"/>
    <p:sldId id="338" r:id="rId6"/>
    <p:sldId id="339" r:id="rId7"/>
    <p:sldId id="344" r:id="rId8"/>
    <p:sldId id="319" r:id="rId9"/>
    <p:sldId id="332" r:id="rId10"/>
    <p:sldId id="33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434" y="-10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8.png"/><Relationship Id="rId7" Type="http://schemas.openxmlformats.org/officeDocument/2006/relationships/image" Target="../media/image2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18" Type="http://schemas.openxmlformats.org/officeDocument/2006/relationships/image" Target="../media/image3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17" Type="http://schemas.openxmlformats.org/officeDocument/2006/relationships/image" Target="../media/image38.png"/><Relationship Id="rId2" Type="http://schemas.openxmlformats.org/officeDocument/2006/relationships/image" Target="../media/image23.png"/><Relationship Id="rId16" Type="http://schemas.openxmlformats.org/officeDocument/2006/relationships/image" Target="../media/image37.png"/><Relationship Id="rId20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5" Type="http://schemas.openxmlformats.org/officeDocument/2006/relationships/image" Target="../media/image36.png"/><Relationship Id="rId10" Type="http://schemas.openxmlformats.org/officeDocument/2006/relationships/image" Target="../media/image31.png"/><Relationship Id="rId19" Type="http://schemas.openxmlformats.org/officeDocument/2006/relationships/image" Target="../media/image40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VY_32_INOVACE_09_15_F7_Hanak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74206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Mechanické vlastnosti kapalin a plynů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9199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Hydraulické zařízení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4284" y="1412776"/>
            <a:ext cx="8609307" cy="5184575"/>
          </a:xfrm>
          <a:prstGeom prst="roundRect">
            <a:avLst>
              <a:gd name="adj" fmla="val 974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86927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514127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se budeme zabývat hydraulickým zařízením a jeho využitím v praktickém životě. Na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1484783"/>
            <a:ext cx="9143999" cy="150382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0" y="-1"/>
            <a:ext cx="9144000" cy="134076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73692" y="194444"/>
            <a:ext cx="8796613" cy="5682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Hydraulické zařízení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založeno na přenosu tlaku v kapalině podle Pascalova zákona.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-1" y="3055094"/>
            <a:ext cx="9144000" cy="15399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153379" y="3226843"/>
            <a:ext cx="8997890" cy="108011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Kolikrát má jeden píst větší obsah průřezu než druhý, tolikrát větší silou na něj kapalina působí.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138754" y="1700806"/>
            <a:ext cx="8785277" cy="10717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Hydraulické zařízení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umožňuje nejen přenášet tlakovou sílu, ale také ji zvětšit.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0BASIBLT\MC900440428CA0H9RCU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3" y="4789150"/>
            <a:ext cx="1584176" cy="166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138754" y="5019207"/>
            <a:ext cx="3191972" cy="103456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594422" y="5303981"/>
                <a:ext cx="2376264" cy="7497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422" y="5303981"/>
                <a:ext cx="2376264" cy="74979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5795392" y="4643936"/>
            <a:ext cx="3191972" cy="103456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6251060" y="4928710"/>
                <a:ext cx="2376264" cy="7497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1060" y="4928710"/>
                <a:ext cx="2376264" cy="74979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5795392" y="5678504"/>
            <a:ext cx="3239786" cy="91884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623383" y="5890909"/>
                <a:ext cx="1661865" cy="4940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3383" y="5890909"/>
                <a:ext cx="1661865" cy="49403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50057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24" grpId="0"/>
      <p:bldP spid="11" grpId="0" animBg="1"/>
      <p:bldP spid="13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7419" y="762360"/>
            <a:ext cx="9143999" cy="590699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-2602" y="0"/>
            <a:ext cx="9143999" cy="112474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51520" y="222300"/>
            <a:ext cx="8316925" cy="6864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Praktické využití hydraulických zařízení: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7504" y="1340768"/>
            <a:ext cx="8928992" cy="252028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10935" y="1556792"/>
            <a:ext cx="4143646" cy="7224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Hydraulický zvedák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107504" y="4005064"/>
            <a:ext cx="8928992" cy="237626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450429" y="4221088"/>
            <a:ext cx="3833539" cy="7224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Hydraulický lis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349811" y="2060849"/>
            <a:ext cx="8409538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působením malé síly na píst o menším obsahu se vyvolá velká tlaková síla na píst o větším obsahu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3" name="Zástupný symbol pro obsah 2"/>
          <p:cNvSpPr>
            <a:spLocks noGrp="1"/>
          </p:cNvSpPr>
          <p:nvPr/>
        </p:nvSpPr>
        <p:spPr>
          <a:xfrm>
            <a:off x="450429" y="4725144"/>
            <a:ext cx="8257138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lisované předměty jsou stlačovány mezi deskou a velkým pístem.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229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41" grpId="0"/>
      <p:bldP spid="42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650962"/>
            <a:ext cx="9144000" cy="620703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10366" y="773772"/>
            <a:ext cx="8882014" cy="576957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1" y="33164"/>
            <a:ext cx="9143999" cy="80354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108382" y="2618910"/>
            <a:ext cx="8883998" cy="412245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1682635" y="3158970"/>
            <a:ext cx="1144009" cy="194421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1682635" y="2615704"/>
            <a:ext cx="1144009" cy="5432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2154881" y="4959170"/>
            <a:ext cx="193830" cy="75608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1116832" y="3374994"/>
            <a:ext cx="193830" cy="28803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 rot="5400000">
            <a:off x="1388207" y="3210508"/>
            <a:ext cx="193831" cy="52280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 rot="5400000">
            <a:off x="4841823" y="2420682"/>
            <a:ext cx="206555" cy="746270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 rot="5400000">
            <a:off x="2709611" y="4953965"/>
            <a:ext cx="206560" cy="1316021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277072" y="3014954"/>
            <a:ext cx="193830" cy="260562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4550381" y="4743147"/>
            <a:ext cx="3796705" cy="85530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8579541" y="5233929"/>
            <a:ext cx="193830" cy="102360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 rot="5400000">
            <a:off x="3869712" y="4713557"/>
            <a:ext cx="206562" cy="1198013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 rot="5400000">
            <a:off x="8332304" y="5074026"/>
            <a:ext cx="206562" cy="526371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4563887" y="4455114"/>
            <a:ext cx="3796705" cy="276630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572001" y="3014954"/>
            <a:ext cx="3796705" cy="14401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 rot="5400000">
            <a:off x="4858407" y="2829078"/>
            <a:ext cx="3180652" cy="348054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6488591" y="1942598"/>
            <a:ext cx="2279979" cy="288032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3277072" y="2604112"/>
            <a:ext cx="193830" cy="38951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 rot="5400000">
            <a:off x="3419261" y="572746"/>
            <a:ext cx="103281" cy="39826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D1R1SU0N\MC900437099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2026" y="407529"/>
            <a:ext cx="2237978" cy="2237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5" name="Přímá spojnice se šipkou 74"/>
          <p:cNvCxnSpPr/>
          <p:nvPr/>
        </p:nvCxnSpPr>
        <p:spPr>
          <a:xfrm flipV="1">
            <a:off x="6422555" y="1954001"/>
            <a:ext cx="26351" cy="2789146"/>
          </a:xfrm>
          <a:prstGeom prst="straightConnector1">
            <a:avLst/>
          </a:prstGeom>
          <a:ln w="508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/>
          <p:nvPr/>
        </p:nvCxnSpPr>
        <p:spPr>
          <a:xfrm>
            <a:off x="3360480" y="3014954"/>
            <a:ext cx="6752" cy="846094"/>
          </a:xfrm>
          <a:prstGeom prst="straightConnector1">
            <a:avLst/>
          </a:prstGeom>
          <a:ln w="508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Obdélník 80"/>
          <p:cNvSpPr/>
          <p:nvPr/>
        </p:nvSpPr>
        <p:spPr>
          <a:xfrm>
            <a:off x="2812891" y="1772816"/>
            <a:ext cx="1080120" cy="75646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3107391" y="1921116"/>
            <a:ext cx="558661" cy="558661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3294000" y="2106217"/>
            <a:ext cx="193830" cy="18967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4" name="Přímá spojnice 83"/>
          <p:cNvCxnSpPr>
            <a:stCxn id="83" idx="5"/>
          </p:cNvCxnSpPr>
          <p:nvPr/>
        </p:nvCxnSpPr>
        <p:spPr>
          <a:xfrm flipH="1">
            <a:off x="3294000" y="2268112"/>
            <a:ext cx="89565" cy="72551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Obdélník 86"/>
          <p:cNvSpPr/>
          <p:nvPr/>
        </p:nvSpPr>
        <p:spPr>
          <a:xfrm rot="5400000">
            <a:off x="3306328" y="2909329"/>
            <a:ext cx="117896" cy="2112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9" name="Zástupný symbol pro obsah 2"/>
              <p:cNvSpPr>
                <a:spLocks noGrp="1"/>
              </p:cNvSpPr>
              <p:nvPr/>
            </p:nvSpPr>
            <p:spPr>
              <a:xfrm>
                <a:off x="3506770" y="2721966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8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6770" y="2721966"/>
                <a:ext cx="433988" cy="58597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0" name="Zástupný symbol pro obsah 2"/>
              <p:cNvSpPr>
                <a:spLocks noGrp="1"/>
              </p:cNvSpPr>
              <p:nvPr/>
            </p:nvSpPr>
            <p:spPr>
              <a:xfrm>
                <a:off x="8425549" y="4229177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9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5549" y="4229177"/>
                <a:ext cx="433988" cy="58597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1" name="Zástupný symbol pro obsah 2"/>
              <p:cNvSpPr>
                <a:spLocks noGrp="1"/>
              </p:cNvSpPr>
              <p:nvPr/>
            </p:nvSpPr>
            <p:spPr>
              <a:xfrm>
                <a:off x="3539005" y="3477852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9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9005" y="3477852"/>
                <a:ext cx="433988" cy="58597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r="-4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2" name="Zástupný symbol pro obsah 2"/>
              <p:cNvSpPr>
                <a:spLocks noGrp="1"/>
              </p:cNvSpPr>
              <p:nvPr/>
            </p:nvSpPr>
            <p:spPr>
              <a:xfrm>
                <a:off x="6528849" y="2104164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9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8849" y="2104164"/>
                <a:ext cx="433988" cy="58597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4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3" name="Zástupný symbol pro obsah 2"/>
          <p:cNvSpPr>
            <a:spLocks noGrp="1"/>
          </p:cNvSpPr>
          <p:nvPr/>
        </p:nvSpPr>
        <p:spPr>
          <a:xfrm>
            <a:off x="143508" y="137499"/>
            <a:ext cx="8856986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Hydraulický zvedák automobilu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3" name="Zástupný symbol pro obsah 2"/>
          <p:cNvSpPr>
            <a:spLocks noGrp="1"/>
          </p:cNvSpPr>
          <p:nvPr/>
        </p:nvSpPr>
        <p:spPr>
          <a:xfrm>
            <a:off x="1588564" y="3873905"/>
            <a:ext cx="1332149" cy="80648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nádrž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 olejem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8" name="Přímá spojnice 37"/>
          <p:cNvCxnSpPr>
            <a:stCxn id="65" idx="1"/>
          </p:cNvCxnSpPr>
          <p:nvPr/>
        </p:nvCxnSpPr>
        <p:spPr>
          <a:xfrm>
            <a:off x="4550381" y="5170801"/>
            <a:ext cx="0" cy="301256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277072" y="5406694"/>
            <a:ext cx="210758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3469400" y="5305466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9400" y="5305466"/>
                <a:ext cx="433988" cy="585977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r="-56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4550381" y="4889107"/>
                <a:ext cx="387792" cy="5513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0381" y="4889107"/>
                <a:ext cx="387792" cy="551386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r="-171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Obdélník 43"/>
          <p:cNvSpPr/>
          <p:nvPr/>
        </p:nvSpPr>
        <p:spPr>
          <a:xfrm rot="5400000">
            <a:off x="5175729" y="5550795"/>
            <a:ext cx="117896" cy="4550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5257531" y="5719388"/>
            <a:ext cx="0" cy="37370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5005988" y="5949748"/>
            <a:ext cx="503086" cy="40457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117388" y="840835"/>
                <a:ext cx="3569005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1,</m:t>
                        </m:r>
                      </m:sub>
                    </m:sSub>
                    <m:sSub>
                      <m:sSub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- záklopky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388" y="840835"/>
                <a:ext cx="3569005" cy="585977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l="-341" t="-8333" b="-2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2483768" y="6250357"/>
                <a:ext cx="3569005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p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epou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t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c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ventil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6250357"/>
                <a:ext cx="3569005" cy="585977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l="-13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834098" y="1713237"/>
                <a:ext cx="213558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𝑙𝑒𝑘𝑡𝑟𝑜𝑚𝑜𝑡𝑜𝑟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098" y="1713237"/>
                <a:ext cx="2135584" cy="585977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661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650962"/>
            <a:ext cx="9144000" cy="620703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0366" y="773772"/>
            <a:ext cx="8882014" cy="576957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" y="33164"/>
            <a:ext cx="9143999" cy="80354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8382" y="2618910"/>
            <a:ext cx="8883998" cy="412245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82635" y="3158970"/>
            <a:ext cx="1144009" cy="194421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82635" y="2615704"/>
            <a:ext cx="1144009" cy="5432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54881" y="4959170"/>
            <a:ext cx="193830" cy="75608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6832" y="3374994"/>
            <a:ext cx="193830" cy="28803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rot="5400000">
            <a:off x="1388207" y="3210508"/>
            <a:ext cx="193831" cy="52280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rot="5400000">
            <a:off x="4841823" y="2420682"/>
            <a:ext cx="206555" cy="746270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 rot="5400000">
            <a:off x="2709611" y="4953965"/>
            <a:ext cx="206560" cy="1316021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77073" y="4549217"/>
            <a:ext cx="204484" cy="107136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50381" y="4277146"/>
            <a:ext cx="3796705" cy="132130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579541" y="5233929"/>
            <a:ext cx="193830" cy="102360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 rot="5400000">
            <a:off x="3869712" y="4713557"/>
            <a:ext cx="206562" cy="1198013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 rot="5400000">
            <a:off x="8332304" y="5074026"/>
            <a:ext cx="206562" cy="526371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63887" y="4000516"/>
            <a:ext cx="3796705" cy="276630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1" y="3014954"/>
            <a:ext cx="3796705" cy="98556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 rot="5400000">
            <a:off x="4800523" y="2454912"/>
            <a:ext cx="3296419" cy="348054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579558" y="1517576"/>
            <a:ext cx="2279979" cy="288032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77073" y="2624120"/>
            <a:ext cx="190889" cy="18233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 rot="5400000">
            <a:off x="3419261" y="572746"/>
            <a:ext cx="103281" cy="39826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24" name="Picture 2" descr="C:\Users\spravce\AppData\Local\Microsoft\Windows\Temporary Internet Files\Content.IE5\D1R1SU0N\MC900437099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4248" y="-13372"/>
            <a:ext cx="2237978" cy="2237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se šipkou 24"/>
          <p:cNvCxnSpPr/>
          <p:nvPr/>
        </p:nvCxnSpPr>
        <p:spPr>
          <a:xfrm flipV="1">
            <a:off x="6422555" y="1404294"/>
            <a:ext cx="26351" cy="2789146"/>
          </a:xfrm>
          <a:prstGeom prst="straightConnector1">
            <a:avLst/>
          </a:prstGeom>
          <a:ln w="508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386721" y="4514753"/>
            <a:ext cx="3376" cy="687612"/>
          </a:xfrm>
          <a:prstGeom prst="straightConnector1">
            <a:avLst/>
          </a:prstGeom>
          <a:ln w="508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2812891" y="1772816"/>
            <a:ext cx="1080120" cy="75646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107391" y="1921116"/>
            <a:ext cx="558661" cy="558661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291885" y="2098228"/>
            <a:ext cx="189672" cy="18967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29" idx="4"/>
            <a:endCxn id="31" idx="1"/>
          </p:cNvCxnSpPr>
          <p:nvPr/>
        </p:nvCxnSpPr>
        <p:spPr>
          <a:xfrm flipH="1">
            <a:off x="3382699" y="2287900"/>
            <a:ext cx="4022" cy="213958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 rot="5400000">
            <a:off x="3323751" y="4380802"/>
            <a:ext cx="117896" cy="2112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481557" y="4169845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1557" y="4169845"/>
                <a:ext cx="433988" cy="58597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8425549" y="3900451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5549" y="3900451"/>
                <a:ext cx="433988" cy="58597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3491020" y="4698606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020" y="4698606"/>
                <a:ext cx="433988" cy="58597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r="-4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579558" y="1754741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9558" y="1754741"/>
                <a:ext cx="433988" cy="58597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ástupný symbol pro obsah 2"/>
          <p:cNvSpPr>
            <a:spLocks noGrp="1"/>
          </p:cNvSpPr>
          <p:nvPr/>
        </p:nvSpPr>
        <p:spPr>
          <a:xfrm>
            <a:off x="143508" y="137499"/>
            <a:ext cx="8856986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Hydraulický zvedák automobilu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588564" y="3873905"/>
            <a:ext cx="1332149" cy="80648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nádrž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 olejem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4533232" y="5202365"/>
            <a:ext cx="169929" cy="269692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277072" y="5406694"/>
            <a:ext cx="210758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3469400" y="5305466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9400" y="5305466"/>
                <a:ext cx="433988" cy="58597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56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572000" y="4855308"/>
                <a:ext cx="433988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𝒁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4855308"/>
                <a:ext cx="433988" cy="585977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r="-4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Obdélník 43"/>
          <p:cNvSpPr/>
          <p:nvPr/>
        </p:nvSpPr>
        <p:spPr>
          <a:xfrm rot="5400000">
            <a:off x="5175729" y="5550795"/>
            <a:ext cx="117896" cy="4550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5257531" y="5719388"/>
            <a:ext cx="0" cy="37370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5005988" y="5949748"/>
            <a:ext cx="503086" cy="40457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117388" y="840835"/>
                <a:ext cx="3569005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1,</m:t>
                        </m:r>
                      </m:sub>
                    </m:sSub>
                    <m:sSub>
                      <m:sSub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- záklopky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388" y="840835"/>
                <a:ext cx="3569005" cy="58597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341" t="-8333" b="-2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2483768" y="6250357"/>
                <a:ext cx="3569005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p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epou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t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c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ventil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6250357"/>
                <a:ext cx="3569005" cy="585977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13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834098" y="1713237"/>
                <a:ext cx="213558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𝑙𝑒𝑘𝑡𝑟𝑜𝑚𝑜𝑡𝑜𝑟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098" y="1713237"/>
                <a:ext cx="2135584" cy="58597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33082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7419" y="762360"/>
            <a:ext cx="9143999" cy="590699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2602" y="0"/>
            <a:ext cx="9143999" cy="179807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51518" y="108956"/>
                <a:ext cx="8875062" cy="13758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Příklad: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Jak velkou silou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působí voda na píst větší stříkačky o průřezu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jestliže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=12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=4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=12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?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18" y="108956"/>
                <a:ext cx="8875062" cy="137582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374" t="-4425" r="-1442" b="-11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-54514" y="2204864"/>
            <a:ext cx="9198514" cy="465313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-54514" y="1798076"/>
            <a:ext cx="1968448" cy="4067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 anchor="ctr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b="1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46214" y="3291557"/>
            <a:ext cx="576064" cy="100811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114366" y="3166602"/>
            <a:ext cx="1476163" cy="1120987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ý pruh 5"/>
          <p:cNvSpPr/>
          <p:nvPr/>
        </p:nvSpPr>
        <p:spPr>
          <a:xfrm rot="10800000">
            <a:off x="5879854" y="3430987"/>
            <a:ext cx="2160240" cy="1655011"/>
          </a:xfrm>
          <a:prstGeom prst="blockArc">
            <a:avLst>
              <a:gd name="adj1" fmla="val 10800000"/>
              <a:gd name="adj2" fmla="val 21544976"/>
              <a:gd name="adj3" fmla="val 17320"/>
            </a:avLst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46214" y="3797832"/>
            <a:ext cx="576064" cy="50405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14366" y="3783533"/>
            <a:ext cx="1495287" cy="50405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46214" y="3293776"/>
            <a:ext cx="576064" cy="100811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14365" y="3166602"/>
            <a:ext cx="1476163" cy="112098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248347" y="3166602"/>
                <a:ext cx="751188" cy="63521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8347" y="3166602"/>
                <a:ext cx="751188" cy="63521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8040094" y="3128709"/>
                <a:ext cx="751188" cy="63521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0094" y="3128709"/>
                <a:ext cx="751188" cy="63521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5283058" y="3801817"/>
                <a:ext cx="751188" cy="63521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3058" y="3801817"/>
                <a:ext cx="751188" cy="63521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8192983" y="4299669"/>
                <a:ext cx="751188" cy="63521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2983" y="4299669"/>
                <a:ext cx="751188" cy="63521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lů 8"/>
          <p:cNvSpPr/>
          <p:nvPr/>
        </p:nvSpPr>
        <p:spPr>
          <a:xfrm>
            <a:off x="5879853" y="3045896"/>
            <a:ext cx="288032" cy="631323"/>
          </a:xfrm>
          <a:prstGeom prst="down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ů 20"/>
          <p:cNvSpPr/>
          <p:nvPr/>
        </p:nvSpPr>
        <p:spPr>
          <a:xfrm>
            <a:off x="7562874" y="2434838"/>
            <a:ext cx="579144" cy="1237359"/>
          </a:xfrm>
          <a:prstGeom prst="down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35837" y="3701327"/>
            <a:ext cx="576064" cy="1930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114365" y="3668515"/>
            <a:ext cx="1495288" cy="1333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4932040" y="2473439"/>
            <a:ext cx="0" cy="3475841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111868" y="2306556"/>
                <a:ext cx="1802066" cy="4743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=12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868" y="2306556"/>
                <a:ext cx="1802066" cy="47437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22388" y="2730136"/>
                <a:ext cx="1800200" cy="4692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 </m:t>
                      </m:r>
                      <m:sSup>
                        <m:sSup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388" y="2730136"/>
                <a:ext cx="1800200" cy="46929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l="-678"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27178" y="3205243"/>
                <a:ext cx="2155876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12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78" y="3205243"/>
                <a:ext cx="2155876" cy="532743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8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691680" y="2722887"/>
                <a:ext cx="1800200" cy="4692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0,000 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4 </m:t>
                      </m:r>
                      <m:sSup>
                        <m:sSup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2722887"/>
                <a:ext cx="1800200" cy="46929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r="-61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768860" y="3192179"/>
                <a:ext cx="1800200" cy="4692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0,001 2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8860" y="3192179"/>
                <a:ext cx="1800200" cy="46929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r="-64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6371820" y="5100942"/>
                <a:ext cx="1519331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1820" y="5100942"/>
                <a:ext cx="1519331" cy="532743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l="-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27178" y="3667300"/>
                <a:ext cx="1802066" cy="4743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=?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78" y="3667300"/>
                <a:ext cx="1802066" cy="47437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l="-1017"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H="1" flipV="1">
            <a:off x="223390" y="3699738"/>
            <a:ext cx="3484514" cy="16121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127178" y="4084532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  <m:sSub>
                        <m:sSub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78" y="4084532"/>
                <a:ext cx="2059664" cy="532743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l="-8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127178" y="4531148"/>
                <a:ext cx="2445570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2:0,000 4 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78" y="4531148"/>
                <a:ext cx="2445570" cy="532743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 l="-7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2418126" y="4531147"/>
                <a:ext cx="2030405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0 000 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𝑃𝑎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8126" y="4531147"/>
                <a:ext cx="2030405" cy="532743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5943353" y="5488085"/>
                <a:ext cx="2376264" cy="7497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  <m:sSub>
                        <m:sSub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  <m:sSub>
                        <m:sSub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3353" y="5488085"/>
                <a:ext cx="2376264" cy="749794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 l="-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11868" y="5128505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868" y="5128505"/>
                <a:ext cx="2059664" cy="532743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 l="-5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130118" y="5495571"/>
                <a:ext cx="3364702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30 000·0,001 2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118" y="5495571"/>
                <a:ext cx="3364702" cy="532743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 l="-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2974735" y="5495569"/>
                <a:ext cx="1255721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36 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4735" y="5495569"/>
                <a:ext cx="1255721" cy="532743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 flipH="1">
            <a:off x="186987" y="6028312"/>
            <a:ext cx="8757184" cy="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Zástupný symbol pro obsah 2"/>
          <p:cNvSpPr>
            <a:spLocks noGrp="1"/>
          </p:cNvSpPr>
          <p:nvPr/>
        </p:nvSpPr>
        <p:spPr>
          <a:xfrm>
            <a:off x="168499" y="6068325"/>
            <a:ext cx="4808497" cy="60521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Voda působí na píst silou 36 N.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859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5" grpId="0" animBg="1"/>
      <p:bldP spid="12" grpId="0" animBg="1"/>
      <p:bldP spid="6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9" grpId="0" animBg="1"/>
      <p:bldP spid="21" grpId="0" animBg="1"/>
      <p:bldP spid="22" grpId="0" animBg="1"/>
      <p:bldP spid="23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664" y="2099498"/>
            <a:ext cx="9099096" cy="70593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-9937" y="811296"/>
            <a:ext cx="9153937" cy="64807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40921" y="908152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Co umožňuje hydraulické zařízení?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-26132" y="1474584"/>
            <a:ext cx="9170132" cy="62491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p:sp>
        <p:nvSpPr>
          <p:cNvPr id="48" name="Zaoblený obdélník 47"/>
          <p:cNvSpPr/>
          <p:nvPr/>
        </p:nvSpPr>
        <p:spPr>
          <a:xfrm>
            <a:off x="-11355" y="53942"/>
            <a:ext cx="9133135" cy="72312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180610" y="127470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167786" y="1610880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Napiš vzorec pro tlak v hydraulických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zařízeních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164090" y="2193437"/>
            <a:ext cx="8685613" cy="131793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Uveď praktické využití hydraulických zařízení.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77" y="2837088"/>
            <a:ext cx="9141624" cy="1384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90958" y="2911630"/>
                <a:ext cx="8976833" cy="6894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Jaké obsah by musely mít větší píst, aby se závažím o hmotnosti 100 g, které působí na menší píst, zdvihlo závaží </a:t>
                </a:r>
                <a:b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1 kg? Obsah menšího pístu je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3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958" y="2911630"/>
                <a:ext cx="8976833" cy="68946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87" t="-6195" r="-1087" b="-93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5664" y="4149080"/>
            <a:ext cx="9141624" cy="115212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8326" y="4315204"/>
                <a:ext cx="9062098" cy="81988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5) Válec hydraulické zařízení má obsah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30 </m:t>
                    </m:r>
                    <m:sSup>
                      <m:sSup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 Jak velkou tlakovou silou působí olej na píst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,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j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estliže je v oleji tlak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5 </m:t>
                    </m:r>
                    <m:r>
                      <a:rPr lang="cs-CZ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𝑀𝑃𝑎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? 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26" y="4315204"/>
                <a:ext cx="9062098" cy="81988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077" t="-5224" r="-1077" b="-186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-31200" y="5301208"/>
            <a:ext cx="9141624" cy="15567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25520" y="5445224"/>
                <a:ext cx="8495847" cy="4886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6) Dílenský hydraulický lis má obsah velkého pístu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2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00</m:t>
                    </m:r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Lis je schopen vyvolat tlak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50 </m:t>
                    </m:r>
                    <m:r>
                      <a:rPr lang="cs-CZ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𝑘𝑁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. 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Jak velkou silou musíme působit na malý píst o obsahu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,5</m:t>
                    </m:r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?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520" y="5445224"/>
                <a:ext cx="8495847" cy="48861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149" t="-8750" r="-1149" b="-17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9" grpId="0"/>
      <p:bldP spid="28" grpId="0"/>
      <p:bldP spid="30" grpId="0"/>
      <p:bldP spid="12" grpId="0" animBg="1"/>
      <p:bldP spid="16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0864" y="1"/>
            <a:ext cx="9133135" cy="76470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0289" y="134921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Řešení: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776" y="2883852"/>
            <a:ext cx="9099096" cy="70593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-9937" y="811296"/>
            <a:ext cx="9153937" cy="10335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40921" y="908152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Hydraulické zařízení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založeno na přenosu tlaku v kapalině podle Pascalova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zákona.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-7999" y="1988840"/>
            <a:ext cx="9170132" cy="77766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77505" y="2133365"/>
                <a:ext cx="8495847" cy="4886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2)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:</m:t>
                    </m:r>
                    <m:sSub>
                      <m:sSub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:</m:t>
                    </m:r>
                    <m:sSub>
                      <m:sSub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05" y="2133365"/>
                <a:ext cx="8495847" cy="48861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76" t="-8750" b="-2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ástupný symbol pro obsah 2"/>
          <p:cNvSpPr>
            <a:spLocks noGrp="1"/>
          </p:cNvSpPr>
          <p:nvPr/>
        </p:nvSpPr>
        <p:spPr>
          <a:xfrm>
            <a:off x="94429" y="2931170"/>
            <a:ext cx="8685613" cy="6589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Hydraulický lis, hydraulický zvedák.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-7999" y="3764259"/>
            <a:ext cx="9141624" cy="76400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9882" y="3838801"/>
                <a:ext cx="8976833" cy="68946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3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0 </m:t>
                    </m:r>
                    <m:sSup>
                      <m:sSupPr>
                        <m:ctrlP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82" y="3838801"/>
                <a:ext cx="8976833" cy="6894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018" t="-6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-27145" y="4687634"/>
            <a:ext cx="9141624" cy="79208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5517" y="4853758"/>
            <a:ext cx="9062098" cy="8198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10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kN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-21481" y="5620156"/>
            <a:ext cx="9141624" cy="100811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135239" y="5764172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6) 125 N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24[7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7267" y="2185374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406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 animBg="1"/>
      <p:bldP spid="12" grpId="0"/>
      <p:bldP spid="14" grpId="0" animBg="1"/>
      <p:bldP spid="16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xmlns="" val="399839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124743"/>
            <a:ext cx="83884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</a:t>
            </a:r>
            <a:r>
              <a:rPr lang="cs-CZ" sz="10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</a:t>
            </a:r>
            <a:r>
              <a:rPr lang="cs-CZ" sz="1000" dirty="0" smtClean="0"/>
              <a:t>klipart: www.office.</a:t>
            </a:r>
            <a:r>
              <a:rPr lang="cs-CZ" sz="1000" smtClean="0"/>
              <a:t>microsoft.com</a:t>
            </a:r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</a:p>
          <a:p>
            <a:r>
              <a:rPr lang="cs-CZ" sz="1000" dirty="0" smtClean="0"/>
              <a:t> </a:t>
            </a:r>
            <a:endParaRPr lang="cs-CZ" sz="1000" dirty="0"/>
          </a:p>
          <a:p>
            <a:endParaRPr lang="cs-CZ" sz="1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2423</TotalTime>
  <Words>316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338</cp:revision>
  <dcterms:created xsi:type="dcterms:W3CDTF">2012-04-23T18:25:05Z</dcterms:created>
  <dcterms:modified xsi:type="dcterms:W3CDTF">2013-11-15T08:13:52Z</dcterms:modified>
</cp:coreProperties>
</file>