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29" r:id="rId4"/>
    <p:sldId id="346" r:id="rId5"/>
    <p:sldId id="347" r:id="rId6"/>
    <p:sldId id="351" r:id="rId7"/>
    <p:sldId id="348" r:id="rId8"/>
    <p:sldId id="319" r:id="rId9"/>
    <p:sldId id="332" r:id="rId10"/>
    <p:sldId id="33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373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18" Type="http://schemas.openxmlformats.org/officeDocument/2006/relationships/image" Target="../media/image34.png"/><Relationship Id="rId3" Type="http://schemas.openxmlformats.org/officeDocument/2006/relationships/image" Target="../media/image19.png"/><Relationship Id="rId21" Type="http://schemas.openxmlformats.org/officeDocument/2006/relationships/image" Target="../media/image37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17" Type="http://schemas.openxmlformats.org/officeDocument/2006/relationships/image" Target="../media/image33.png"/><Relationship Id="rId2" Type="http://schemas.openxmlformats.org/officeDocument/2006/relationships/image" Target="../media/image18.png"/><Relationship Id="rId16" Type="http://schemas.openxmlformats.org/officeDocument/2006/relationships/image" Target="../media/image32.png"/><Relationship Id="rId20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23" Type="http://schemas.openxmlformats.org/officeDocument/2006/relationships/image" Target="../media/image6.wmf"/><Relationship Id="rId10" Type="http://schemas.openxmlformats.org/officeDocument/2006/relationships/image" Target="../media/image26.png"/><Relationship Id="rId19" Type="http://schemas.openxmlformats.org/officeDocument/2006/relationships/image" Target="../media/image35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Relationship Id="rId22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VY_32_INOVACE_09_16_F7_Hanak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74206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Mechanické vlastnosti kapalin a plynů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80169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Účinky gravitační síly Země na kapalinu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4284" y="1412776"/>
            <a:ext cx="8609307" cy="5184575"/>
          </a:xfrm>
          <a:prstGeom prst="roundRect">
            <a:avLst>
              <a:gd name="adj" fmla="val 974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86927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8959" y="1514127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se budeme zabývat účinky gravitační síly Země na kapalinu. Na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závěr  jsou zde 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73629" y="1772816"/>
            <a:ext cx="8396744" cy="403244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46552" y="1916832"/>
            <a:ext cx="8396743" cy="8310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důsledku působení gravitační síly Země působí kapalina v nádobě v klidu tlakovou silou kolmo na: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73630" y="396676"/>
            <a:ext cx="8396743" cy="116011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2987824" y="677633"/>
            <a:ext cx="3168354" cy="59820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 !!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0BASIBLT\MC900440428CA0H9RCU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8" y="3564793"/>
            <a:ext cx="1584176" cy="166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ástupný symbol pro obsah 2"/>
          <p:cNvSpPr>
            <a:spLocks noGrp="1"/>
          </p:cNvSpPr>
          <p:nvPr/>
        </p:nvSpPr>
        <p:spPr>
          <a:xfrm>
            <a:off x="664099" y="3429000"/>
            <a:ext cx="3072485" cy="5682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dno nádoby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664099" y="4119232"/>
            <a:ext cx="3072485" cy="5682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těny nádoby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664099" y="4880597"/>
            <a:ext cx="4793905" cy="5682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plochy ponořené v kapalině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57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6" grpId="0"/>
      <p:bldP spid="18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43025" y="334984"/>
            <a:ext cx="8893472" cy="80354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899592" y="466728"/>
            <a:ext cx="7128792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Tlaková síla kapaliny roste s hloubkou.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143025" y="1340768"/>
            <a:ext cx="8893472" cy="504056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19212" y="1563810"/>
            <a:ext cx="8496944" cy="459447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3" name="Skupina 52"/>
          <p:cNvGrpSpPr/>
          <p:nvPr/>
        </p:nvGrpSpPr>
        <p:grpSpPr>
          <a:xfrm>
            <a:off x="899592" y="1808820"/>
            <a:ext cx="2016224" cy="3240360"/>
            <a:chOff x="1547664" y="1556792"/>
            <a:chExt cx="2016224" cy="3240360"/>
          </a:xfrm>
        </p:grpSpPr>
        <p:sp>
          <p:nvSpPr>
            <p:cNvPr id="51" name="Obdélník 50"/>
            <p:cNvSpPr/>
            <p:nvPr/>
          </p:nvSpPr>
          <p:spPr>
            <a:xfrm>
              <a:off x="1547664" y="2082488"/>
              <a:ext cx="2016224" cy="2714664"/>
            </a:xfrm>
            <a:prstGeom prst="rect">
              <a:avLst/>
            </a:prstGeom>
            <a:solidFill>
              <a:srgbClr val="0070C0"/>
            </a:solidFill>
            <a:ln w="317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1547664" y="1556792"/>
              <a:ext cx="2016224" cy="3240360"/>
            </a:xfrm>
            <a:prstGeom prst="rect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2" name="Zástupný symbol pro obsah 2"/>
          <p:cNvSpPr>
            <a:spLocks noGrp="1"/>
          </p:cNvSpPr>
          <p:nvPr/>
        </p:nvSpPr>
        <p:spPr>
          <a:xfrm>
            <a:off x="1403648" y="3443672"/>
            <a:ext cx="1270623" cy="58597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voda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4" name="Oblouk 53"/>
          <p:cNvSpPr/>
          <p:nvPr/>
        </p:nvSpPr>
        <p:spPr>
          <a:xfrm>
            <a:off x="1781449" y="2702568"/>
            <a:ext cx="1854447" cy="1626532"/>
          </a:xfrm>
          <a:prstGeom prst="arc">
            <a:avLst>
              <a:gd name="adj1" fmla="val 16200000"/>
              <a:gd name="adj2" fmla="val 20985708"/>
            </a:avLst>
          </a:prstGeom>
          <a:ln w="317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2949141" y="2319479"/>
                <a:ext cx="364141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9141" y="2319479"/>
                <a:ext cx="364141" cy="5859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2915816" y="3136011"/>
                <a:ext cx="364141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3136011"/>
                <a:ext cx="364141" cy="5859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2915816" y="4209779"/>
                <a:ext cx="364141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4209779"/>
                <a:ext cx="364141" cy="5859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Oblouk 58"/>
          <p:cNvSpPr/>
          <p:nvPr/>
        </p:nvSpPr>
        <p:spPr>
          <a:xfrm>
            <a:off x="1510799" y="3691848"/>
            <a:ext cx="2629154" cy="1800200"/>
          </a:xfrm>
          <a:prstGeom prst="arc">
            <a:avLst>
              <a:gd name="adj1" fmla="val 16200000"/>
              <a:gd name="adj2" fmla="val 20808977"/>
            </a:avLst>
          </a:prstGeom>
          <a:ln w="317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louk 59"/>
          <p:cNvSpPr/>
          <p:nvPr/>
        </p:nvSpPr>
        <p:spPr>
          <a:xfrm>
            <a:off x="1049435" y="4728168"/>
            <a:ext cx="3732762" cy="1800200"/>
          </a:xfrm>
          <a:prstGeom prst="arc">
            <a:avLst>
              <a:gd name="adj1" fmla="val 16200000"/>
              <a:gd name="adj2" fmla="val 20808977"/>
            </a:avLst>
          </a:prstGeom>
          <a:ln w="317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4528207" y="2334516"/>
                <a:ext cx="4368552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– nejmenší tlaková síla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8207" y="2334516"/>
                <a:ext cx="4368552" cy="585977"/>
              </a:xfrm>
              <a:prstGeom prst="rect">
                <a:avLst/>
              </a:prstGeom>
              <a:blipFill rotWithShape="1">
                <a:blip r:embed="rId5"/>
                <a:stretch>
                  <a:fillRect t="-10417" b="-177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4663839" y="4435179"/>
                <a:ext cx="4216896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– nejmenší tlaková síla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3839" y="4435179"/>
                <a:ext cx="4216896" cy="585977"/>
              </a:xfrm>
              <a:prstGeom prst="rect">
                <a:avLst/>
              </a:prstGeom>
              <a:blipFill rotWithShape="1">
                <a:blip r:embed="rId6"/>
                <a:stretch>
                  <a:fillRect t="-10417" b="-177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KFRZHZFF\MC9004380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619" y="2989043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517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54" grpId="0" animBg="1"/>
      <p:bldP spid="55" grpId="0"/>
      <p:bldP spid="57" grpId="0"/>
      <p:bldP spid="58" grpId="0"/>
      <p:bldP spid="59" grpId="0" animBg="1"/>
      <p:bldP spid="60" grpId="0" animBg="1"/>
      <p:bldP spid="45" grpId="0"/>
      <p:bldP spid="6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25265" y="186072"/>
            <a:ext cx="8893472" cy="80354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01452" y="317816"/>
            <a:ext cx="8357244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Tlaková síla kapaliny závisí na hustotě kapaliny.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5265" y="993068"/>
            <a:ext cx="8893472" cy="56762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1452" y="1216110"/>
            <a:ext cx="8496944" cy="523722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seč 22"/>
          <p:cNvSpPr/>
          <p:nvPr/>
        </p:nvSpPr>
        <p:spPr>
          <a:xfrm>
            <a:off x="881832" y="3967279"/>
            <a:ext cx="2016224" cy="1108362"/>
          </a:xfrm>
          <a:prstGeom prst="pie">
            <a:avLst>
              <a:gd name="adj1" fmla="val 0"/>
              <a:gd name="adj2" fmla="val 10832216"/>
            </a:avLst>
          </a:prstGeom>
          <a:solidFill>
            <a:srgbClr val="0070C0"/>
          </a:solidFill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881832" y="1461120"/>
            <a:ext cx="2016224" cy="3060340"/>
            <a:chOff x="1547664" y="1556792"/>
            <a:chExt cx="2016224" cy="3240360"/>
          </a:xfrm>
        </p:grpSpPr>
        <p:sp>
          <p:nvSpPr>
            <p:cNvPr id="8" name="Obdélník 7"/>
            <p:cNvSpPr/>
            <p:nvPr/>
          </p:nvSpPr>
          <p:spPr>
            <a:xfrm>
              <a:off x="1547664" y="2082488"/>
              <a:ext cx="2016224" cy="2714664"/>
            </a:xfrm>
            <a:prstGeom prst="rect">
              <a:avLst/>
            </a:prstGeom>
            <a:solidFill>
              <a:srgbClr val="0070C0"/>
            </a:solidFill>
            <a:ln w="317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547664" y="1556792"/>
              <a:ext cx="2016224" cy="3240360"/>
            </a:xfrm>
            <a:prstGeom prst="rect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Obdélník 23"/>
          <p:cNvSpPr/>
          <p:nvPr/>
        </p:nvSpPr>
        <p:spPr>
          <a:xfrm>
            <a:off x="918240" y="4393507"/>
            <a:ext cx="1980000" cy="18778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seč 24"/>
          <p:cNvSpPr/>
          <p:nvPr/>
        </p:nvSpPr>
        <p:spPr>
          <a:xfrm>
            <a:off x="5875709" y="4141209"/>
            <a:ext cx="2016224" cy="760501"/>
          </a:xfrm>
          <a:prstGeom prst="pie">
            <a:avLst>
              <a:gd name="adj1" fmla="val 0"/>
              <a:gd name="adj2" fmla="val 10832216"/>
            </a:avLst>
          </a:prstGeom>
          <a:solidFill>
            <a:srgbClr val="FFC000"/>
          </a:solidFill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5875709" y="1495182"/>
            <a:ext cx="2016224" cy="3060340"/>
            <a:chOff x="1547664" y="1556792"/>
            <a:chExt cx="2016224" cy="3240360"/>
          </a:xfrm>
        </p:grpSpPr>
        <p:sp>
          <p:nvSpPr>
            <p:cNvPr id="27" name="Obdélník 26"/>
            <p:cNvSpPr/>
            <p:nvPr/>
          </p:nvSpPr>
          <p:spPr>
            <a:xfrm>
              <a:off x="1547664" y="2082488"/>
              <a:ext cx="2016224" cy="2714664"/>
            </a:xfrm>
            <a:prstGeom prst="rect">
              <a:avLst/>
            </a:prstGeom>
            <a:solidFill>
              <a:srgbClr val="FFC000"/>
            </a:solidFill>
            <a:ln w="317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547664" y="1556792"/>
              <a:ext cx="2016224" cy="3240360"/>
            </a:xfrm>
            <a:prstGeom prst="rect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5898739" y="4401802"/>
            <a:ext cx="1980000" cy="18778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1254632" y="2328827"/>
            <a:ext cx="1270623" cy="58597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voda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6148251" y="2254036"/>
            <a:ext cx="1480975" cy="58597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ethanol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918240" y="3224523"/>
                <a:ext cx="1993506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=1 000</m:t>
                      </m:r>
                      <m:f>
                        <m:f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𝑘𝑔</m:t>
                          </m:r>
                        </m:num>
                        <m:den>
                          <m:sSup>
                            <m:sSupPr>
                              <m:ctrlPr>
                                <a:rPr lang="cs-CZ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8240" y="3224523"/>
                <a:ext cx="1993506" cy="585977"/>
              </a:xfrm>
              <a:prstGeom prst="rect">
                <a:avLst/>
              </a:prstGeom>
              <a:blipFill rotWithShape="1">
                <a:blip r:embed="rId2"/>
                <a:stretch>
                  <a:fillRect b="-2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5875709" y="3198756"/>
                <a:ext cx="1993506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=789</m:t>
                      </m:r>
                      <m:f>
                        <m:f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𝑘𝑔</m:t>
                          </m:r>
                        </m:num>
                        <m:den>
                          <m:sSup>
                            <m:sSupPr>
                              <m:ctrlPr>
                                <a:rPr lang="cs-CZ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5709" y="3198756"/>
                <a:ext cx="1993506" cy="585977"/>
              </a:xfrm>
              <a:prstGeom prst="rect">
                <a:avLst/>
              </a:prstGeom>
              <a:blipFill rotWithShape="1">
                <a:blip r:embed="rId3"/>
                <a:stretch>
                  <a:fillRect b="-2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8H1P3Q3A\MC9004324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061" y="2833154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4" name="Přímá spojnice se šipkou 33"/>
          <p:cNvCxnSpPr/>
          <p:nvPr/>
        </p:nvCxnSpPr>
        <p:spPr>
          <a:xfrm>
            <a:off x="1889943" y="5075641"/>
            <a:ext cx="0" cy="1126865"/>
          </a:xfrm>
          <a:prstGeom prst="straightConnector1">
            <a:avLst/>
          </a:prstGeom>
          <a:ln w="317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6937182" y="4901710"/>
            <a:ext cx="0" cy="737363"/>
          </a:xfrm>
          <a:prstGeom prst="straightConnector1">
            <a:avLst/>
          </a:prstGeom>
          <a:ln w="3175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1889943" y="5517232"/>
                <a:ext cx="702319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𝑭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9943" y="5517232"/>
                <a:ext cx="702319" cy="585977"/>
              </a:xfrm>
              <a:prstGeom prst="rect">
                <a:avLst/>
              </a:prstGeom>
              <a:blipFill rotWithShape="1">
                <a:blip r:embed="rId5"/>
                <a:stretch>
                  <a:fillRect l="-17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6955810" y="4977402"/>
                <a:ext cx="702319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𝑭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5810" y="4977402"/>
                <a:ext cx="702319" cy="585977"/>
              </a:xfrm>
              <a:prstGeom prst="rect">
                <a:avLst/>
              </a:prstGeom>
              <a:blipFill rotWithShape="1">
                <a:blip r:embed="rId6"/>
                <a:stretch>
                  <a:fillRect l="-17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6901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0" grpId="0"/>
      <p:bldP spid="31" grpId="0"/>
      <p:bldP spid="32" grpId="0"/>
      <p:bldP spid="38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13476" y="484454"/>
            <a:ext cx="8396744" cy="562259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02774" y="782190"/>
            <a:ext cx="8396743" cy="8310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Tlakovou sílu v kapalině vypočteme podle vzorce: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819348" y="1591697"/>
            <a:ext cx="3140682" cy="103456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109257" y="1860450"/>
                <a:ext cx="2590411" cy="7497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9257" y="1860450"/>
                <a:ext cx="2590411" cy="74979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>
            <a:spLocks noGrp="1"/>
          </p:cNvSpPr>
          <p:nvPr/>
        </p:nvSpPr>
        <p:spPr>
          <a:xfrm>
            <a:off x="819348" y="2942289"/>
            <a:ext cx="4045971" cy="58324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 – obsah plochy 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844252" y="3587374"/>
            <a:ext cx="4045971" cy="58324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 – hloubka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847080" y="4314635"/>
                <a:ext cx="4045971" cy="58324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𝜌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– hustota kapaliny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7080" y="4314635"/>
                <a:ext cx="4045971" cy="583244"/>
              </a:xfrm>
              <a:prstGeom prst="rect">
                <a:avLst/>
              </a:prstGeom>
              <a:blipFill rotWithShape="1">
                <a:blip r:embed="rId3"/>
                <a:stretch>
                  <a:fillRect t="-10526" b="-1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ástupný symbol pro obsah 2"/>
          <p:cNvSpPr>
            <a:spLocks noGrp="1"/>
          </p:cNvSpPr>
          <p:nvPr/>
        </p:nvSpPr>
        <p:spPr>
          <a:xfrm>
            <a:off x="847080" y="5030521"/>
            <a:ext cx="4045971" cy="58324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 – gravitační činitel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7" name="Picture 2" descr="C:\Users\spravce\AppData\Local\Microsoft\Windows\Temporary Internet Files\Content.IE5\0BASIBLT\MC900440428CA0H9RCU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804" y="3233911"/>
            <a:ext cx="1894832" cy="1995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5580112" y="1583688"/>
            <a:ext cx="2885030" cy="103456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5805660" y="1846488"/>
                <a:ext cx="2590411" cy="7497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5660" y="1846488"/>
                <a:ext cx="2590411" cy="74979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ástupný symbol pro obsah 2"/>
          <p:cNvSpPr>
            <a:spLocks noGrp="1"/>
          </p:cNvSpPr>
          <p:nvPr/>
        </p:nvSpPr>
        <p:spPr>
          <a:xfrm>
            <a:off x="4290042" y="1846488"/>
            <a:ext cx="1150554" cy="58324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nebo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62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62360"/>
            <a:ext cx="9126580" cy="609564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2602" y="0"/>
            <a:ext cx="9143999" cy="16288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51518" y="108956"/>
                <a:ext cx="8692653" cy="13758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Jak velkou tlakovou silou působí voda na dno láhve, jestliže obsah dna je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=60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výška sloupce vody je 10 cm?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18" y="108956"/>
                <a:ext cx="8692653" cy="1375827"/>
              </a:xfrm>
              <a:prstGeom prst="rect">
                <a:avLst/>
              </a:prstGeom>
              <a:blipFill rotWithShape="1">
                <a:blip r:embed="rId2"/>
                <a:stretch>
                  <a:fillRect l="-1403" t="-4425" r="-1473" b="-11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0" y="1835204"/>
            <a:ext cx="9144000" cy="502279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1062" y="1432274"/>
            <a:ext cx="1968448" cy="40678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 anchor="ctr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b="1" spc="-120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469092" y="2055872"/>
            <a:ext cx="0" cy="3950077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165997" y="1992781"/>
                <a:ext cx="1800200" cy="4692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𝑆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60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997" y="1992781"/>
                <a:ext cx="1800200" cy="469292"/>
              </a:xfrm>
              <a:prstGeom prst="rect">
                <a:avLst/>
              </a:prstGeom>
              <a:blipFill rotWithShape="1">
                <a:blip r:embed="rId3"/>
                <a:stretch>
                  <a:fillRect l="-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170787" y="2393630"/>
                <a:ext cx="2155876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10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787" y="2393630"/>
                <a:ext cx="2155876" cy="532743"/>
              </a:xfrm>
              <a:prstGeom prst="rect">
                <a:avLst/>
              </a:prstGeom>
              <a:blipFill rotWithShape="1">
                <a:blip r:embed="rId4"/>
                <a:stretch>
                  <a:fillRect l="-5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1735289" y="1985532"/>
                <a:ext cx="1800200" cy="4692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0,006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5289" y="1985532"/>
                <a:ext cx="1800200" cy="46929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1756997" y="2380566"/>
                <a:ext cx="1800200" cy="4692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0,1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6997" y="2380566"/>
                <a:ext cx="1800200" cy="46929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218663" y="3512578"/>
                <a:ext cx="3076669" cy="4743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=1 000 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𝑘𝑔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663" y="3512578"/>
                <a:ext cx="3076669" cy="474372"/>
              </a:xfrm>
              <a:prstGeom prst="rect">
                <a:avLst/>
              </a:prstGeom>
              <a:blipFill rotWithShape="1">
                <a:blip r:embed="rId7"/>
                <a:stretch>
                  <a:fillRect b="-56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H="1" flipV="1">
            <a:off x="170787" y="4711800"/>
            <a:ext cx="3484514" cy="16121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172273" y="4233369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?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273" y="4233369"/>
                <a:ext cx="2059664" cy="532743"/>
              </a:xfrm>
              <a:prstGeom prst="rect">
                <a:avLst/>
              </a:prstGeom>
              <a:blipFill rotWithShape="1">
                <a:blip r:embed="rId8"/>
                <a:stretch>
                  <a:fillRect l="-5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207102" y="4821420"/>
                <a:ext cx="3364702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𝑆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102" y="4821420"/>
                <a:ext cx="3364702" cy="532743"/>
              </a:xfrm>
              <a:prstGeom prst="rect">
                <a:avLst/>
              </a:prstGeom>
              <a:blipFill rotWithShape="1">
                <a:blip r:embed="rId9"/>
                <a:stretch>
                  <a:fillRect l="-5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 flipH="1">
            <a:off x="178851" y="6232038"/>
            <a:ext cx="8757184" cy="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130118" y="6245889"/>
            <a:ext cx="5832355" cy="60521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Tlaková síla vody na dno láhve je 6 N.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170786" y="2798924"/>
                <a:ext cx="3033061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10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𝑁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𝑘𝑔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786" y="2798924"/>
                <a:ext cx="3033061" cy="532743"/>
              </a:xfrm>
              <a:prstGeom prst="rect">
                <a:avLst/>
              </a:prstGeom>
              <a:blipFill rotWithShape="1">
                <a:blip r:embed="rId10"/>
                <a:stretch>
                  <a:fillRect b="-47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597844" y="2660001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7844" y="2660001"/>
                <a:ext cx="2059664" cy="532743"/>
              </a:xfrm>
              <a:prstGeom prst="rect">
                <a:avLst/>
              </a:prstGeom>
              <a:blipFill rotWithShape="1">
                <a:blip r:embed="rId11"/>
                <a:stretch>
                  <a:fillRect l="-5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4618308" y="3110085"/>
                <a:ext cx="2636620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=0,006·0,1 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8308" y="3110085"/>
                <a:ext cx="2636620" cy="532743"/>
              </a:xfrm>
              <a:prstGeom prst="rect">
                <a:avLst/>
              </a:prstGeom>
              <a:blipFill rotWithShape="1">
                <a:blip r:embed="rId12"/>
                <a:stretch>
                  <a:fillRect l="-6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7085322" y="3111402"/>
                <a:ext cx="2398876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=0,000 6 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5322" y="3111402"/>
                <a:ext cx="2398876" cy="5327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4595171" y="3949235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5171" y="3949235"/>
                <a:ext cx="2059664" cy="5327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4561883" y="4297664"/>
                <a:ext cx="3334980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=1 000·0,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000 6 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1883" y="4297664"/>
                <a:ext cx="3334980" cy="532743"/>
              </a:xfrm>
              <a:prstGeom prst="rect">
                <a:avLst/>
              </a:prstGeom>
              <a:blipFill rotWithShape="1">
                <a:blip r:embed="rId15"/>
                <a:stretch>
                  <a:fillRect b="-45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7685220" y="4297663"/>
                <a:ext cx="1487470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=0,6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5220" y="4297663"/>
                <a:ext cx="1487470" cy="532743"/>
              </a:xfrm>
              <a:prstGeom prst="rect">
                <a:avLst/>
              </a:prstGeom>
              <a:blipFill rotWithShape="1">
                <a:blip r:embed="rId16"/>
                <a:stretch>
                  <a:fillRect b="-45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4613880" y="5181110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3880" y="5181110"/>
                <a:ext cx="2059664" cy="532743"/>
              </a:xfrm>
              <a:prstGeom prst="rect">
                <a:avLst/>
              </a:prstGeom>
              <a:blipFill rotWithShape="1">
                <a:blip r:embed="rId17"/>
                <a:stretch>
                  <a:fillRect l="-8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4575780" y="5630528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=0,6·10 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5780" y="5630528"/>
                <a:ext cx="2059664" cy="532743"/>
              </a:xfrm>
              <a:prstGeom prst="rect">
                <a:avLst/>
              </a:prstGeom>
              <a:blipFill rotWithShape="1">
                <a:blip r:embed="rId18"/>
                <a:stretch>
                  <a:fillRect l="-8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6448176" y="5601213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𝑵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8176" y="5601213"/>
                <a:ext cx="2059664" cy="532743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165997" y="5260852"/>
                <a:ext cx="4277071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0,006·0,1·1000·10 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997" y="5260852"/>
                <a:ext cx="4277071" cy="532743"/>
              </a:xfrm>
              <a:prstGeom prst="rect">
                <a:avLst/>
              </a:prstGeom>
              <a:blipFill rotWithShape="1">
                <a:blip r:embed="rId20"/>
                <a:stretch>
                  <a:fillRect l="-2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419989" y="5614067"/>
                <a:ext cx="1241303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𝑵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989" y="5614067"/>
                <a:ext cx="1241303" cy="532743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4634344" y="1961055"/>
                <a:ext cx="2059664" cy="5327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𝐽𝑖𝑛𝑎𝑘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4344" y="1961055"/>
                <a:ext cx="2059664" cy="532743"/>
              </a:xfrm>
              <a:prstGeom prst="rect">
                <a:avLst/>
              </a:prstGeom>
              <a:blipFill rotWithShape="1">
                <a:blip r:embed="rId22"/>
                <a:stretch>
                  <a:fillRect l="-2071" b="-11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Zástupný symbol pro obsah 2"/>
          <p:cNvSpPr>
            <a:spLocks noGrp="1"/>
          </p:cNvSpPr>
          <p:nvPr/>
        </p:nvSpPr>
        <p:spPr>
          <a:xfrm>
            <a:off x="4595171" y="3543808"/>
            <a:ext cx="2657084" cy="5327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hmotnost vody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Zástupný symbol pro obsah 2"/>
          <p:cNvSpPr>
            <a:spLocks noGrp="1"/>
          </p:cNvSpPr>
          <p:nvPr/>
        </p:nvSpPr>
        <p:spPr>
          <a:xfrm>
            <a:off x="4587779" y="4820570"/>
            <a:ext cx="2657084" cy="5327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tlaková síla vody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Zástupný symbol pro obsah 2"/>
          <p:cNvSpPr>
            <a:spLocks noGrp="1"/>
          </p:cNvSpPr>
          <p:nvPr/>
        </p:nvSpPr>
        <p:spPr>
          <a:xfrm>
            <a:off x="4569397" y="2297670"/>
            <a:ext cx="2657084" cy="5327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objem vody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AX2KZEMX\MC900440450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463" y="1432274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45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4" grpId="0"/>
      <p:bldP spid="25" grpId="0"/>
      <p:bldP spid="26" grpId="0"/>
      <p:bldP spid="27" grpId="0"/>
      <p:bldP spid="29" grpId="0"/>
      <p:bldP spid="35" grpId="0"/>
      <p:bldP spid="36" grpId="0"/>
      <p:bldP spid="39" grpId="0"/>
      <p:bldP spid="40" grpId="0"/>
      <p:bldP spid="41" grpId="0"/>
      <p:bldP spid="42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3" grpId="0"/>
      <p:bldP spid="54" grpId="0"/>
      <p:bldP spid="55" grpId="0"/>
      <p:bldP spid="56" grpId="0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Zaoblený obdélník 47"/>
          <p:cNvSpPr/>
          <p:nvPr/>
        </p:nvSpPr>
        <p:spPr>
          <a:xfrm>
            <a:off x="-11355" y="53942"/>
            <a:ext cx="9133135" cy="72312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180610" y="127470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44538" y="2685646"/>
            <a:ext cx="9099096" cy="70593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18571" y="948349"/>
            <a:ext cx="9153937" cy="7454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143285" y="1029293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Jak působí tlaková síla kapaliny v nádobě?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4763" y="1790634"/>
            <a:ext cx="9170132" cy="77766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137191" y="1966342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Na čem závisí tlaková síla kapaliny v nádobě?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157539" y="2834738"/>
            <a:ext cx="8685613" cy="6589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Jak vypočteme tlakovou sílu v nádobě?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4763" y="3566053"/>
            <a:ext cx="9141624" cy="310330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122644" y="3640595"/>
            <a:ext cx="8976833" cy="68946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cs typeface="Arial" pitchFamily="34" charset="0"/>
              </a:rPr>
              <a:t>V akváriu je nalita voda do výšky 30 cm. Dno má šířku 50 cm a délku 60 cm.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cs typeface="Arial" pitchFamily="34" charset="0"/>
              </a:rPr>
              <a:t>a) Urči hmotnost vody v akváriu.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b) Urči gravitační sílu působící na vodu v akváriu.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c) Jak velkou talkovou silou působí voda na dno akvária?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39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3" grpId="0"/>
      <p:bldP spid="24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0864" y="1"/>
            <a:ext cx="9133135" cy="76470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40289" y="134921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Řešení: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0248" y="3191823"/>
            <a:ext cx="9099096" cy="70593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18571" y="948348"/>
            <a:ext cx="9153937" cy="123111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43285" y="1029293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Tlaková síla kapaliny v nádobě působí kolmo na stěny, dno a plochy ponořené v kapalině.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0473" y="2296811"/>
            <a:ext cx="9170132" cy="77766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12901" y="2472519"/>
            <a:ext cx="9259345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Tlaková síla závisí na hloubce a hustotě kapaliny.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33249" y="3340915"/>
                <a:ext cx="8685613" cy="658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3)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𝐹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𝑆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h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𝜌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·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𝑔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249" y="3340915"/>
                <a:ext cx="8685613" cy="658968"/>
              </a:xfrm>
              <a:prstGeom prst="rect">
                <a:avLst/>
              </a:prstGeom>
              <a:blipFill rotWithShape="1">
                <a:blip r:embed="rId2"/>
                <a:stretch>
                  <a:fillRect l="-1474" t="-9259" b="-4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48848" y="4072230"/>
            <a:ext cx="9141624" cy="213840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98354" y="4146772"/>
            <a:ext cx="8976833" cy="68946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   	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cs typeface="Arial" pitchFamily="34" charset="0"/>
              </a:rPr>
              <a:t>a) 90 kg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	b) 900 N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	c) 900N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40424[7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910" y="4280559"/>
            <a:ext cx="2088232" cy="172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06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399839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124743"/>
            <a:ext cx="83884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80-7196-265-1.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/>
              <a:t>Vlastní tvorba</a:t>
            </a:r>
          </a:p>
          <a:p>
            <a:endParaRPr lang="cs-CZ" sz="1000" dirty="0"/>
          </a:p>
          <a:p>
            <a:endParaRPr lang="cs-CZ" sz="1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2536</TotalTime>
  <Words>568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361</cp:revision>
  <dcterms:created xsi:type="dcterms:W3CDTF">2012-04-23T18:25:05Z</dcterms:created>
  <dcterms:modified xsi:type="dcterms:W3CDTF">2013-08-11T09:50:08Z</dcterms:modified>
</cp:coreProperties>
</file>