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74" r:id="rId2"/>
    <p:sldId id="269" r:id="rId3"/>
    <p:sldId id="357" r:id="rId4"/>
    <p:sldId id="329" r:id="rId5"/>
    <p:sldId id="353" r:id="rId6"/>
    <p:sldId id="354" r:id="rId7"/>
    <p:sldId id="355" r:id="rId8"/>
    <p:sldId id="356" r:id="rId9"/>
    <p:sldId id="319" r:id="rId10"/>
    <p:sldId id="332" r:id="rId11"/>
    <p:sldId id="333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45" autoAdjust="0"/>
  </p:normalViewPr>
  <p:slideViewPr>
    <p:cSldViewPr>
      <p:cViewPr>
        <p:scale>
          <a:sx n="66" d="100"/>
          <a:sy n="66" d="100"/>
        </p:scale>
        <p:origin x="-1205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12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6.wmf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fyzika.jreichl.com/" TargetMode="External"/><Relationship Id="rId3" Type="http://schemas.openxmlformats.org/officeDocument/2006/relationships/hyperlink" Target="http://testy.nanic.cz/testy/fyzika/" TargetMode="External"/><Relationship Id="rId7" Type="http://schemas.openxmlformats.org/officeDocument/2006/relationships/hyperlink" Target="http://www.ucitel.net/fyzika" TargetMode="External"/><Relationship Id="rId2" Type="http://schemas.openxmlformats.org/officeDocument/2006/relationships/hyperlink" Target="http://khanovaskola.cz/knihovna?gclid=CJH4q_CbmLYCFQ-7zAod4zEAcw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hyperlink" Target="http://www.labo.cz/mftabulky.htm" TargetMode="External"/><Relationship Id="rId4" Type="http://schemas.openxmlformats.org/officeDocument/2006/relationships/hyperlink" Target="http://www.fyzikaonline.cz/" TargetMode="External"/><Relationship Id="rId9" Type="http://schemas.openxmlformats.org/officeDocument/2006/relationships/hyperlink" Target="http://webfyzika.fsv.cvut.cz/0odkazy.htm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530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VY_32_INOVACE_09_17_F7_Hanak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7420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Mechanické vlastnosti kapalin a plynů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projektu: </a:t>
            </a:r>
            <a:r>
              <a:rPr lang="cs-CZ" sz="1600" dirty="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</a:t>
            </a:r>
            <a:r>
              <a:rPr lang="cs-CZ" sz="1600" dirty="0" smtClean="0"/>
              <a:t>Fyzika</a:t>
            </a:r>
            <a:endParaRPr lang="cs-CZ" sz="1600" dirty="0"/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44967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Hydrostatický tlak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58416" y="202265"/>
            <a:ext cx="8527119" cy="922479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94284" y="1412776"/>
            <a:ext cx="8609307" cy="5184575"/>
          </a:xfrm>
          <a:prstGeom prst="roundRect">
            <a:avLst>
              <a:gd name="adj" fmla="val 974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47864" y="86927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498959" y="1514127"/>
            <a:ext cx="8246032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 této hodině se budeme hydrostatickým tlakem. Na 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závěr  jsou zde uvedené otázky, které prověří, jak žáci látku pochopili.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V hodině jsou odkazy na internetové stránky, které slouží k doplnění a rozšíření probírané látky o další zajímavé informace. Hodina je tvořena tak, aby mohla být odučena v multimediální učebně nebo v počítačové učebně, které mají připojení k internetu. </a:t>
            </a:r>
          </a:p>
          <a:p>
            <a:pPr algn="just"/>
            <a:endParaRPr lang="cs-CZ" sz="1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333098" y="1916832"/>
            <a:ext cx="8396744" cy="171167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506021" y="2008306"/>
            <a:ext cx="8396743" cy="83105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Hydrostatický tlak v kapalině (stejně jako tlaková síla F) roste s hloubkou h pod hladinou.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33098" y="476672"/>
            <a:ext cx="8396743" cy="116011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947292" y="757629"/>
            <a:ext cx="3168354" cy="59820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Zapamatujte si !!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88544" y="4005064"/>
            <a:ext cx="8396744" cy="169218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450510" y="4185084"/>
                <a:ext cx="7940349" cy="151216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Ve stejné hloubce je větší hydrostatický tlak v kapalině s větší hustotou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𝜌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510" y="4185084"/>
                <a:ext cx="7940349" cy="1512168"/>
              </a:xfrm>
              <a:prstGeom prst="rect">
                <a:avLst/>
              </a:prstGeom>
              <a:blipFill rotWithShape="1">
                <a:blip r:embed="rId2"/>
                <a:stretch>
                  <a:fillRect l="-1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 descr="C:\Users\spravce\AppData\Local\Microsoft\Windows\Temporary Internet Files\Content.IE5\0BASIBLT\MC900440428CA0H9RCU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879" y="4941168"/>
            <a:ext cx="1584176" cy="166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21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306049" y="548502"/>
            <a:ext cx="8396744" cy="3168529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676648" y="692519"/>
                <a:ext cx="8396743" cy="151216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sub>
                      </m:sSub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𝑡𝑙𝑎𝑘𝑜𝑣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á 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𝑠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í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𝑙𝑎</m:t>
                          </m:r>
                        </m:num>
                        <m:den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𝑜𝑏𝑠𝑎h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𝑝𝑙𝑜𝑐h𝑦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, 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𝑛𝑎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𝑘𝑡𝑒𝑟𝑜𝑢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𝑠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í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𝑙𝑎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ů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𝑠𝑜𝑏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í</m:t>
                          </m:r>
                        </m:den>
                      </m:f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648" y="692519"/>
                <a:ext cx="8396743" cy="151216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Zaoblený obdélník 18"/>
          <p:cNvSpPr/>
          <p:nvPr/>
        </p:nvSpPr>
        <p:spPr>
          <a:xfrm>
            <a:off x="263837" y="4333370"/>
            <a:ext cx="8616328" cy="182114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483422" y="4968787"/>
            <a:ext cx="5288062" cy="59820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Pro hydrostatický tlak platí: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spravce\AppData\Local\Microsoft\Windows\Temporary Internet Files\Content.IE5\0BASIBLT\MC900440428CA0H9RCU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639" y="2176536"/>
            <a:ext cx="1584176" cy="166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5432627" y="4708266"/>
            <a:ext cx="3254968" cy="115821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5907983" y="4852359"/>
                <a:ext cx="2304256" cy="83105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sub>
                      </m:sSub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h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·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𝑔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7983" y="4852359"/>
                <a:ext cx="2304256" cy="83105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1074299" y="2061025"/>
                <a:ext cx="872414" cy="151216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num>
                        <m:den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4299" y="2061025"/>
                <a:ext cx="872414" cy="151216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1940784" y="2061025"/>
                <a:ext cx="2238178" cy="151216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𝜌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·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𝑔</m:t>
                          </m:r>
                        </m:num>
                        <m:den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0784" y="2061025"/>
                <a:ext cx="2238178" cy="151216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4208926" y="2420711"/>
                <a:ext cx="2238178" cy="96967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h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·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𝑔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8926" y="2420711"/>
                <a:ext cx="2238178" cy="96967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057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/>
      <p:bldP spid="15" grpId="0"/>
      <p:bldP spid="21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43025" y="334984"/>
            <a:ext cx="8893472" cy="80354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899592" y="466728"/>
            <a:ext cx="7128792" cy="5400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Hladina kapaliny ve spojných nádobách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3025" y="1340768"/>
            <a:ext cx="8893472" cy="525658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19212" y="1563810"/>
            <a:ext cx="8496944" cy="481751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7982070" y="3275071"/>
            <a:ext cx="635311" cy="58597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i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h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55" name="Skupina 54"/>
          <p:cNvGrpSpPr/>
          <p:nvPr/>
        </p:nvGrpSpPr>
        <p:grpSpPr>
          <a:xfrm>
            <a:off x="899592" y="1795760"/>
            <a:ext cx="6192688" cy="3100296"/>
            <a:chOff x="899592" y="1795760"/>
            <a:chExt cx="6192688" cy="3100296"/>
          </a:xfrm>
        </p:grpSpPr>
        <p:sp>
          <p:nvSpPr>
            <p:cNvPr id="53" name="Volný tvar 52"/>
            <p:cNvSpPr/>
            <p:nvPr/>
          </p:nvSpPr>
          <p:spPr>
            <a:xfrm>
              <a:off x="4572001" y="2324100"/>
              <a:ext cx="833616" cy="2141220"/>
            </a:xfrm>
            <a:custGeom>
              <a:avLst/>
              <a:gdLst>
                <a:gd name="connsiteX0" fmla="*/ 0 w 807720"/>
                <a:gd name="connsiteY0" fmla="*/ 0 h 2141220"/>
                <a:gd name="connsiteX1" fmla="*/ 396240 w 807720"/>
                <a:gd name="connsiteY1" fmla="*/ 2141220 h 2141220"/>
                <a:gd name="connsiteX2" fmla="*/ 807720 w 807720"/>
                <a:gd name="connsiteY2" fmla="*/ 2110740 h 2141220"/>
                <a:gd name="connsiteX3" fmla="*/ 396240 w 807720"/>
                <a:gd name="connsiteY3" fmla="*/ 7620 h 2141220"/>
                <a:gd name="connsiteX4" fmla="*/ 0 w 807720"/>
                <a:gd name="connsiteY4" fmla="*/ 0 h 214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7720" h="2141220">
                  <a:moveTo>
                    <a:pt x="0" y="0"/>
                  </a:moveTo>
                  <a:lnTo>
                    <a:pt x="396240" y="2141220"/>
                  </a:lnTo>
                  <a:lnTo>
                    <a:pt x="807720" y="2110740"/>
                  </a:lnTo>
                  <a:lnTo>
                    <a:pt x="396240" y="76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2" name="Skupina 51"/>
            <p:cNvGrpSpPr/>
            <p:nvPr/>
          </p:nvGrpSpPr>
          <p:grpSpPr>
            <a:xfrm>
              <a:off x="899592" y="1795760"/>
              <a:ext cx="6192688" cy="3100296"/>
              <a:chOff x="899592" y="1795760"/>
              <a:chExt cx="6192688" cy="3100296"/>
            </a:xfrm>
          </p:grpSpPr>
          <p:grpSp>
            <p:nvGrpSpPr>
              <p:cNvPr id="49" name="Skupina 48"/>
              <p:cNvGrpSpPr/>
              <p:nvPr/>
            </p:nvGrpSpPr>
            <p:grpSpPr>
              <a:xfrm>
                <a:off x="899592" y="1795760"/>
                <a:ext cx="6192688" cy="3100296"/>
                <a:chOff x="899592" y="1795760"/>
                <a:chExt cx="6192688" cy="3100296"/>
              </a:xfrm>
            </p:grpSpPr>
            <p:sp>
              <p:nvSpPr>
                <p:cNvPr id="24" name="Obdélník 23"/>
                <p:cNvSpPr/>
                <p:nvPr/>
              </p:nvSpPr>
              <p:spPr>
                <a:xfrm>
                  <a:off x="899592" y="4392000"/>
                  <a:ext cx="6192688" cy="504056"/>
                </a:xfrm>
                <a:prstGeom prst="rect">
                  <a:avLst/>
                </a:prstGeom>
                <a:noFill/>
                <a:ln w="317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48" name="Skupina 47"/>
                <p:cNvGrpSpPr/>
                <p:nvPr/>
              </p:nvGrpSpPr>
              <p:grpSpPr>
                <a:xfrm>
                  <a:off x="899592" y="1795760"/>
                  <a:ext cx="6192688" cy="3100240"/>
                  <a:chOff x="899592" y="1795760"/>
                  <a:chExt cx="6192688" cy="3100240"/>
                </a:xfrm>
              </p:grpSpPr>
              <p:grpSp>
                <p:nvGrpSpPr>
                  <p:cNvPr id="7" name="Skupina 6"/>
                  <p:cNvGrpSpPr/>
                  <p:nvPr/>
                </p:nvGrpSpPr>
                <p:grpSpPr>
                  <a:xfrm>
                    <a:off x="899592" y="1800000"/>
                    <a:ext cx="432048" cy="3060340"/>
                    <a:chOff x="1547664" y="1556792"/>
                    <a:chExt cx="2016224" cy="3240360"/>
                  </a:xfrm>
                </p:grpSpPr>
                <p:sp>
                  <p:nvSpPr>
                    <p:cNvPr id="8" name="Obdélník 7"/>
                    <p:cNvSpPr/>
                    <p:nvPr/>
                  </p:nvSpPr>
                  <p:spPr>
                    <a:xfrm>
                      <a:off x="1547664" y="2082488"/>
                      <a:ext cx="2016224" cy="2714664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 w="3175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9" name="Obdélník 8"/>
                    <p:cNvSpPr/>
                    <p:nvPr/>
                  </p:nvSpPr>
                  <p:spPr>
                    <a:xfrm>
                      <a:off x="1547664" y="1556792"/>
                      <a:ext cx="2016224" cy="3240360"/>
                    </a:xfrm>
                    <a:prstGeom prst="rect">
                      <a:avLst/>
                    </a:prstGeom>
                    <a:noFill/>
                    <a:ln w="31750"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</p:grpSp>
              <p:grpSp>
                <p:nvGrpSpPr>
                  <p:cNvPr id="35" name="Skupina 34"/>
                  <p:cNvGrpSpPr/>
                  <p:nvPr/>
                </p:nvGrpSpPr>
                <p:grpSpPr>
                  <a:xfrm>
                    <a:off x="6156176" y="1795760"/>
                    <a:ext cx="936104" cy="3060340"/>
                    <a:chOff x="1547664" y="1556792"/>
                    <a:chExt cx="2016224" cy="3240360"/>
                  </a:xfrm>
                </p:grpSpPr>
                <p:sp>
                  <p:nvSpPr>
                    <p:cNvPr id="36" name="Obdélník 35"/>
                    <p:cNvSpPr/>
                    <p:nvPr/>
                  </p:nvSpPr>
                  <p:spPr>
                    <a:xfrm>
                      <a:off x="1547664" y="2082488"/>
                      <a:ext cx="2016224" cy="2714664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 w="3175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37" name="Obdélník 36"/>
                    <p:cNvSpPr/>
                    <p:nvPr/>
                  </p:nvSpPr>
                  <p:spPr>
                    <a:xfrm>
                      <a:off x="1547664" y="1556792"/>
                      <a:ext cx="2016224" cy="3240360"/>
                    </a:xfrm>
                    <a:prstGeom prst="rect">
                      <a:avLst/>
                    </a:prstGeom>
                    <a:noFill/>
                    <a:ln w="31750"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</p:grpSp>
              <p:grpSp>
                <p:nvGrpSpPr>
                  <p:cNvPr id="41" name="Skupina 40"/>
                  <p:cNvGrpSpPr/>
                  <p:nvPr/>
                </p:nvGrpSpPr>
                <p:grpSpPr>
                  <a:xfrm>
                    <a:off x="2843808" y="1818689"/>
                    <a:ext cx="360040" cy="3060340"/>
                    <a:chOff x="1547664" y="1556792"/>
                    <a:chExt cx="2016224" cy="3240360"/>
                  </a:xfrm>
                </p:grpSpPr>
                <p:sp>
                  <p:nvSpPr>
                    <p:cNvPr id="42" name="Obdélník 41"/>
                    <p:cNvSpPr/>
                    <p:nvPr/>
                  </p:nvSpPr>
                  <p:spPr>
                    <a:xfrm>
                      <a:off x="1547664" y="2082488"/>
                      <a:ext cx="2016224" cy="2714664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 w="3175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43" name="Obdélník 42"/>
                    <p:cNvSpPr/>
                    <p:nvPr/>
                  </p:nvSpPr>
                  <p:spPr>
                    <a:xfrm>
                      <a:off x="1547664" y="1556792"/>
                      <a:ext cx="2016224" cy="3240360"/>
                    </a:xfrm>
                    <a:prstGeom prst="rect">
                      <a:avLst/>
                    </a:prstGeom>
                    <a:noFill/>
                    <a:ln w="31750"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</p:grpSp>
              <p:sp>
                <p:nvSpPr>
                  <p:cNvPr id="45" name="Volný tvar 44"/>
                  <p:cNvSpPr/>
                  <p:nvPr/>
                </p:nvSpPr>
                <p:spPr>
                  <a:xfrm>
                    <a:off x="4493767" y="1834040"/>
                    <a:ext cx="977900" cy="3009900"/>
                  </a:xfrm>
                  <a:custGeom>
                    <a:avLst/>
                    <a:gdLst>
                      <a:gd name="connsiteX0" fmla="*/ 558800 w 977900"/>
                      <a:gd name="connsiteY0" fmla="*/ 3009900 h 3009900"/>
                      <a:gd name="connsiteX1" fmla="*/ 0 w 977900"/>
                      <a:gd name="connsiteY1" fmla="*/ 0 h 3009900"/>
                      <a:gd name="connsiteX2" fmla="*/ 419100 w 977900"/>
                      <a:gd name="connsiteY2" fmla="*/ 12700 h 3009900"/>
                      <a:gd name="connsiteX3" fmla="*/ 977900 w 977900"/>
                      <a:gd name="connsiteY3" fmla="*/ 2959100 h 3009900"/>
                      <a:gd name="connsiteX4" fmla="*/ 558800 w 977900"/>
                      <a:gd name="connsiteY4" fmla="*/ 3009900 h 3009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77900" h="3009900">
                        <a:moveTo>
                          <a:pt x="558800" y="3009900"/>
                        </a:moveTo>
                        <a:lnTo>
                          <a:pt x="0" y="0"/>
                        </a:lnTo>
                        <a:lnTo>
                          <a:pt x="419100" y="12700"/>
                        </a:lnTo>
                        <a:lnTo>
                          <a:pt x="977900" y="2959100"/>
                        </a:lnTo>
                        <a:lnTo>
                          <a:pt x="558800" y="3009900"/>
                        </a:lnTo>
                        <a:close/>
                      </a:path>
                    </a:pathLst>
                  </a:custGeom>
                  <a:noFill/>
                  <a:ln w="317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46" name="Obdélník 45"/>
                  <p:cNvSpPr/>
                  <p:nvPr/>
                </p:nvSpPr>
                <p:spPr>
                  <a:xfrm>
                    <a:off x="918000" y="4410000"/>
                    <a:ext cx="6156000" cy="486000"/>
                  </a:xfrm>
                  <a:prstGeom prst="rect">
                    <a:avLst/>
                  </a:prstGeom>
                  <a:solidFill>
                    <a:srgbClr val="0070C0"/>
                  </a:solidFill>
                  <a:ln w="317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47" name="Obdélník 46"/>
                  <p:cNvSpPr/>
                  <p:nvPr/>
                </p:nvSpPr>
                <p:spPr>
                  <a:xfrm>
                    <a:off x="918000" y="4237747"/>
                    <a:ext cx="396000" cy="243000"/>
                  </a:xfrm>
                  <a:prstGeom prst="rect">
                    <a:avLst/>
                  </a:prstGeom>
                  <a:solidFill>
                    <a:srgbClr val="0070C0"/>
                  </a:solidFill>
                  <a:ln w="317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</p:grpSp>
          <p:sp>
            <p:nvSpPr>
              <p:cNvPr id="44" name="Ovál 43"/>
              <p:cNvSpPr/>
              <p:nvPr/>
            </p:nvSpPr>
            <p:spPr>
              <a:xfrm>
                <a:off x="2447764" y="2879999"/>
                <a:ext cx="1152128" cy="1152128"/>
              </a:xfrm>
              <a:prstGeom prst="ellipse">
                <a:avLst/>
              </a:prstGeom>
              <a:solidFill>
                <a:srgbClr val="0070C0"/>
              </a:solidFill>
              <a:ln w="317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0" name="Obdélník 49"/>
              <p:cNvSpPr/>
              <p:nvPr/>
            </p:nvSpPr>
            <p:spPr>
              <a:xfrm>
                <a:off x="2862000" y="2779335"/>
                <a:ext cx="324000" cy="216000"/>
              </a:xfrm>
              <a:prstGeom prst="rect">
                <a:avLst/>
              </a:prstGeom>
              <a:solidFill>
                <a:srgbClr val="0070C0"/>
              </a:solidFill>
              <a:ln w="317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1" name="Obdélník 50"/>
              <p:cNvSpPr/>
              <p:nvPr/>
            </p:nvSpPr>
            <p:spPr>
              <a:xfrm>
                <a:off x="2862000" y="3924127"/>
                <a:ext cx="324000" cy="216000"/>
              </a:xfrm>
              <a:prstGeom prst="rect">
                <a:avLst/>
              </a:prstGeom>
              <a:solidFill>
                <a:srgbClr val="0070C0"/>
              </a:solidFill>
              <a:ln w="317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54" name="Obdélník 53"/>
            <p:cNvSpPr/>
            <p:nvPr/>
          </p:nvSpPr>
          <p:spPr>
            <a:xfrm>
              <a:off x="4988809" y="4374780"/>
              <a:ext cx="416808" cy="216000"/>
            </a:xfrm>
            <a:prstGeom prst="rect">
              <a:avLst/>
            </a:prstGeom>
            <a:solidFill>
              <a:srgbClr val="0070C0"/>
            </a:solidFill>
            <a:ln w="317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21" name="Přímá spojnice 20"/>
          <p:cNvCxnSpPr/>
          <p:nvPr/>
        </p:nvCxnSpPr>
        <p:spPr>
          <a:xfrm>
            <a:off x="473527" y="2324100"/>
            <a:ext cx="7980922" cy="0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503306" y="4896000"/>
            <a:ext cx="7980922" cy="0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se šipkou 61"/>
          <p:cNvCxnSpPr/>
          <p:nvPr/>
        </p:nvCxnSpPr>
        <p:spPr>
          <a:xfrm>
            <a:off x="7982070" y="2332563"/>
            <a:ext cx="0" cy="2529082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Zástupný symbol pro obsah 2"/>
          <p:cNvSpPr>
            <a:spLocks noGrp="1"/>
          </p:cNvSpPr>
          <p:nvPr/>
        </p:nvSpPr>
        <p:spPr>
          <a:xfrm>
            <a:off x="2843808" y="4289805"/>
            <a:ext cx="1270623" cy="58597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i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voda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spravce\AppData\Local\Microsoft\Windows\Temporary Internet Files\Content.IE5\8H1P3Q3A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458" y="5079578"/>
            <a:ext cx="19304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42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43025" y="1340768"/>
            <a:ext cx="8893472" cy="525658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19212" y="1563810"/>
            <a:ext cx="8496944" cy="481751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2" name="Skupina 41"/>
          <p:cNvGrpSpPr/>
          <p:nvPr/>
        </p:nvGrpSpPr>
        <p:grpSpPr>
          <a:xfrm>
            <a:off x="1058333" y="2081295"/>
            <a:ext cx="6340408" cy="3100296"/>
            <a:chOff x="1058333" y="2081295"/>
            <a:chExt cx="6340408" cy="3100296"/>
          </a:xfrm>
        </p:grpSpPr>
        <p:grpSp>
          <p:nvGrpSpPr>
            <p:cNvPr id="41" name="Skupina 40"/>
            <p:cNvGrpSpPr/>
            <p:nvPr/>
          </p:nvGrpSpPr>
          <p:grpSpPr>
            <a:xfrm>
              <a:off x="1058333" y="2081295"/>
              <a:ext cx="6340408" cy="3100296"/>
              <a:chOff x="1058333" y="2081295"/>
              <a:chExt cx="6340408" cy="3100296"/>
            </a:xfrm>
          </p:grpSpPr>
          <p:grpSp>
            <p:nvGrpSpPr>
              <p:cNvPr id="8" name="Skupina 7"/>
              <p:cNvGrpSpPr/>
              <p:nvPr/>
            </p:nvGrpSpPr>
            <p:grpSpPr>
              <a:xfrm rot="20985104">
                <a:off x="1206053" y="2081295"/>
                <a:ext cx="6192688" cy="3100296"/>
                <a:chOff x="899592" y="1795760"/>
                <a:chExt cx="6192688" cy="3100296"/>
              </a:xfrm>
            </p:grpSpPr>
            <p:grpSp>
              <p:nvGrpSpPr>
                <p:cNvPr id="10" name="Skupina 9"/>
                <p:cNvGrpSpPr/>
                <p:nvPr/>
              </p:nvGrpSpPr>
              <p:grpSpPr>
                <a:xfrm>
                  <a:off x="899592" y="1795760"/>
                  <a:ext cx="6192688" cy="3100296"/>
                  <a:chOff x="899592" y="1795760"/>
                  <a:chExt cx="6192688" cy="3100296"/>
                </a:xfrm>
              </p:grpSpPr>
              <p:grpSp>
                <p:nvGrpSpPr>
                  <p:cNvPr id="12" name="Skupina 11"/>
                  <p:cNvGrpSpPr/>
                  <p:nvPr/>
                </p:nvGrpSpPr>
                <p:grpSpPr>
                  <a:xfrm>
                    <a:off x="899592" y="1795760"/>
                    <a:ext cx="6192688" cy="3100296"/>
                    <a:chOff x="899592" y="1795760"/>
                    <a:chExt cx="6192688" cy="3100296"/>
                  </a:xfrm>
                </p:grpSpPr>
                <p:sp>
                  <p:nvSpPr>
                    <p:cNvPr id="16" name="Obdélník 15"/>
                    <p:cNvSpPr/>
                    <p:nvPr/>
                  </p:nvSpPr>
                  <p:spPr>
                    <a:xfrm>
                      <a:off x="899592" y="4392000"/>
                      <a:ext cx="6192688" cy="504056"/>
                    </a:xfrm>
                    <a:prstGeom prst="rect">
                      <a:avLst/>
                    </a:prstGeom>
                    <a:noFill/>
                    <a:ln w="31750"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grpSp>
                  <p:nvGrpSpPr>
                    <p:cNvPr id="17" name="Skupina 16"/>
                    <p:cNvGrpSpPr/>
                    <p:nvPr/>
                  </p:nvGrpSpPr>
                  <p:grpSpPr>
                    <a:xfrm>
                      <a:off x="899592" y="1795760"/>
                      <a:ext cx="6192687" cy="3100240"/>
                      <a:chOff x="899592" y="1795760"/>
                      <a:chExt cx="6192687" cy="3100240"/>
                    </a:xfrm>
                  </p:grpSpPr>
                  <p:grpSp>
                    <p:nvGrpSpPr>
                      <p:cNvPr id="18" name="Skupina 17"/>
                      <p:cNvGrpSpPr/>
                      <p:nvPr/>
                    </p:nvGrpSpPr>
                    <p:grpSpPr>
                      <a:xfrm>
                        <a:off x="899592" y="1800000"/>
                        <a:ext cx="432048" cy="3060340"/>
                        <a:chOff x="1547664" y="1556792"/>
                        <a:chExt cx="2016224" cy="3240360"/>
                      </a:xfrm>
                    </p:grpSpPr>
                    <p:sp>
                      <p:nvSpPr>
                        <p:cNvPr id="28" name="Obdélník 27"/>
                        <p:cNvSpPr/>
                        <p:nvPr/>
                      </p:nvSpPr>
                      <p:spPr>
                        <a:xfrm>
                          <a:off x="1547664" y="2082488"/>
                          <a:ext cx="2016224" cy="2714664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 w="31750"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cs-CZ"/>
                        </a:p>
                      </p:txBody>
                    </p:sp>
                    <p:sp>
                      <p:nvSpPr>
                        <p:cNvPr id="29" name="Obdélník 28"/>
                        <p:cNvSpPr/>
                        <p:nvPr/>
                      </p:nvSpPr>
                      <p:spPr>
                        <a:xfrm>
                          <a:off x="1547664" y="1556792"/>
                          <a:ext cx="2016224" cy="3240360"/>
                        </a:xfrm>
                        <a:prstGeom prst="rect">
                          <a:avLst/>
                        </a:prstGeom>
                        <a:noFill/>
                        <a:ln w="31750"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cs-CZ"/>
                        </a:p>
                      </p:txBody>
                    </p:sp>
                  </p:grpSp>
                  <p:grpSp>
                    <p:nvGrpSpPr>
                      <p:cNvPr id="19" name="Skupina 18"/>
                      <p:cNvGrpSpPr/>
                      <p:nvPr/>
                    </p:nvGrpSpPr>
                    <p:grpSpPr>
                      <a:xfrm>
                        <a:off x="6156175" y="1795760"/>
                        <a:ext cx="936104" cy="3060340"/>
                        <a:chOff x="1547663" y="1556792"/>
                        <a:chExt cx="2016225" cy="3240360"/>
                      </a:xfrm>
                    </p:grpSpPr>
                    <p:sp>
                      <p:nvSpPr>
                        <p:cNvPr id="26" name="Obdélník 25"/>
                        <p:cNvSpPr/>
                        <p:nvPr/>
                      </p:nvSpPr>
                      <p:spPr>
                        <a:xfrm>
                          <a:off x="1547663" y="3164701"/>
                          <a:ext cx="2016225" cy="1632451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 w="31750"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cs-CZ"/>
                        </a:p>
                      </p:txBody>
                    </p:sp>
                    <p:sp>
                      <p:nvSpPr>
                        <p:cNvPr id="27" name="Obdélník 26"/>
                        <p:cNvSpPr/>
                        <p:nvPr/>
                      </p:nvSpPr>
                      <p:spPr>
                        <a:xfrm>
                          <a:off x="1547664" y="1556792"/>
                          <a:ext cx="2016224" cy="3240360"/>
                        </a:xfrm>
                        <a:prstGeom prst="rect">
                          <a:avLst/>
                        </a:prstGeom>
                        <a:noFill/>
                        <a:ln w="31750"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cs-CZ"/>
                        </a:p>
                      </p:txBody>
                    </p:sp>
                  </p:grpSp>
                  <p:grpSp>
                    <p:nvGrpSpPr>
                      <p:cNvPr id="20" name="Skupina 19"/>
                      <p:cNvGrpSpPr/>
                      <p:nvPr/>
                    </p:nvGrpSpPr>
                    <p:grpSpPr>
                      <a:xfrm>
                        <a:off x="2843808" y="1818689"/>
                        <a:ext cx="360040" cy="3060340"/>
                        <a:chOff x="1547662" y="1556792"/>
                        <a:chExt cx="2016226" cy="3240360"/>
                      </a:xfrm>
                    </p:grpSpPr>
                    <p:sp>
                      <p:nvSpPr>
                        <p:cNvPr id="24" name="Obdélník 23"/>
                        <p:cNvSpPr/>
                        <p:nvPr/>
                      </p:nvSpPr>
                      <p:spPr>
                        <a:xfrm>
                          <a:off x="1547662" y="2371959"/>
                          <a:ext cx="2016225" cy="2425193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 w="31750"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cs-CZ"/>
                        </a:p>
                      </p:txBody>
                    </p:sp>
                    <p:sp>
                      <p:nvSpPr>
                        <p:cNvPr id="25" name="Obdélník 24"/>
                        <p:cNvSpPr/>
                        <p:nvPr/>
                      </p:nvSpPr>
                      <p:spPr>
                        <a:xfrm>
                          <a:off x="1547664" y="1556792"/>
                          <a:ext cx="2016224" cy="3240360"/>
                        </a:xfrm>
                        <a:prstGeom prst="rect">
                          <a:avLst/>
                        </a:prstGeom>
                        <a:noFill/>
                        <a:ln w="31750"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cs-CZ"/>
                        </a:p>
                      </p:txBody>
                    </p:sp>
                  </p:grpSp>
                  <p:sp>
                    <p:nvSpPr>
                      <p:cNvPr id="21" name="Volný tvar 20"/>
                      <p:cNvSpPr/>
                      <p:nvPr/>
                    </p:nvSpPr>
                    <p:spPr>
                      <a:xfrm>
                        <a:off x="4493767" y="1834040"/>
                        <a:ext cx="977900" cy="3009900"/>
                      </a:xfrm>
                      <a:custGeom>
                        <a:avLst/>
                        <a:gdLst>
                          <a:gd name="connsiteX0" fmla="*/ 558800 w 977900"/>
                          <a:gd name="connsiteY0" fmla="*/ 3009900 h 3009900"/>
                          <a:gd name="connsiteX1" fmla="*/ 0 w 977900"/>
                          <a:gd name="connsiteY1" fmla="*/ 0 h 3009900"/>
                          <a:gd name="connsiteX2" fmla="*/ 419100 w 977900"/>
                          <a:gd name="connsiteY2" fmla="*/ 12700 h 3009900"/>
                          <a:gd name="connsiteX3" fmla="*/ 977900 w 977900"/>
                          <a:gd name="connsiteY3" fmla="*/ 2959100 h 3009900"/>
                          <a:gd name="connsiteX4" fmla="*/ 558800 w 977900"/>
                          <a:gd name="connsiteY4" fmla="*/ 3009900 h 30099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977900" h="3009900">
                            <a:moveTo>
                              <a:pt x="558800" y="3009900"/>
                            </a:moveTo>
                            <a:lnTo>
                              <a:pt x="0" y="0"/>
                            </a:lnTo>
                            <a:lnTo>
                              <a:pt x="419100" y="12700"/>
                            </a:lnTo>
                            <a:lnTo>
                              <a:pt x="977900" y="2959100"/>
                            </a:lnTo>
                            <a:lnTo>
                              <a:pt x="558800" y="3009900"/>
                            </a:lnTo>
                            <a:close/>
                          </a:path>
                        </a:pathLst>
                      </a:custGeom>
                      <a:noFill/>
                      <a:ln w="31750">
                        <a:solidFill>
                          <a:schemeClr val="bg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cs-CZ"/>
                      </a:p>
                    </p:txBody>
                  </p:sp>
                  <p:sp>
                    <p:nvSpPr>
                      <p:cNvPr id="22" name="Obdélník 21"/>
                      <p:cNvSpPr/>
                      <p:nvPr/>
                    </p:nvSpPr>
                    <p:spPr>
                      <a:xfrm>
                        <a:off x="918000" y="4410000"/>
                        <a:ext cx="6156000" cy="486000"/>
                      </a:xfrm>
                      <a:prstGeom prst="rect">
                        <a:avLst/>
                      </a:prstGeom>
                      <a:solidFill>
                        <a:srgbClr val="0070C0"/>
                      </a:solidFill>
                      <a:ln w="31750"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cs-CZ"/>
                      </a:p>
                    </p:txBody>
                  </p:sp>
                  <p:sp>
                    <p:nvSpPr>
                      <p:cNvPr id="23" name="Obdélník 22"/>
                      <p:cNvSpPr/>
                      <p:nvPr/>
                    </p:nvSpPr>
                    <p:spPr>
                      <a:xfrm>
                        <a:off x="918000" y="4237747"/>
                        <a:ext cx="396000" cy="243000"/>
                      </a:xfrm>
                      <a:prstGeom prst="rect">
                        <a:avLst/>
                      </a:prstGeom>
                      <a:solidFill>
                        <a:srgbClr val="0070C0"/>
                      </a:solidFill>
                      <a:ln w="31750"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cs-CZ"/>
                      </a:p>
                    </p:txBody>
                  </p:sp>
                </p:grpSp>
              </p:grpSp>
              <p:sp>
                <p:nvSpPr>
                  <p:cNvPr id="13" name="Ovál 12"/>
                  <p:cNvSpPr/>
                  <p:nvPr/>
                </p:nvSpPr>
                <p:spPr>
                  <a:xfrm>
                    <a:off x="2447764" y="2879999"/>
                    <a:ext cx="1152128" cy="1152128"/>
                  </a:xfrm>
                  <a:prstGeom prst="ellipse">
                    <a:avLst/>
                  </a:prstGeom>
                  <a:solidFill>
                    <a:srgbClr val="0070C0"/>
                  </a:solidFill>
                  <a:ln w="317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4" name="Obdélník 13"/>
                  <p:cNvSpPr/>
                  <p:nvPr/>
                </p:nvSpPr>
                <p:spPr>
                  <a:xfrm>
                    <a:off x="2862000" y="2779335"/>
                    <a:ext cx="324000" cy="216000"/>
                  </a:xfrm>
                  <a:prstGeom prst="rect">
                    <a:avLst/>
                  </a:prstGeom>
                  <a:solidFill>
                    <a:srgbClr val="0070C0"/>
                  </a:solidFill>
                  <a:ln w="317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5" name="Obdélník 14"/>
                  <p:cNvSpPr/>
                  <p:nvPr/>
                </p:nvSpPr>
                <p:spPr>
                  <a:xfrm>
                    <a:off x="2862000" y="3924127"/>
                    <a:ext cx="324000" cy="216000"/>
                  </a:xfrm>
                  <a:prstGeom prst="rect">
                    <a:avLst/>
                  </a:prstGeom>
                  <a:solidFill>
                    <a:srgbClr val="0070C0"/>
                  </a:solidFill>
                  <a:ln w="317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11" name="Obdélník 10"/>
                <p:cNvSpPr/>
                <p:nvPr/>
              </p:nvSpPr>
              <p:spPr>
                <a:xfrm>
                  <a:off x="4988809" y="4374780"/>
                  <a:ext cx="416808" cy="216000"/>
                </a:xfrm>
                <a:prstGeom prst="rect">
                  <a:avLst/>
                </a:prstGeom>
                <a:solidFill>
                  <a:srgbClr val="0070C0"/>
                </a:solidFill>
                <a:ln w="317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36" name="Volný tvar 35"/>
              <p:cNvSpPr/>
              <p:nvPr/>
            </p:nvSpPr>
            <p:spPr>
              <a:xfrm>
                <a:off x="1058333" y="2997200"/>
                <a:ext cx="431800" cy="186267"/>
              </a:xfrm>
              <a:custGeom>
                <a:avLst/>
                <a:gdLst>
                  <a:gd name="connsiteX0" fmla="*/ 33867 w 431800"/>
                  <a:gd name="connsiteY0" fmla="*/ 186267 h 186267"/>
                  <a:gd name="connsiteX1" fmla="*/ 0 w 431800"/>
                  <a:gd name="connsiteY1" fmla="*/ 0 h 186267"/>
                  <a:gd name="connsiteX2" fmla="*/ 414867 w 431800"/>
                  <a:gd name="connsiteY2" fmla="*/ 8467 h 186267"/>
                  <a:gd name="connsiteX3" fmla="*/ 431800 w 431800"/>
                  <a:gd name="connsiteY3" fmla="*/ 118533 h 186267"/>
                  <a:gd name="connsiteX4" fmla="*/ 33867 w 431800"/>
                  <a:gd name="connsiteY4" fmla="*/ 186267 h 186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1800" h="186267">
                    <a:moveTo>
                      <a:pt x="33867" y="186267"/>
                    </a:moveTo>
                    <a:lnTo>
                      <a:pt x="0" y="0"/>
                    </a:lnTo>
                    <a:lnTo>
                      <a:pt x="414867" y="8467"/>
                    </a:lnTo>
                    <a:lnTo>
                      <a:pt x="431800" y="118533"/>
                    </a:lnTo>
                    <a:lnTo>
                      <a:pt x="33867" y="186267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" name="Volný tvar 37"/>
              <p:cNvSpPr/>
              <p:nvPr/>
            </p:nvSpPr>
            <p:spPr>
              <a:xfrm>
                <a:off x="3024000" y="2992582"/>
                <a:ext cx="360219" cy="103909"/>
              </a:xfrm>
              <a:custGeom>
                <a:avLst/>
                <a:gdLst>
                  <a:gd name="connsiteX0" fmla="*/ 0 w 360219"/>
                  <a:gd name="connsiteY0" fmla="*/ 0 h 103909"/>
                  <a:gd name="connsiteX1" fmla="*/ 27710 w 360219"/>
                  <a:gd name="connsiteY1" fmla="*/ 103909 h 103909"/>
                  <a:gd name="connsiteX2" fmla="*/ 360219 w 360219"/>
                  <a:gd name="connsiteY2" fmla="*/ 48491 h 103909"/>
                  <a:gd name="connsiteX3" fmla="*/ 346364 w 360219"/>
                  <a:gd name="connsiteY3" fmla="*/ 6927 h 103909"/>
                  <a:gd name="connsiteX4" fmla="*/ 0 w 360219"/>
                  <a:gd name="connsiteY4" fmla="*/ 0 h 103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0219" h="103909">
                    <a:moveTo>
                      <a:pt x="0" y="0"/>
                    </a:moveTo>
                    <a:lnTo>
                      <a:pt x="27710" y="103909"/>
                    </a:lnTo>
                    <a:lnTo>
                      <a:pt x="360219" y="48491"/>
                    </a:lnTo>
                    <a:lnTo>
                      <a:pt x="346364" y="69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" name="Volný tvar 38"/>
              <p:cNvSpPr/>
              <p:nvPr/>
            </p:nvSpPr>
            <p:spPr>
              <a:xfrm>
                <a:off x="4896000" y="2992582"/>
                <a:ext cx="962891" cy="1537854"/>
              </a:xfrm>
              <a:custGeom>
                <a:avLst/>
                <a:gdLst>
                  <a:gd name="connsiteX0" fmla="*/ 0 w 962891"/>
                  <a:gd name="connsiteY0" fmla="*/ 0 h 1537854"/>
                  <a:gd name="connsiteX1" fmla="*/ 581891 w 962891"/>
                  <a:gd name="connsiteY1" fmla="*/ 1537854 h 1537854"/>
                  <a:gd name="connsiteX2" fmla="*/ 962891 w 962891"/>
                  <a:gd name="connsiteY2" fmla="*/ 1440873 h 1537854"/>
                  <a:gd name="connsiteX3" fmla="*/ 415637 w 962891"/>
                  <a:gd name="connsiteY3" fmla="*/ 0 h 1537854"/>
                  <a:gd name="connsiteX4" fmla="*/ 0 w 962891"/>
                  <a:gd name="connsiteY4" fmla="*/ 0 h 15378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62891" h="1537854">
                    <a:moveTo>
                      <a:pt x="0" y="0"/>
                    </a:moveTo>
                    <a:lnTo>
                      <a:pt x="581891" y="1537854"/>
                    </a:lnTo>
                    <a:lnTo>
                      <a:pt x="962891" y="1440873"/>
                    </a:lnTo>
                    <a:lnTo>
                      <a:pt x="4156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40" name="Volný tvar 39"/>
            <p:cNvSpPr/>
            <p:nvPr/>
          </p:nvSpPr>
          <p:spPr>
            <a:xfrm>
              <a:off x="6390000" y="2992582"/>
              <a:ext cx="942109" cy="235527"/>
            </a:xfrm>
            <a:custGeom>
              <a:avLst/>
              <a:gdLst>
                <a:gd name="connsiteX0" fmla="*/ 0 w 942109"/>
                <a:gd name="connsiteY0" fmla="*/ 0 h 235527"/>
                <a:gd name="connsiteX1" fmla="*/ 48491 w 942109"/>
                <a:gd name="connsiteY1" fmla="*/ 235527 h 235527"/>
                <a:gd name="connsiteX2" fmla="*/ 942109 w 942109"/>
                <a:gd name="connsiteY2" fmla="*/ 69273 h 235527"/>
                <a:gd name="connsiteX3" fmla="*/ 928255 w 942109"/>
                <a:gd name="connsiteY3" fmla="*/ 0 h 235527"/>
                <a:gd name="connsiteX4" fmla="*/ 0 w 942109"/>
                <a:gd name="connsiteY4" fmla="*/ 0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2109" h="235527">
                  <a:moveTo>
                    <a:pt x="0" y="0"/>
                  </a:moveTo>
                  <a:lnTo>
                    <a:pt x="48491" y="235527"/>
                  </a:lnTo>
                  <a:lnTo>
                    <a:pt x="942109" y="69273"/>
                  </a:lnTo>
                  <a:lnTo>
                    <a:pt x="92825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" name="Zaoblený obdélník 2"/>
          <p:cNvSpPr/>
          <p:nvPr/>
        </p:nvSpPr>
        <p:spPr>
          <a:xfrm>
            <a:off x="143025" y="334984"/>
            <a:ext cx="8893472" cy="80354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899592" y="466728"/>
            <a:ext cx="7128792" cy="5400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Hladina kapaliny ve spojných nádobách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7982070" y="3861048"/>
            <a:ext cx="635311" cy="58597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i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h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30" name="Přímá spojnice 29"/>
          <p:cNvCxnSpPr/>
          <p:nvPr/>
        </p:nvCxnSpPr>
        <p:spPr>
          <a:xfrm>
            <a:off x="473527" y="2995335"/>
            <a:ext cx="7980922" cy="0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532842" y="5707743"/>
            <a:ext cx="7980922" cy="0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8055174" y="3066809"/>
            <a:ext cx="0" cy="2640934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 descr="C:\Users\spravce\AppData\Local\Microsoft\Windows\Temporary Internet Files\Content.IE5\KFRZHZFF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775" y="4747233"/>
            <a:ext cx="1222735" cy="163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66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333098" y="1916831"/>
            <a:ext cx="8396744" cy="3960441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550891" y="2322609"/>
            <a:ext cx="5434131" cy="62860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hadicová vodováha (libela)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33098" y="476672"/>
            <a:ext cx="8396743" cy="116011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506021" y="757629"/>
            <a:ext cx="7666379" cy="59820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Využití spojených nádob v praxi: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9" name="Picture 2" descr="C:\Users\spravce\AppData\Local\Microsoft\Windows\Temporary Internet Files\Content.IE5\0BASIBLT\MC900440428CA0H9RCU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324" y="2364611"/>
            <a:ext cx="1584176" cy="166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ástupný symbol pro obsah 2"/>
          <p:cNvSpPr>
            <a:spLocks noGrp="1"/>
          </p:cNvSpPr>
          <p:nvPr/>
        </p:nvSpPr>
        <p:spPr>
          <a:xfrm>
            <a:off x="568468" y="3306063"/>
            <a:ext cx="5074091" cy="62860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sifon WC a umyvadla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566692" y="4221088"/>
            <a:ext cx="8010618" cy="62860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vodoznak ( pomocná průhledná trubička, která ukazuje výšku hladiny například u varné konvice)  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26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762360"/>
            <a:ext cx="9126580" cy="609564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-2602" y="0"/>
            <a:ext cx="9143999" cy="16288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165998" y="108956"/>
            <a:ext cx="8770037" cy="137582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Př.1)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Hloubka Slapské přehrady u hráze dosahuje 58 m. Porovnejte hydrostatický tlak v hloubce 2 m pod hladinou vody s tlakem u dna. 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0" y="1835204"/>
            <a:ext cx="9144000" cy="502279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1062" y="1432274"/>
            <a:ext cx="1968448" cy="4067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ctr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rgbClr val="FFFF00"/>
                </a:solidFill>
                <a:latin typeface="Trebuchet MS" pitchFamily="34" charset="0"/>
                <a:ea typeface="Cambria Math" pitchFamily="18" charset="0"/>
              </a:rPr>
              <a:t>Řešení:</a:t>
            </a:r>
            <a:endParaRPr lang="cs-CZ" sz="2800" b="1" spc="-120" dirty="0">
              <a:solidFill>
                <a:srgbClr val="FFFF00"/>
              </a:solidFill>
              <a:latin typeface="Trebuchet MS" pitchFamily="34" charset="0"/>
              <a:ea typeface="Cambria Math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2627782" y="2044876"/>
            <a:ext cx="2" cy="342152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165997" y="1992781"/>
                <a:ext cx="2065940" cy="46929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</m:t>
                      </m:r>
                      <m:r>
                        <a:rPr lang="cs-CZ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97" y="1992781"/>
                <a:ext cx="2065940" cy="469292"/>
              </a:xfrm>
              <a:prstGeom prst="rect">
                <a:avLst/>
              </a:prstGeom>
              <a:blipFill rotWithShape="1">
                <a:blip r:embed="rId2"/>
                <a:stretch>
                  <a:fillRect l="-590" b="-1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170787" y="2393630"/>
                <a:ext cx="1586210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58</m:t>
                      </m:r>
                      <m:r>
                        <a:rPr lang="cs-CZ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787" y="2393630"/>
                <a:ext cx="1586210" cy="532743"/>
              </a:xfrm>
              <a:prstGeom prst="rect">
                <a:avLst/>
              </a:prstGeom>
              <a:blipFill rotWithShape="1">
                <a:blip r:embed="rId3"/>
                <a:stretch>
                  <a:fillRect l="-7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218663" y="3512578"/>
                <a:ext cx="3076669" cy="4743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=1 000 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𝑘𝑔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cs-CZ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63" y="3512578"/>
                <a:ext cx="3076669" cy="474372"/>
              </a:xfrm>
              <a:prstGeom prst="rect">
                <a:avLst/>
              </a:prstGeom>
              <a:blipFill rotWithShape="1">
                <a:blip r:embed="rId4"/>
                <a:stretch>
                  <a:fillRect b="-56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 flipH="1" flipV="1">
            <a:off x="178851" y="4343992"/>
            <a:ext cx="2376925" cy="1612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254049" y="4360112"/>
                <a:ext cx="2059664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?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049" y="4360112"/>
                <a:ext cx="2059664" cy="532743"/>
              </a:xfrm>
              <a:prstGeom prst="rect">
                <a:avLst/>
              </a:prstGeom>
              <a:blipFill rotWithShape="1">
                <a:blip r:embed="rId5"/>
                <a:stretch>
                  <a:fillRect l="-8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15"/>
          <p:cNvCxnSpPr/>
          <p:nvPr/>
        </p:nvCxnSpPr>
        <p:spPr>
          <a:xfrm flipH="1">
            <a:off x="218663" y="5466400"/>
            <a:ext cx="8757184" cy="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130118" y="5466403"/>
            <a:ext cx="8845729" cy="85438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Hydrostatický tlak v hloubce 2 m je 20 </a:t>
            </a:r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kPa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a v hloubce 58 m je 580 </a:t>
            </a:r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kPa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U dna je mnohem větší tlak, proto musí být hráz u dna širší než u hladiny.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170786" y="2798924"/>
                <a:ext cx="3033061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𝑔</m:t>
                      </m:r>
                      <m:r>
                        <a:rPr lang="cs-CZ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10</m:t>
                      </m:r>
                      <m:r>
                        <a:rPr lang="cs-CZ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𝑁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786" y="2798924"/>
                <a:ext cx="3033061" cy="532743"/>
              </a:xfrm>
              <a:prstGeom prst="rect">
                <a:avLst/>
              </a:prstGeom>
              <a:blipFill rotWithShape="1">
                <a:blip r:embed="rId6"/>
                <a:stretch>
                  <a:fillRect b="-47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2661031" y="2485021"/>
                <a:ext cx="2647019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·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𝑔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1031" y="2485021"/>
                <a:ext cx="2647019" cy="532743"/>
              </a:xfrm>
              <a:prstGeom prst="rect">
                <a:avLst/>
              </a:prstGeom>
              <a:blipFill rotWithShape="1">
                <a:blip r:embed="rId7"/>
                <a:stretch>
                  <a:fillRect l="-6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2686469" y="3034013"/>
                <a:ext cx="3198483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=2·1000·10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6469" y="3034013"/>
                <a:ext cx="3198483" cy="532743"/>
              </a:xfrm>
              <a:prstGeom prst="rect">
                <a:avLst/>
              </a:prstGeom>
              <a:blipFill rotWithShape="1">
                <a:blip r:embed="rId8"/>
                <a:stretch>
                  <a:fillRect l="-5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5566851" y="3034013"/>
                <a:ext cx="2398876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=20 000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6851" y="3034013"/>
                <a:ext cx="2398876" cy="53274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2589022" y="2058492"/>
                <a:ext cx="6308251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𝑃𝑟𝑜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h𝑦𝑑𝑟𝑜𝑠𝑡𝑎𝑡𝑖𝑐𝑘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ý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𝑡𝑙𝑎𝑘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h𝑙𝑜𝑢𝑏𝑐𝑒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2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𝑝𝑙𝑎𝑡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í: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9022" y="2058492"/>
                <a:ext cx="6308251" cy="532743"/>
              </a:xfrm>
              <a:prstGeom prst="rect">
                <a:avLst/>
              </a:prstGeom>
              <a:blipFill rotWithShape="1">
                <a:blip r:embed="rId10"/>
                <a:stretch>
                  <a:fillRect l="-290" b="-45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2" descr="C:\Users\spravce\AppData\Local\Microsoft\Windows\Temporary Internet Files\Content.IE5\AX2KZEMX\MC90044045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641" y="985591"/>
            <a:ext cx="1577950" cy="119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ástupný symbol pro obsah 2"/>
              <p:cNvSpPr>
                <a:spLocks noGrp="1"/>
              </p:cNvSpPr>
              <p:nvPr/>
            </p:nvSpPr>
            <p:spPr>
              <a:xfrm>
                <a:off x="254049" y="4900235"/>
                <a:ext cx="2059664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?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049" y="4900235"/>
                <a:ext cx="2059664" cy="532743"/>
              </a:xfrm>
              <a:prstGeom prst="rect">
                <a:avLst/>
              </a:prstGeom>
              <a:blipFill rotWithShape="1">
                <a:blip r:embed="rId12"/>
                <a:stretch>
                  <a:fillRect l="-8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7269641" y="3034013"/>
                <a:ext cx="1627633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=20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𝑘𝑃𝑎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9641" y="3034013"/>
                <a:ext cx="1627633" cy="53274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2699791" y="4278454"/>
                <a:ext cx="2647019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·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𝑔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1" y="4278454"/>
                <a:ext cx="2647019" cy="532743"/>
              </a:xfrm>
              <a:prstGeom prst="rect">
                <a:avLst/>
              </a:prstGeom>
              <a:blipFill rotWithShape="1">
                <a:blip r:embed="rId14"/>
                <a:stretch>
                  <a:fillRect l="-6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2686469" y="4827446"/>
                <a:ext cx="3198483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=58·1000·10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6469" y="4827446"/>
                <a:ext cx="3198483" cy="532743"/>
              </a:xfrm>
              <a:prstGeom prst="rect">
                <a:avLst/>
              </a:prstGeom>
              <a:blipFill rotWithShape="1">
                <a:blip r:embed="rId15"/>
                <a:stretch>
                  <a:fillRect l="-5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5614661" y="4827446"/>
                <a:ext cx="2398876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=580 000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4661" y="4827446"/>
                <a:ext cx="2398876" cy="532743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2627782" y="3851925"/>
                <a:ext cx="6308251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𝑃𝑟𝑜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h𝑦𝑑𝑟𝑜𝑠𝑡𝑎𝑡𝑖𝑐𝑘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ý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𝑡𝑙𝑎𝑘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h𝑙𝑜𝑢𝑏𝑐𝑒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58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𝑝𝑙𝑎𝑡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í: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2" y="3851925"/>
                <a:ext cx="6308251" cy="532743"/>
              </a:xfrm>
              <a:prstGeom prst="rect">
                <a:avLst/>
              </a:prstGeom>
              <a:blipFill rotWithShape="1">
                <a:blip r:embed="rId17"/>
                <a:stretch>
                  <a:fillRect l="-193" b="-45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7472908" y="4816968"/>
                <a:ext cx="1627633" cy="5327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=580 </m:t>
                      </m:r>
                      <m:r>
                        <a:rPr lang="cs-CZ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𝑘𝑃𝑎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2908" y="4816968"/>
                <a:ext cx="1627633" cy="532743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664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/>
      <p:bldP spid="12" grpId="0"/>
      <p:bldP spid="14" grpId="0"/>
      <p:bldP spid="17" grpId="0"/>
      <p:bldP spid="18" grpId="0"/>
      <p:bldP spid="19" grpId="0"/>
      <p:bldP spid="20" grpId="0"/>
      <p:bldP spid="21" grpId="0"/>
      <p:bldP spid="30" grpId="0"/>
      <p:bldP spid="35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Zaoblený obdélník 47"/>
          <p:cNvSpPr/>
          <p:nvPr/>
        </p:nvSpPr>
        <p:spPr>
          <a:xfrm>
            <a:off x="-11355" y="53942"/>
            <a:ext cx="9133135" cy="723121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9" name="Zástupný symbol pro obsah 2"/>
          <p:cNvSpPr>
            <a:spLocks noGrp="1"/>
          </p:cNvSpPr>
          <p:nvPr/>
        </p:nvSpPr>
        <p:spPr>
          <a:xfrm>
            <a:off x="180610" y="127470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Otázky a úlohy:</a:t>
            </a:r>
          </a:p>
        </p:txBody>
      </p:sp>
      <p:sp>
        <p:nvSpPr>
          <p:cNvPr id="17" name="Zaoblený obdélník 16"/>
          <p:cNvSpPr/>
          <p:nvPr/>
        </p:nvSpPr>
        <p:spPr>
          <a:xfrm>
            <a:off x="44538" y="2685646"/>
            <a:ext cx="9099096" cy="705937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18571" y="948349"/>
            <a:ext cx="9153937" cy="74549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143285" y="1029293"/>
            <a:ext cx="8704837" cy="4543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Jak vypočteme hydrostatický tlak?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34763" y="1790634"/>
            <a:ext cx="9170132" cy="777669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109183" y="1966342"/>
            <a:ext cx="9160357" cy="48861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Na čem závisí hydrostatický tlak kapaliny v kapalině?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157539" y="2834738"/>
            <a:ext cx="8685613" cy="65896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Proč hráz u přehrady dna širší než  u hladiny?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34763" y="3566053"/>
            <a:ext cx="9141624" cy="764007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6" name="Zástupný symbol pro obsah 2"/>
          <p:cNvSpPr>
            <a:spLocks noGrp="1"/>
          </p:cNvSpPr>
          <p:nvPr/>
        </p:nvSpPr>
        <p:spPr>
          <a:xfrm>
            <a:off x="122644" y="3640595"/>
            <a:ext cx="8976833" cy="68946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Kde se využívají spojené nádoby?</a:t>
            </a:r>
            <a:r>
              <a:rPr lang="cs-CZ" sz="2800" b="0" i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cs typeface="Arial" pitchFamily="34" charset="0"/>
              </a:rPr>
              <a:t> 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-6785" y="4508667"/>
            <a:ext cx="9141624" cy="1944669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81096" y="4583209"/>
                <a:ext cx="8976833" cy="68946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5) Největší naměřená hloubka je 11 km. Vypočítejte hydrostatický tlak vody v této hloubce. Mořská voda má hustotu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𝜌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=1020</m:t>
                    </m:r>
                    <m:f>
                      <m:f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  <m:t>𝑘𝑔</m:t>
                        </m:r>
                      </m:num>
                      <m:den>
                        <m:sSup>
                          <m:sSupPr>
                            <m:ctrlP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. 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96" y="4583209"/>
                <a:ext cx="8976833" cy="689465"/>
              </a:xfrm>
              <a:prstGeom prst="rect">
                <a:avLst/>
              </a:prstGeom>
              <a:blipFill rotWithShape="1">
                <a:blip r:embed="rId2"/>
                <a:stretch>
                  <a:fillRect l="-1358" t="-8850" r="-1426" b="-1362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5396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26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0" y="246205"/>
            <a:ext cx="9133135" cy="76470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253692" y="340525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Řešení: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17019" y="3228520"/>
            <a:ext cx="9099096" cy="705937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31975" y="1248273"/>
            <a:ext cx="9153937" cy="74549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170943" y="1238792"/>
                <a:ext cx="8704837" cy="45436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1)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𝑝</m:t>
                        </m:r>
                      </m:e>
                      <m:sub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h</m:t>
                        </m:r>
                      </m:sub>
                    </m:sSub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h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·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·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𝑔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943" y="1238792"/>
                <a:ext cx="8704837" cy="454360"/>
              </a:xfrm>
              <a:prstGeom prst="rect">
                <a:avLst/>
              </a:prstGeom>
              <a:blipFill rotWithShape="1">
                <a:blip r:embed="rId2"/>
                <a:stretch>
                  <a:fillRect l="-1401" b="-8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Zaoblený obdélník 17"/>
          <p:cNvSpPr/>
          <p:nvPr/>
        </p:nvSpPr>
        <p:spPr>
          <a:xfrm>
            <a:off x="31975" y="2239761"/>
            <a:ext cx="9170132" cy="777669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106395" y="2415469"/>
            <a:ext cx="9160357" cy="48861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Závisí na hloubce a hustotě kapaliny.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130020" y="3377612"/>
            <a:ext cx="8685613" cy="65896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U dna hráze je tlak mnohem větší než u hladiny.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-4245" y="4178367"/>
            <a:ext cx="9141624" cy="764007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83636" y="4252909"/>
            <a:ext cx="8976833" cy="68946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Libela, sifon, vodoznak.</a:t>
            </a:r>
            <a:r>
              <a:rPr lang="cs-CZ" sz="2800" b="0" i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cs typeface="Arial" pitchFamily="34" charset="0"/>
              </a:rPr>
              <a:t> 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-44127" y="5221523"/>
            <a:ext cx="9141624" cy="864549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43754" y="5296065"/>
            <a:ext cx="8976833" cy="68946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5) 110 </a:t>
            </a:r>
            <a:r>
              <a:rPr lang="cs-CZ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MPa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0BASIBLT\MC900440424[7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790" y="4360648"/>
            <a:ext cx="2088232" cy="172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06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2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1"/>
                </a:solidFill>
              </a:rPr>
              <a:t>Khanova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>
                <a:solidFill>
                  <a:schemeClr val="bg1"/>
                </a:solidFill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</a:rPr>
              <a:t>kola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Testy.nanic.cz – Fyzika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Fyzika online – ZŠ Sokolovská Liberec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8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>
            <a:hlinkClick r:id="rId7"/>
          </p:cNvPr>
          <p:cNvSpPr/>
          <p:nvPr/>
        </p:nvSpPr>
        <p:spPr>
          <a:xfrm>
            <a:off x="451659" y="3356992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Učitel. Net – tvoje online </a:t>
            </a:r>
            <a:r>
              <a:rPr lang="cs-CZ" sz="2800" b="1" dirty="0">
                <a:solidFill>
                  <a:schemeClr val="bg1"/>
                </a:solidFill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</a:rPr>
              <a:t>kola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0" name="Obdélník 9">
            <a:hlinkClick r:id="rId8"/>
          </p:cNvPr>
          <p:cNvSpPr/>
          <p:nvPr/>
        </p:nvSpPr>
        <p:spPr>
          <a:xfrm>
            <a:off x="427793" y="4176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Encyklopedie </a:t>
            </a:r>
            <a:r>
              <a:rPr lang="cs-CZ" sz="2800" b="1" dirty="0" smtClean="0">
                <a:solidFill>
                  <a:schemeClr val="bg1"/>
                </a:solidFill>
              </a:rPr>
              <a:t>fyziky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" name="Obdélník 10">
            <a:hlinkClick r:id="rId9"/>
          </p:cNvPr>
          <p:cNvSpPr/>
          <p:nvPr/>
        </p:nvSpPr>
        <p:spPr>
          <a:xfrm>
            <a:off x="451659" y="4968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 webové stránky</a:t>
            </a:r>
          </a:p>
        </p:txBody>
      </p:sp>
    </p:spTree>
    <p:extLst>
      <p:ext uri="{BB962C8B-B14F-4D97-AF65-F5344CB8AC3E}">
        <p14:creationId xmlns:p14="http://schemas.microsoft.com/office/powerpoint/2010/main" val="399839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" y="1124743"/>
            <a:ext cx="83884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000" dirty="0"/>
              <a:t>KOLÁŘOVÁ, Růžena; BOHUNĚK, Jiří. </a:t>
            </a:r>
            <a:r>
              <a:rPr lang="cs-CZ" sz="1000" i="1" dirty="0"/>
              <a:t>Fyzika pro 7. ročník</a:t>
            </a:r>
            <a:r>
              <a:rPr lang="cs-CZ" sz="1000" dirty="0"/>
              <a:t>. Havlíčkův Brod: Prometheus, 2004, ISBN 80-7196-265-1. </a:t>
            </a: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/>
              <a:t>Galerie klipart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000"/>
              <a:t>Vlastní tvorba</a:t>
            </a:r>
          </a:p>
          <a:p>
            <a:endParaRPr lang="cs-CZ" sz="1000" dirty="0"/>
          </a:p>
          <a:p>
            <a:endParaRPr lang="cs-CZ" sz="10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2666</TotalTime>
  <Words>596</Words>
  <Application>Microsoft Office PowerPoint</Application>
  <PresentationFormat>Předvádění na obrazovce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378</cp:revision>
  <dcterms:created xsi:type="dcterms:W3CDTF">2012-04-23T18:25:05Z</dcterms:created>
  <dcterms:modified xsi:type="dcterms:W3CDTF">2013-08-11T09:50:24Z</dcterms:modified>
</cp:coreProperties>
</file>