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74" r:id="rId2"/>
    <p:sldId id="269" r:id="rId3"/>
    <p:sldId id="358" r:id="rId4"/>
    <p:sldId id="359" r:id="rId5"/>
    <p:sldId id="360" r:id="rId6"/>
    <p:sldId id="361" r:id="rId7"/>
    <p:sldId id="319" r:id="rId8"/>
    <p:sldId id="332" r:id="rId9"/>
    <p:sldId id="333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45" autoAdjust="0"/>
  </p:normalViewPr>
  <p:slideViewPr>
    <p:cSldViewPr>
      <p:cViewPr>
        <p:scale>
          <a:sx n="60" d="100"/>
          <a:sy n="60" d="100"/>
        </p:scale>
        <p:origin x="-1373" y="-11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11.8.2013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0.png"/><Relationship Id="rId7" Type="http://schemas.openxmlformats.org/officeDocument/2006/relationships/image" Target="../media/image25.png"/><Relationship Id="rId12" Type="http://schemas.openxmlformats.org/officeDocument/2006/relationships/image" Target="../media/image4.wmf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6.wmf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1521" y="2239898"/>
            <a:ext cx="8775476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51521" y="248538"/>
            <a:ext cx="876376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9485" y="4529857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9485" y="2964151"/>
            <a:ext cx="7530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VY_32_INOVACE_09_18_F7_Hanak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5680" y="2478098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493521" y="3487371"/>
            <a:ext cx="7420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Mechanické vlastnosti kapalin a plynů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469485" y="3997891"/>
            <a:ext cx="8635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Vztlaková síla působící na těleso v kapalině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58416" y="202265"/>
            <a:ext cx="8527119" cy="92247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4284" y="1412776"/>
            <a:ext cx="8609307" cy="5184575"/>
          </a:xfrm>
          <a:prstGeom prst="roundRect">
            <a:avLst>
              <a:gd name="adj" fmla="val 974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86927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98959" y="1514127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 této hodině si ukážeme, jak vztlaková síla působí na těleso v kapalině . Na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závěr  jsou zde uvedené otázky, které prověří, jak žáci látku pochopili.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 hodině jsou odkazy na internetové stránky, které slouží k doplnění a rozšíření probírané látky o další zajímavé informace. Hodina je tvořena tak, aby mohla být odučena v multimediální učebně nebo v počítačové učebně, které mají připojení k internetu. </a:t>
            </a:r>
          </a:p>
          <a:p>
            <a:pPr algn="just"/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43025" y="334984"/>
            <a:ext cx="8893472" cy="8035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899592" y="466728"/>
            <a:ext cx="7128792" cy="5400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Působení kapaliny na stěny krychle.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43025" y="1340768"/>
            <a:ext cx="8893472" cy="52565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19212" y="1563810"/>
            <a:ext cx="8496944" cy="481751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3773867" y="3473291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3867" y="3473291"/>
                <a:ext cx="635311" cy="58597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se šipkou 31"/>
          <p:cNvCxnSpPr/>
          <p:nvPr/>
        </p:nvCxnSpPr>
        <p:spPr>
          <a:xfrm>
            <a:off x="3888811" y="2696709"/>
            <a:ext cx="0" cy="2312674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Skupina 36"/>
          <p:cNvGrpSpPr/>
          <p:nvPr/>
        </p:nvGrpSpPr>
        <p:grpSpPr>
          <a:xfrm>
            <a:off x="959726" y="2076474"/>
            <a:ext cx="2670675" cy="3647111"/>
            <a:chOff x="1187624" y="2014137"/>
            <a:chExt cx="2461659" cy="3411748"/>
          </a:xfrm>
        </p:grpSpPr>
        <p:sp>
          <p:nvSpPr>
            <p:cNvPr id="36" name="Obdélník 35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8" name="Obdélník 37"/>
          <p:cNvSpPr/>
          <p:nvPr/>
        </p:nvSpPr>
        <p:spPr>
          <a:xfrm>
            <a:off x="1369012" y="3252048"/>
            <a:ext cx="1757334" cy="175733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prava 40"/>
          <p:cNvSpPr/>
          <p:nvPr/>
        </p:nvSpPr>
        <p:spPr>
          <a:xfrm>
            <a:off x="1369012" y="3983761"/>
            <a:ext cx="605206" cy="293908"/>
          </a:xfrm>
          <a:prstGeom prst="rightArrow">
            <a:avLst>
              <a:gd name="adj1" fmla="val 35186"/>
              <a:gd name="adj2" fmla="val 7963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prava 41"/>
          <p:cNvSpPr/>
          <p:nvPr/>
        </p:nvSpPr>
        <p:spPr>
          <a:xfrm rot="10800000">
            <a:off x="2521140" y="3983761"/>
            <a:ext cx="605206" cy="293908"/>
          </a:xfrm>
          <a:prstGeom prst="rightArrow">
            <a:avLst>
              <a:gd name="adj1" fmla="val 35186"/>
              <a:gd name="adj2" fmla="val 7963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prava 42"/>
          <p:cNvSpPr/>
          <p:nvPr/>
        </p:nvSpPr>
        <p:spPr>
          <a:xfrm rot="5400000">
            <a:off x="2131863" y="3228571"/>
            <a:ext cx="231632" cy="293908"/>
          </a:xfrm>
          <a:prstGeom prst="rightArrow">
            <a:avLst>
              <a:gd name="adj1" fmla="val 35186"/>
              <a:gd name="adj2" fmla="val 5740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doprava 43"/>
          <p:cNvSpPr/>
          <p:nvPr/>
        </p:nvSpPr>
        <p:spPr>
          <a:xfrm rot="16200000">
            <a:off x="1808345" y="4423095"/>
            <a:ext cx="878667" cy="293908"/>
          </a:xfrm>
          <a:prstGeom prst="rightArrow">
            <a:avLst>
              <a:gd name="adj1" fmla="val 35186"/>
              <a:gd name="adj2" fmla="val 7963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2188431" y="3251856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431" y="3251856"/>
                <a:ext cx="635311" cy="58597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1674145" y="4423406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145" y="4423406"/>
                <a:ext cx="635311" cy="5859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1254137" y="3532930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137" y="3532930"/>
                <a:ext cx="635311" cy="5859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2622290" y="4087275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290" y="4087275"/>
                <a:ext cx="635311" cy="58597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29"/>
          <p:cNvCxnSpPr/>
          <p:nvPr/>
        </p:nvCxnSpPr>
        <p:spPr>
          <a:xfrm>
            <a:off x="527679" y="3230150"/>
            <a:ext cx="2729922" cy="12513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254137" y="5009382"/>
            <a:ext cx="2844317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527679" y="2696709"/>
            <a:ext cx="3570775" cy="0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>
            <a:off x="671695" y="2669581"/>
            <a:ext cx="0" cy="590128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140606" y="2593659"/>
                <a:ext cx="635311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606" y="2593659"/>
                <a:ext cx="635311" cy="5859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Zaoblený obdélník 65"/>
          <p:cNvSpPr/>
          <p:nvPr/>
        </p:nvSpPr>
        <p:spPr>
          <a:xfrm>
            <a:off x="4409178" y="1719437"/>
            <a:ext cx="4339286" cy="1144712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ástupný symbol pro obsah 2"/>
              <p:cNvSpPr>
                <a:spLocks noGrp="1"/>
              </p:cNvSpPr>
              <p:nvPr/>
            </p:nvSpPr>
            <p:spPr>
              <a:xfrm>
                <a:off x="4463988" y="1844824"/>
                <a:ext cx="4385727" cy="8939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T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lakové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jsou stejně velké a opačného směru.</a:t>
                </a:r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3988" y="1844824"/>
                <a:ext cx="4385727" cy="893939"/>
              </a:xfrm>
              <a:prstGeom prst="rect">
                <a:avLst/>
              </a:prstGeom>
              <a:blipFill rotWithShape="1">
                <a:blip r:embed="rId9"/>
                <a:stretch>
                  <a:fillRect l="-2083" t="-4795" b="-8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Zaoblený obdélník 66"/>
          <p:cNvSpPr/>
          <p:nvPr/>
        </p:nvSpPr>
        <p:spPr>
          <a:xfrm>
            <a:off x="4420876" y="3039503"/>
            <a:ext cx="4339286" cy="185911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5" name="Zástupný symbol pro obsah 2"/>
          <p:cNvSpPr>
            <a:spLocks noGrp="1"/>
          </p:cNvSpPr>
          <p:nvPr/>
        </p:nvSpPr>
        <p:spPr>
          <a:xfrm>
            <a:off x="4408367" y="3182292"/>
            <a:ext cx="4483301" cy="13415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Protože dolní stěna je ve větší hloubce, je tlaková síla na dolní stěnu krychle větší než tlaková síla na horní stěnu.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2" name="Zaoblený obdélník 71"/>
          <p:cNvSpPr/>
          <p:nvPr/>
        </p:nvSpPr>
        <p:spPr>
          <a:xfrm>
            <a:off x="4420876" y="5111328"/>
            <a:ext cx="4339286" cy="112598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Zástupný symbol pro obsah 2"/>
              <p:cNvSpPr>
                <a:spLocks noGrp="1"/>
              </p:cNvSpPr>
              <p:nvPr/>
            </p:nvSpPr>
            <p:spPr>
              <a:xfrm>
                <a:off x="4366414" y="5255844"/>
                <a:ext cx="4483301" cy="84741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má směr vzhůru. Je to </a:t>
                </a:r>
                <a:r>
                  <a:rPr lang="cs-CZ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vztlaková síla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6414" y="5255844"/>
                <a:ext cx="4483301" cy="847414"/>
              </a:xfrm>
              <a:prstGeom prst="rect">
                <a:avLst/>
              </a:prstGeom>
              <a:blipFill rotWithShape="1">
                <a:blip r:embed="rId10"/>
                <a:stretch>
                  <a:fillRect l="-2038" t="-5036" b="-143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386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8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47" grpId="0"/>
      <p:bldP spid="48" grpId="0"/>
      <p:bldP spid="58" grpId="0"/>
      <p:bldP spid="59" grpId="0"/>
      <p:bldP spid="65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20948" y="868502"/>
            <a:ext cx="8754328" cy="587286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Zaoblený obdélník 117"/>
          <p:cNvSpPr/>
          <p:nvPr/>
        </p:nvSpPr>
        <p:spPr>
          <a:xfrm>
            <a:off x="120948" y="901456"/>
            <a:ext cx="2828032" cy="5839912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9" name="Zaoblený obdélník 118"/>
          <p:cNvSpPr/>
          <p:nvPr/>
        </p:nvSpPr>
        <p:spPr>
          <a:xfrm>
            <a:off x="3051396" y="901456"/>
            <a:ext cx="2902652" cy="5861521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0" name="Zaoblený obdélník 119"/>
          <p:cNvSpPr/>
          <p:nvPr/>
        </p:nvSpPr>
        <p:spPr>
          <a:xfrm>
            <a:off x="6024822" y="862471"/>
            <a:ext cx="2850454" cy="5878897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20948" y="64954"/>
            <a:ext cx="8893472" cy="8035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877514" y="196698"/>
            <a:ext cx="8244409" cy="5400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Závislost vztlakové síly na ponořené části.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33" name="Skupina 32"/>
          <p:cNvGrpSpPr/>
          <p:nvPr/>
        </p:nvGrpSpPr>
        <p:grpSpPr>
          <a:xfrm>
            <a:off x="3162131" y="4699974"/>
            <a:ext cx="1581905" cy="1910974"/>
            <a:chOff x="1187624" y="2014137"/>
            <a:chExt cx="2461659" cy="3411748"/>
          </a:xfrm>
        </p:grpSpPr>
        <p:sp>
          <p:nvSpPr>
            <p:cNvPr id="34" name="Obdélník 33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892901" y="4363920"/>
            <a:ext cx="447871" cy="1643359"/>
            <a:chOff x="2517118" y="2893955"/>
            <a:chExt cx="447871" cy="1683975"/>
          </a:xfrm>
        </p:grpSpPr>
        <p:sp>
          <p:nvSpPr>
            <p:cNvPr id="39" name="Vývojový diagram: magnetický disk 38"/>
            <p:cNvSpPr/>
            <p:nvPr/>
          </p:nvSpPr>
          <p:spPr>
            <a:xfrm>
              <a:off x="2517118" y="3290985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1" name="Přímá spojnice 40"/>
            <p:cNvCxnSpPr/>
            <p:nvPr/>
          </p:nvCxnSpPr>
          <p:spPr>
            <a:xfrm>
              <a:off x="2731269" y="2893955"/>
              <a:ext cx="4527" cy="47324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Ovál 42"/>
            <p:cNvSpPr/>
            <p:nvPr/>
          </p:nvSpPr>
          <p:spPr>
            <a:xfrm>
              <a:off x="2677891" y="3067680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>
              <a:off x="2685295" y="3856164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Vývojový diagram: magnetický disk 45"/>
            <p:cNvSpPr/>
            <p:nvPr/>
          </p:nvSpPr>
          <p:spPr>
            <a:xfrm>
              <a:off x="2532941" y="4089794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2" name="Přímá spojnice 41"/>
            <p:cNvCxnSpPr/>
            <p:nvPr/>
          </p:nvCxnSpPr>
          <p:spPr>
            <a:xfrm>
              <a:off x="2748965" y="3778235"/>
              <a:ext cx="0" cy="3816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Skupina 50"/>
          <p:cNvGrpSpPr/>
          <p:nvPr/>
        </p:nvGrpSpPr>
        <p:grpSpPr>
          <a:xfrm>
            <a:off x="6208721" y="4709818"/>
            <a:ext cx="1581905" cy="1897173"/>
            <a:chOff x="1187624" y="2014137"/>
            <a:chExt cx="2461659" cy="3411748"/>
          </a:xfrm>
        </p:grpSpPr>
        <p:sp>
          <p:nvSpPr>
            <p:cNvPr id="52" name="Obdélník 51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bdélník 52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985579" y="3214650"/>
            <a:ext cx="252000" cy="1152000"/>
            <a:chOff x="1692000" y="2880000"/>
            <a:chExt cx="252000" cy="1152000"/>
          </a:xfrm>
        </p:grpSpPr>
        <p:sp>
          <p:nvSpPr>
            <p:cNvPr id="54" name="Obdélník 53"/>
            <p:cNvSpPr/>
            <p:nvPr/>
          </p:nvSpPr>
          <p:spPr>
            <a:xfrm>
              <a:off x="1692000" y="3888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bdélník 62"/>
            <p:cNvSpPr/>
            <p:nvPr/>
          </p:nvSpPr>
          <p:spPr>
            <a:xfrm>
              <a:off x="1692000" y="3744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Obdélník 63"/>
            <p:cNvSpPr/>
            <p:nvPr/>
          </p:nvSpPr>
          <p:spPr>
            <a:xfrm>
              <a:off x="1692000" y="3600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bdélník 64"/>
            <p:cNvSpPr/>
            <p:nvPr/>
          </p:nvSpPr>
          <p:spPr>
            <a:xfrm>
              <a:off x="1692000" y="3456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/>
            <p:cNvSpPr/>
            <p:nvPr/>
          </p:nvSpPr>
          <p:spPr>
            <a:xfrm>
              <a:off x="1692000" y="3312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bdélník 66"/>
            <p:cNvSpPr/>
            <p:nvPr/>
          </p:nvSpPr>
          <p:spPr>
            <a:xfrm>
              <a:off x="1692000" y="3168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bdélník 67"/>
            <p:cNvSpPr/>
            <p:nvPr/>
          </p:nvSpPr>
          <p:spPr>
            <a:xfrm>
              <a:off x="1692000" y="3024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bdélník 68"/>
            <p:cNvSpPr/>
            <p:nvPr/>
          </p:nvSpPr>
          <p:spPr>
            <a:xfrm>
              <a:off x="1692000" y="2880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4" name="Skupina 73"/>
          <p:cNvGrpSpPr/>
          <p:nvPr/>
        </p:nvGrpSpPr>
        <p:grpSpPr>
          <a:xfrm>
            <a:off x="962144" y="1185255"/>
            <a:ext cx="294341" cy="2023888"/>
            <a:chOff x="1673092" y="950853"/>
            <a:chExt cx="294341" cy="2023888"/>
          </a:xfrm>
        </p:grpSpPr>
        <p:sp>
          <p:nvSpPr>
            <p:cNvPr id="72" name="Obdélník 71"/>
            <p:cNvSpPr/>
            <p:nvPr/>
          </p:nvSpPr>
          <p:spPr>
            <a:xfrm>
              <a:off x="1673092" y="1196752"/>
              <a:ext cx="294341" cy="1777989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solidFill>
                <a:schemeClr val="bg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vál 72"/>
            <p:cNvSpPr/>
            <p:nvPr/>
          </p:nvSpPr>
          <p:spPr>
            <a:xfrm>
              <a:off x="1736826" y="950853"/>
              <a:ext cx="166094" cy="49179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Zástupný symbol pro obsah 2"/>
              <p:cNvSpPr>
                <a:spLocks noGrp="1"/>
              </p:cNvSpPr>
              <p:nvPr/>
            </p:nvSpPr>
            <p:spPr>
              <a:xfrm>
                <a:off x="1340772" y="2084993"/>
                <a:ext cx="1629926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=20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0772" y="2084993"/>
                <a:ext cx="1629926" cy="585977"/>
              </a:xfrm>
              <a:prstGeom prst="rect">
                <a:avLst/>
              </a:prstGeom>
              <a:blipFill rotWithShape="1">
                <a:blip r:embed="rId2"/>
                <a:stretch>
                  <a:fillRect l="-11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6" name="Skupina 75"/>
          <p:cNvGrpSpPr/>
          <p:nvPr/>
        </p:nvGrpSpPr>
        <p:grpSpPr>
          <a:xfrm>
            <a:off x="3638807" y="4076626"/>
            <a:ext cx="447871" cy="1643359"/>
            <a:chOff x="2517118" y="2893955"/>
            <a:chExt cx="447871" cy="1683975"/>
          </a:xfrm>
        </p:grpSpPr>
        <p:sp>
          <p:nvSpPr>
            <p:cNvPr id="77" name="Vývojový diagram: magnetický disk 76"/>
            <p:cNvSpPr/>
            <p:nvPr/>
          </p:nvSpPr>
          <p:spPr>
            <a:xfrm>
              <a:off x="2517118" y="3290985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8" name="Přímá spojnice 77"/>
            <p:cNvCxnSpPr/>
            <p:nvPr/>
          </p:nvCxnSpPr>
          <p:spPr>
            <a:xfrm>
              <a:off x="2731269" y="2893955"/>
              <a:ext cx="4527" cy="47324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ál 78"/>
            <p:cNvSpPr/>
            <p:nvPr/>
          </p:nvSpPr>
          <p:spPr>
            <a:xfrm>
              <a:off x="2677891" y="3067680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Ovál 79"/>
            <p:cNvSpPr/>
            <p:nvPr/>
          </p:nvSpPr>
          <p:spPr>
            <a:xfrm>
              <a:off x="2685295" y="3856164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1" name="Vývojový diagram: magnetický disk 80"/>
            <p:cNvSpPr/>
            <p:nvPr/>
          </p:nvSpPr>
          <p:spPr>
            <a:xfrm>
              <a:off x="2532941" y="4089794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2" name="Přímá spojnice 81"/>
            <p:cNvCxnSpPr/>
            <p:nvPr/>
          </p:nvCxnSpPr>
          <p:spPr>
            <a:xfrm>
              <a:off x="2748965" y="3778235"/>
              <a:ext cx="0" cy="3816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Skupina 82"/>
          <p:cNvGrpSpPr/>
          <p:nvPr/>
        </p:nvGrpSpPr>
        <p:grpSpPr>
          <a:xfrm>
            <a:off x="3731485" y="2927356"/>
            <a:ext cx="252000" cy="1152000"/>
            <a:chOff x="1692000" y="2880000"/>
            <a:chExt cx="252000" cy="1152000"/>
          </a:xfrm>
        </p:grpSpPr>
        <p:sp>
          <p:nvSpPr>
            <p:cNvPr id="84" name="Obdélník 83"/>
            <p:cNvSpPr/>
            <p:nvPr/>
          </p:nvSpPr>
          <p:spPr>
            <a:xfrm>
              <a:off x="1692000" y="3888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Obdélník 84"/>
            <p:cNvSpPr/>
            <p:nvPr/>
          </p:nvSpPr>
          <p:spPr>
            <a:xfrm>
              <a:off x="1692000" y="3744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Obdélník 85"/>
            <p:cNvSpPr/>
            <p:nvPr/>
          </p:nvSpPr>
          <p:spPr>
            <a:xfrm>
              <a:off x="1692000" y="3600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7" name="Obdélník 86"/>
            <p:cNvSpPr/>
            <p:nvPr/>
          </p:nvSpPr>
          <p:spPr>
            <a:xfrm>
              <a:off x="1692000" y="3456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Obdélník 87"/>
            <p:cNvSpPr/>
            <p:nvPr/>
          </p:nvSpPr>
          <p:spPr>
            <a:xfrm>
              <a:off x="1692000" y="3312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bdélník 88"/>
            <p:cNvSpPr/>
            <p:nvPr/>
          </p:nvSpPr>
          <p:spPr>
            <a:xfrm>
              <a:off x="1692000" y="3168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0" name="Obdélník 89"/>
            <p:cNvSpPr/>
            <p:nvPr/>
          </p:nvSpPr>
          <p:spPr>
            <a:xfrm>
              <a:off x="1692000" y="3024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Obdélník 90"/>
            <p:cNvSpPr/>
            <p:nvPr/>
          </p:nvSpPr>
          <p:spPr>
            <a:xfrm>
              <a:off x="1692000" y="2880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3708050" y="975468"/>
            <a:ext cx="294341" cy="2023888"/>
            <a:chOff x="1673092" y="950853"/>
            <a:chExt cx="294341" cy="2023888"/>
          </a:xfrm>
        </p:grpSpPr>
        <p:sp>
          <p:nvSpPr>
            <p:cNvPr id="93" name="Obdélník 92"/>
            <p:cNvSpPr/>
            <p:nvPr/>
          </p:nvSpPr>
          <p:spPr>
            <a:xfrm>
              <a:off x="1673092" y="1196752"/>
              <a:ext cx="294341" cy="1777989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solidFill>
                <a:schemeClr val="bg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Ovál 93"/>
            <p:cNvSpPr/>
            <p:nvPr/>
          </p:nvSpPr>
          <p:spPr>
            <a:xfrm>
              <a:off x="1736826" y="950853"/>
              <a:ext cx="166094" cy="49179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6696438" y="4806285"/>
            <a:ext cx="447871" cy="1643359"/>
            <a:chOff x="2517118" y="2893955"/>
            <a:chExt cx="447871" cy="1683975"/>
          </a:xfrm>
        </p:grpSpPr>
        <p:sp>
          <p:nvSpPr>
            <p:cNvPr id="96" name="Vývojový diagram: magnetický disk 95"/>
            <p:cNvSpPr/>
            <p:nvPr/>
          </p:nvSpPr>
          <p:spPr>
            <a:xfrm>
              <a:off x="2517118" y="3290985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7" name="Přímá spojnice 96"/>
            <p:cNvCxnSpPr/>
            <p:nvPr/>
          </p:nvCxnSpPr>
          <p:spPr>
            <a:xfrm>
              <a:off x="2731269" y="2893955"/>
              <a:ext cx="4527" cy="47324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Ovál 97"/>
            <p:cNvSpPr/>
            <p:nvPr/>
          </p:nvSpPr>
          <p:spPr>
            <a:xfrm>
              <a:off x="2677891" y="3067680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9" name="Ovál 98"/>
            <p:cNvSpPr/>
            <p:nvPr/>
          </p:nvSpPr>
          <p:spPr>
            <a:xfrm>
              <a:off x="2685295" y="3856164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0" name="Vývojový diagram: magnetický disk 99"/>
            <p:cNvSpPr/>
            <p:nvPr/>
          </p:nvSpPr>
          <p:spPr>
            <a:xfrm>
              <a:off x="2532941" y="4089794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1" name="Přímá spojnice 100"/>
            <p:cNvCxnSpPr/>
            <p:nvPr/>
          </p:nvCxnSpPr>
          <p:spPr>
            <a:xfrm>
              <a:off x="2748965" y="3778235"/>
              <a:ext cx="0" cy="3816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Skupina 101"/>
          <p:cNvGrpSpPr/>
          <p:nvPr/>
        </p:nvGrpSpPr>
        <p:grpSpPr>
          <a:xfrm>
            <a:off x="6789116" y="3657015"/>
            <a:ext cx="252000" cy="1152000"/>
            <a:chOff x="1692000" y="2880000"/>
            <a:chExt cx="252000" cy="1152000"/>
          </a:xfrm>
        </p:grpSpPr>
        <p:sp>
          <p:nvSpPr>
            <p:cNvPr id="103" name="Obdélník 102"/>
            <p:cNvSpPr/>
            <p:nvPr/>
          </p:nvSpPr>
          <p:spPr>
            <a:xfrm>
              <a:off x="1692000" y="3888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Obdélník 103"/>
            <p:cNvSpPr/>
            <p:nvPr/>
          </p:nvSpPr>
          <p:spPr>
            <a:xfrm>
              <a:off x="1692000" y="3744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5" name="Obdélník 104"/>
            <p:cNvSpPr/>
            <p:nvPr/>
          </p:nvSpPr>
          <p:spPr>
            <a:xfrm>
              <a:off x="1692000" y="3600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Obdélník 105"/>
            <p:cNvSpPr/>
            <p:nvPr/>
          </p:nvSpPr>
          <p:spPr>
            <a:xfrm>
              <a:off x="1692000" y="3456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Obdélník 106"/>
            <p:cNvSpPr/>
            <p:nvPr/>
          </p:nvSpPr>
          <p:spPr>
            <a:xfrm>
              <a:off x="1692000" y="3312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8" name="Obdélník 107"/>
            <p:cNvSpPr/>
            <p:nvPr/>
          </p:nvSpPr>
          <p:spPr>
            <a:xfrm>
              <a:off x="1692000" y="3168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Obdélník 108"/>
            <p:cNvSpPr/>
            <p:nvPr/>
          </p:nvSpPr>
          <p:spPr>
            <a:xfrm>
              <a:off x="1692000" y="3024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Obdélník 109"/>
            <p:cNvSpPr/>
            <p:nvPr/>
          </p:nvSpPr>
          <p:spPr>
            <a:xfrm>
              <a:off x="1692000" y="2880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1" name="Skupina 110"/>
          <p:cNvGrpSpPr/>
          <p:nvPr/>
        </p:nvGrpSpPr>
        <p:grpSpPr>
          <a:xfrm>
            <a:off x="6781114" y="1752492"/>
            <a:ext cx="294341" cy="2023888"/>
            <a:chOff x="1673092" y="950853"/>
            <a:chExt cx="294341" cy="2023888"/>
          </a:xfrm>
        </p:grpSpPr>
        <p:sp>
          <p:nvSpPr>
            <p:cNvPr id="112" name="Obdélník 111"/>
            <p:cNvSpPr/>
            <p:nvPr/>
          </p:nvSpPr>
          <p:spPr>
            <a:xfrm>
              <a:off x="1673092" y="1196752"/>
              <a:ext cx="294341" cy="1777989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solidFill>
                <a:schemeClr val="bg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3" name="Ovál 112"/>
            <p:cNvSpPr/>
            <p:nvPr/>
          </p:nvSpPr>
          <p:spPr>
            <a:xfrm>
              <a:off x="1736826" y="950853"/>
              <a:ext cx="166094" cy="49179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Zástupný symbol pro obsah 2"/>
              <p:cNvSpPr>
                <a:spLocks noGrp="1"/>
              </p:cNvSpPr>
              <p:nvPr/>
            </p:nvSpPr>
            <p:spPr>
              <a:xfrm>
                <a:off x="7144309" y="1998391"/>
                <a:ext cx="16608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=17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4309" y="1998391"/>
                <a:ext cx="1660882" cy="585977"/>
              </a:xfrm>
              <a:prstGeom prst="rect">
                <a:avLst/>
              </a:prstGeom>
              <a:blipFill rotWithShape="1">
                <a:blip r:embed="rId3"/>
                <a:stretch>
                  <a:fillRect l="-11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5" name="Zástupný symbol pro obsah 2"/>
              <p:cNvSpPr>
                <a:spLocks noGrp="1"/>
              </p:cNvSpPr>
              <p:nvPr/>
            </p:nvSpPr>
            <p:spPr>
              <a:xfrm>
                <a:off x="4160978" y="1977092"/>
                <a:ext cx="1656184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=18,5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0978" y="1977092"/>
                <a:ext cx="1656184" cy="585977"/>
              </a:xfrm>
              <a:prstGeom prst="rect">
                <a:avLst/>
              </a:prstGeom>
              <a:blipFill rotWithShape="1">
                <a:blip r:embed="rId4"/>
                <a:stretch>
                  <a:fillRect l="-1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Zástupný symbol pro obsah 2"/>
              <p:cNvSpPr>
                <a:spLocks noGrp="1"/>
              </p:cNvSpPr>
              <p:nvPr/>
            </p:nvSpPr>
            <p:spPr>
              <a:xfrm>
                <a:off x="4133162" y="3860883"/>
                <a:ext cx="1684000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𝑣𝑧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=1,5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3162" y="3860883"/>
                <a:ext cx="1684000" cy="585977"/>
              </a:xfrm>
              <a:prstGeom prst="rect">
                <a:avLst/>
              </a:prstGeom>
              <a:blipFill rotWithShape="1">
                <a:blip r:embed="rId5"/>
                <a:stretch>
                  <a:fillRect l="-7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Zástupný symbol pro obsah 2"/>
              <p:cNvSpPr>
                <a:spLocks noGrp="1"/>
              </p:cNvSpPr>
              <p:nvPr/>
            </p:nvSpPr>
            <p:spPr>
              <a:xfrm>
                <a:off x="7125700" y="4071240"/>
                <a:ext cx="1717597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𝑣𝑧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=3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5700" y="4071240"/>
                <a:ext cx="1717597" cy="585977"/>
              </a:xfrm>
              <a:prstGeom prst="rect">
                <a:avLst/>
              </a:prstGeom>
              <a:blipFill rotWithShape="1">
                <a:blip r:embed="rId6"/>
                <a:stretch>
                  <a:fillRect l="-1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Zástupný symbol pro obsah 2"/>
              <p:cNvSpPr>
                <a:spLocks noGrp="1"/>
              </p:cNvSpPr>
              <p:nvPr/>
            </p:nvSpPr>
            <p:spPr>
              <a:xfrm>
                <a:off x="3449654" y="6080554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𝑜𝑑𝑎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654" y="6080554"/>
                <a:ext cx="842000" cy="508283"/>
              </a:xfrm>
              <a:prstGeom prst="rect">
                <a:avLst/>
              </a:prstGeom>
              <a:blipFill rotWithShape="1">
                <a:blip r:embed="rId7"/>
                <a:stretch>
                  <a:fillRect r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Zástupný symbol pro obsah 2"/>
              <p:cNvSpPr>
                <a:spLocks noGrp="1"/>
              </p:cNvSpPr>
              <p:nvPr/>
            </p:nvSpPr>
            <p:spPr>
              <a:xfrm>
                <a:off x="4133162" y="892266"/>
                <a:ext cx="21594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𝑣𝑧</m:t>
                              </m:r>
                            </m:sub>
                          </m:sSub>
                          <m:r>
                            <a:rPr lang="cs-CZ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3162" y="892266"/>
                <a:ext cx="2159482" cy="585977"/>
              </a:xfrm>
              <a:prstGeom prst="rect">
                <a:avLst/>
              </a:prstGeom>
              <a:blipFill rotWithShape="1">
                <a:blip r:embed="rId8"/>
                <a:stretch>
                  <a:fillRect l="-5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Zástupný symbol pro obsah 2"/>
              <p:cNvSpPr>
                <a:spLocks noGrp="1"/>
              </p:cNvSpPr>
              <p:nvPr/>
            </p:nvSpPr>
            <p:spPr>
              <a:xfrm>
                <a:off x="6372382" y="928378"/>
                <a:ext cx="21594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𝑣𝑧</m:t>
                              </m:r>
                            </m:sub>
                          </m:sSub>
                          <m:r>
                            <a:rPr lang="cs-CZ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382" y="928378"/>
                <a:ext cx="2159482" cy="585977"/>
              </a:xfrm>
              <a:prstGeom prst="rect">
                <a:avLst/>
              </a:prstGeom>
              <a:blipFill rotWithShape="1">
                <a:blip r:embed="rId9"/>
                <a:stretch>
                  <a:fillRect l="-5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2" name="Přímá spojnice 121"/>
          <p:cNvCxnSpPr/>
          <p:nvPr/>
        </p:nvCxnSpPr>
        <p:spPr>
          <a:xfrm flipV="1">
            <a:off x="3799580" y="5481803"/>
            <a:ext cx="2017582" cy="28022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5292080" y="5500751"/>
            <a:ext cx="0" cy="1081861"/>
          </a:xfrm>
          <a:prstGeom prst="straightConnector1">
            <a:avLst/>
          </a:prstGeom>
          <a:ln w="50800">
            <a:solidFill>
              <a:schemeClr val="bg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nice se šipkou 122"/>
          <p:cNvCxnSpPr/>
          <p:nvPr/>
        </p:nvCxnSpPr>
        <p:spPr>
          <a:xfrm>
            <a:off x="5508104" y="5473355"/>
            <a:ext cx="0" cy="697706"/>
          </a:xfrm>
          <a:prstGeom prst="straightConnector1">
            <a:avLst/>
          </a:prstGeom>
          <a:ln w="50800">
            <a:solidFill>
              <a:srgbClr val="0070C0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se šipkou 125"/>
          <p:cNvCxnSpPr/>
          <p:nvPr/>
        </p:nvCxnSpPr>
        <p:spPr>
          <a:xfrm flipV="1">
            <a:off x="5292080" y="5125800"/>
            <a:ext cx="0" cy="347555"/>
          </a:xfrm>
          <a:prstGeom prst="straightConnector1">
            <a:avLst/>
          </a:prstGeom>
          <a:ln w="50800">
            <a:solidFill>
              <a:srgbClr val="FF0000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Zástupný symbol pro obsah 2"/>
              <p:cNvSpPr>
                <a:spLocks noGrp="1"/>
              </p:cNvSpPr>
              <p:nvPr/>
            </p:nvSpPr>
            <p:spPr>
              <a:xfrm>
                <a:off x="5283796" y="4682831"/>
                <a:ext cx="576064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𝑣𝑧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796" y="4682831"/>
                <a:ext cx="576064" cy="585977"/>
              </a:xfrm>
              <a:prstGeom prst="rect">
                <a:avLst/>
              </a:prstGeom>
              <a:blipFill rotWithShape="1">
                <a:blip r:embed="rId10"/>
                <a:stretch>
                  <a:fillRect l="-31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Zástupný symbol pro obsah 2"/>
              <p:cNvSpPr>
                <a:spLocks noGrp="1"/>
              </p:cNvSpPr>
              <p:nvPr/>
            </p:nvSpPr>
            <p:spPr>
              <a:xfrm>
                <a:off x="4924871" y="5599317"/>
                <a:ext cx="576064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4871" y="5599317"/>
                <a:ext cx="576064" cy="585977"/>
              </a:xfrm>
              <a:prstGeom prst="rect">
                <a:avLst/>
              </a:prstGeom>
              <a:blipFill rotWithShape="1">
                <a:blip r:embed="rId11"/>
                <a:stretch>
                  <a:fillRect l="-31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Zástupný symbol pro obsah 2"/>
              <p:cNvSpPr>
                <a:spLocks noGrp="1"/>
              </p:cNvSpPr>
              <p:nvPr/>
            </p:nvSpPr>
            <p:spPr>
              <a:xfrm>
                <a:off x="5449320" y="5569620"/>
                <a:ext cx="576064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rgbClr val="0070C0"/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320" y="5569620"/>
                <a:ext cx="576064" cy="585977"/>
              </a:xfrm>
              <a:prstGeom prst="rect">
                <a:avLst/>
              </a:prstGeom>
              <a:blipFill rotWithShape="1">
                <a:blip r:embed="rId12"/>
                <a:stretch>
                  <a:fillRect l="-31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711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114" grpId="0"/>
      <p:bldP spid="115" grpId="0"/>
      <p:bldP spid="116" grpId="0"/>
      <p:bldP spid="117" grpId="0"/>
      <p:bldP spid="121" grpId="0"/>
      <p:bldP spid="124" grpId="0"/>
      <p:bldP spid="125" grpId="0"/>
      <p:bldP spid="127" grpId="0"/>
      <p:bldP spid="128" grpId="0"/>
      <p:bldP spid="1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0948" y="868502"/>
            <a:ext cx="8754328" cy="587286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20948" y="901456"/>
            <a:ext cx="4377164" cy="5861521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572001" y="862471"/>
            <a:ext cx="4303275" cy="5878897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20948" y="64954"/>
            <a:ext cx="8893472" cy="8035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877514" y="196698"/>
            <a:ext cx="8244409" cy="5400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Závislost vztlakové síly na hustotě kapaliny.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5239197" y="4087737"/>
            <a:ext cx="1581905" cy="2374694"/>
            <a:chOff x="1187624" y="2014137"/>
            <a:chExt cx="2461659" cy="3411748"/>
          </a:xfrm>
        </p:grpSpPr>
        <p:sp>
          <p:nvSpPr>
            <p:cNvPr id="20" name="Obdélník 19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FFC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5726914" y="4195900"/>
            <a:ext cx="447871" cy="1643359"/>
            <a:chOff x="2517118" y="2893955"/>
            <a:chExt cx="447871" cy="1683975"/>
          </a:xfrm>
        </p:grpSpPr>
        <p:sp>
          <p:nvSpPr>
            <p:cNvPr id="55" name="Vývojový diagram: magnetický disk 54"/>
            <p:cNvSpPr/>
            <p:nvPr/>
          </p:nvSpPr>
          <p:spPr>
            <a:xfrm>
              <a:off x="2517118" y="3290985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6" name="Přímá spojnice 55"/>
            <p:cNvCxnSpPr/>
            <p:nvPr/>
          </p:nvCxnSpPr>
          <p:spPr>
            <a:xfrm>
              <a:off x="2731269" y="2893955"/>
              <a:ext cx="4527" cy="47324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Ovál 56"/>
            <p:cNvSpPr/>
            <p:nvPr/>
          </p:nvSpPr>
          <p:spPr>
            <a:xfrm>
              <a:off x="2677891" y="3067680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vál 57"/>
            <p:cNvSpPr/>
            <p:nvPr/>
          </p:nvSpPr>
          <p:spPr>
            <a:xfrm>
              <a:off x="2685295" y="3856164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Vývojový diagram: magnetický disk 58"/>
            <p:cNvSpPr/>
            <p:nvPr/>
          </p:nvSpPr>
          <p:spPr>
            <a:xfrm>
              <a:off x="2532941" y="4089794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0" name="Přímá spojnice 59"/>
            <p:cNvCxnSpPr/>
            <p:nvPr/>
          </p:nvCxnSpPr>
          <p:spPr>
            <a:xfrm>
              <a:off x="2748965" y="3778235"/>
              <a:ext cx="0" cy="3816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Skupina 60"/>
          <p:cNvGrpSpPr/>
          <p:nvPr/>
        </p:nvGrpSpPr>
        <p:grpSpPr>
          <a:xfrm>
            <a:off x="5819592" y="3046630"/>
            <a:ext cx="252000" cy="1152000"/>
            <a:chOff x="1692000" y="2880000"/>
            <a:chExt cx="252000" cy="1152000"/>
          </a:xfrm>
        </p:grpSpPr>
        <p:sp>
          <p:nvSpPr>
            <p:cNvPr id="62" name="Obdélník 61"/>
            <p:cNvSpPr/>
            <p:nvPr/>
          </p:nvSpPr>
          <p:spPr>
            <a:xfrm>
              <a:off x="1692000" y="3888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bdélník 62"/>
            <p:cNvSpPr/>
            <p:nvPr/>
          </p:nvSpPr>
          <p:spPr>
            <a:xfrm>
              <a:off x="1692000" y="3744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Obdélník 63"/>
            <p:cNvSpPr/>
            <p:nvPr/>
          </p:nvSpPr>
          <p:spPr>
            <a:xfrm>
              <a:off x="1692000" y="3600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bdélník 64"/>
            <p:cNvSpPr/>
            <p:nvPr/>
          </p:nvSpPr>
          <p:spPr>
            <a:xfrm>
              <a:off x="1692000" y="3456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/>
            <p:cNvSpPr/>
            <p:nvPr/>
          </p:nvSpPr>
          <p:spPr>
            <a:xfrm>
              <a:off x="1692000" y="3312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bdélník 66"/>
            <p:cNvSpPr/>
            <p:nvPr/>
          </p:nvSpPr>
          <p:spPr>
            <a:xfrm>
              <a:off x="1692000" y="3168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bdélník 67"/>
            <p:cNvSpPr/>
            <p:nvPr/>
          </p:nvSpPr>
          <p:spPr>
            <a:xfrm>
              <a:off x="1692000" y="3024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bdélník 68"/>
            <p:cNvSpPr/>
            <p:nvPr/>
          </p:nvSpPr>
          <p:spPr>
            <a:xfrm>
              <a:off x="1692000" y="2880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5793894" y="1046041"/>
            <a:ext cx="294341" cy="2023888"/>
            <a:chOff x="1673092" y="950853"/>
            <a:chExt cx="294341" cy="2023888"/>
          </a:xfrm>
        </p:grpSpPr>
        <p:sp>
          <p:nvSpPr>
            <p:cNvPr id="71" name="Obdélník 70"/>
            <p:cNvSpPr/>
            <p:nvPr/>
          </p:nvSpPr>
          <p:spPr>
            <a:xfrm>
              <a:off x="1673092" y="1196752"/>
              <a:ext cx="294341" cy="1777989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solidFill>
                <a:schemeClr val="bg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vál 71"/>
            <p:cNvSpPr/>
            <p:nvPr/>
          </p:nvSpPr>
          <p:spPr>
            <a:xfrm>
              <a:off x="1736826" y="950853"/>
              <a:ext cx="166094" cy="49179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Zástupný symbol pro obsah 2"/>
              <p:cNvSpPr>
                <a:spLocks noGrp="1"/>
              </p:cNvSpPr>
              <p:nvPr/>
            </p:nvSpPr>
            <p:spPr>
              <a:xfrm>
                <a:off x="6243590" y="1906128"/>
                <a:ext cx="16608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=18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3590" y="1906128"/>
                <a:ext cx="1660882" cy="585977"/>
              </a:xfrm>
              <a:prstGeom prst="rect">
                <a:avLst/>
              </a:prstGeom>
              <a:blipFill rotWithShape="1">
                <a:blip r:embed="rId2"/>
                <a:stretch>
                  <a:fillRect l="-7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Zástupný symbol pro obsah 2"/>
              <p:cNvSpPr>
                <a:spLocks noGrp="1"/>
              </p:cNvSpPr>
              <p:nvPr/>
            </p:nvSpPr>
            <p:spPr>
              <a:xfrm>
                <a:off x="6156176" y="3460855"/>
                <a:ext cx="1717597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𝑣𝑧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=2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6176" y="3460855"/>
                <a:ext cx="1717597" cy="585977"/>
              </a:xfrm>
              <a:prstGeom prst="rect">
                <a:avLst/>
              </a:prstGeom>
              <a:blipFill rotWithShape="1">
                <a:blip r:embed="rId3"/>
                <a:stretch>
                  <a:fillRect l="-1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7" name="Skupina 76"/>
          <p:cNvGrpSpPr/>
          <p:nvPr/>
        </p:nvGrpSpPr>
        <p:grpSpPr>
          <a:xfrm>
            <a:off x="611560" y="4074950"/>
            <a:ext cx="1581905" cy="2374694"/>
            <a:chOff x="1187624" y="2014137"/>
            <a:chExt cx="2461659" cy="3411748"/>
          </a:xfrm>
        </p:grpSpPr>
        <p:sp>
          <p:nvSpPr>
            <p:cNvPr id="78" name="Obdélník 77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bdélník 78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1099277" y="4171417"/>
            <a:ext cx="447871" cy="1643359"/>
            <a:chOff x="2517118" y="2893955"/>
            <a:chExt cx="447871" cy="1683975"/>
          </a:xfrm>
        </p:grpSpPr>
        <p:sp>
          <p:nvSpPr>
            <p:cNvPr id="81" name="Vývojový diagram: magnetický disk 80"/>
            <p:cNvSpPr/>
            <p:nvPr/>
          </p:nvSpPr>
          <p:spPr>
            <a:xfrm>
              <a:off x="2517118" y="3290985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2" name="Přímá spojnice 81"/>
            <p:cNvCxnSpPr/>
            <p:nvPr/>
          </p:nvCxnSpPr>
          <p:spPr>
            <a:xfrm>
              <a:off x="2731269" y="2893955"/>
              <a:ext cx="4527" cy="47324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Ovál 82"/>
            <p:cNvSpPr/>
            <p:nvPr/>
          </p:nvSpPr>
          <p:spPr>
            <a:xfrm>
              <a:off x="2677891" y="3067680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4" name="Ovál 83"/>
            <p:cNvSpPr/>
            <p:nvPr/>
          </p:nvSpPr>
          <p:spPr>
            <a:xfrm>
              <a:off x="2685295" y="3856164"/>
              <a:ext cx="127340" cy="1383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Vývojový diagram: magnetický disk 84"/>
            <p:cNvSpPr/>
            <p:nvPr/>
          </p:nvSpPr>
          <p:spPr>
            <a:xfrm>
              <a:off x="2532941" y="4089794"/>
              <a:ext cx="432048" cy="488136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6" name="Přímá spojnice 85"/>
            <p:cNvCxnSpPr/>
            <p:nvPr/>
          </p:nvCxnSpPr>
          <p:spPr>
            <a:xfrm>
              <a:off x="2748965" y="3778235"/>
              <a:ext cx="0" cy="3816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Skupina 86"/>
          <p:cNvGrpSpPr/>
          <p:nvPr/>
        </p:nvGrpSpPr>
        <p:grpSpPr>
          <a:xfrm>
            <a:off x="1191955" y="3022147"/>
            <a:ext cx="252000" cy="1152000"/>
            <a:chOff x="1692000" y="2880000"/>
            <a:chExt cx="252000" cy="1152000"/>
          </a:xfrm>
        </p:grpSpPr>
        <p:sp>
          <p:nvSpPr>
            <p:cNvPr id="88" name="Obdélník 87"/>
            <p:cNvSpPr/>
            <p:nvPr/>
          </p:nvSpPr>
          <p:spPr>
            <a:xfrm>
              <a:off x="1692000" y="3888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bdélník 88"/>
            <p:cNvSpPr/>
            <p:nvPr/>
          </p:nvSpPr>
          <p:spPr>
            <a:xfrm>
              <a:off x="1692000" y="3744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0" name="Obdélník 89"/>
            <p:cNvSpPr/>
            <p:nvPr/>
          </p:nvSpPr>
          <p:spPr>
            <a:xfrm>
              <a:off x="1692000" y="3600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Obdélník 90"/>
            <p:cNvSpPr/>
            <p:nvPr/>
          </p:nvSpPr>
          <p:spPr>
            <a:xfrm>
              <a:off x="1692000" y="3456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2" name="Obdélník 91"/>
            <p:cNvSpPr/>
            <p:nvPr/>
          </p:nvSpPr>
          <p:spPr>
            <a:xfrm>
              <a:off x="1692000" y="3312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3" name="Obdélník 92"/>
            <p:cNvSpPr/>
            <p:nvPr/>
          </p:nvSpPr>
          <p:spPr>
            <a:xfrm>
              <a:off x="1692000" y="3168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4" name="Obdélník 93"/>
            <p:cNvSpPr/>
            <p:nvPr/>
          </p:nvSpPr>
          <p:spPr>
            <a:xfrm>
              <a:off x="1692000" y="3024000"/>
              <a:ext cx="252000" cy="144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5" name="Obdélník 94"/>
            <p:cNvSpPr/>
            <p:nvPr/>
          </p:nvSpPr>
          <p:spPr>
            <a:xfrm>
              <a:off x="1692000" y="2880000"/>
              <a:ext cx="252000" cy="144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6" name="Skupina 95"/>
          <p:cNvGrpSpPr/>
          <p:nvPr/>
        </p:nvGrpSpPr>
        <p:grpSpPr>
          <a:xfrm>
            <a:off x="1183953" y="1117624"/>
            <a:ext cx="294341" cy="2023888"/>
            <a:chOff x="1673092" y="950853"/>
            <a:chExt cx="294341" cy="2023888"/>
          </a:xfrm>
        </p:grpSpPr>
        <p:sp>
          <p:nvSpPr>
            <p:cNvPr id="97" name="Obdélník 96"/>
            <p:cNvSpPr/>
            <p:nvPr/>
          </p:nvSpPr>
          <p:spPr>
            <a:xfrm>
              <a:off x="1673092" y="1196752"/>
              <a:ext cx="294341" cy="1777989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solidFill>
                <a:schemeClr val="bg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Ovál 97"/>
            <p:cNvSpPr/>
            <p:nvPr/>
          </p:nvSpPr>
          <p:spPr>
            <a:xfrm>
              <a:off x="1736826" y="950853"/>
              <a:ext cx="166094" cy="491798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Zástupný symbol pro obsah 2"/>
              <p:cNvSpPr>
                <a:spLocks noGrp="1"/>
              </p:cNvSpPr>
              <p:nvPr/>
            </p:nvSpPr>
            <p:spPr>
              <a:xfrm>
                <a:off x="1547148" y="1887945"/>
                <a:ext cx="16608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=17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148" y="1887945"/>
                <a:ext cx="1660882" cy="585977"/>
              </a:xfrm>
              <a:prstGeom prst="rect">
                <a:avLst/>
              </a:prstGeom>
              <a:blipFill rotWithShape="1">
                <a:blip r:embed="rId4"/>
                <a:stretch>
                  <a:fillRect l="-11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Zástupný symbol pro obsah 2"/>
              <p:cNvSpPr>
                <a:spLocks noGrp="1"/>
              </p:cNvSpPr>
              <p:nvPr/>
            </p:nvSpPr>
            <p:spPr>
              <a:xfrm>
                <a:off x="1528539" y="3436372"/>
                <a:ext cx="1717597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𝑣𝑧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=3 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8539" y="3436372"/>
                <a:ext cx="1717597" cy="585977"/>
              </a:xfrm>
              <a:prstGeom prst="rect">
                <a:avLst/>
              </a:prstGeom>
              <a:blipFill rotWithShape="1">
                <a:blip r:embed="rId5"/>
                <a:stretch>
                  <a:fillRect l="-1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Zástupný symbol pro obsah 2"/>
              <p:cNvSpPr>
                <a:spLocks noGrp="1"/>
              </p:cNvSpPr>
              <p:nvPr/>
            </p:nvSpPr>
            <p:spPr>
              <a:xfrm>
                <a:off x="7005226" y="5757207"/>
                <a:ext cx="1993506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=789</m:t>
                      </m:r>
                      <m:f>
                        <m:f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𝑘𝑔</m:t>
                          </m:r>
                        </m:num>
                        <m:den>
                          <m:sSup>
                            <m:sSupPr>
                              <m:ctrlPr>
                                <a:rPr lang="cs-CZ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5226" y="5757207"/>
                <a:ext cx="1993506" cy="585977"/>
              </a:xfrm>
              <a:prstGeom prst="rect">
                <a:avLst/>
              </a:prstGeom>
              <a:blipFill rotWithShape="1">
                <a:blip r:embed="rId6"/>
                <a:stretch>
                  <a:fillRect b="-257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Zástupný symbol pro obsah 2"/>
              <p:cNvSpPr>
                <a:spLocks noGrp="1"/>
              </p:cNvSpPr>
              <p:nvPr/>
            </p:nvSpPr>
            <p:spPr>
              <a:xfrm>
                <a:off x="2352437" y="5616912"/>
                <a:ext cx="1993506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𝜌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=1 000</m:t>
                      </m:r>
                      <m:f>
                        <m:f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𝑘𝑔</m:t>
                          </m:r>
                        </m:num>
                        <m:den>
                          <m:sSup>
                            <m:sSupPr>
                              <m:ctrlPr>
                                <a:rPr lang="cs-CZ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437" y="5616912"/>
                <a:ext cx="1993506" cy="585977"/>
              </a:xfrm>
              <a:prstGeom prst="rect">
                <a:avLst/>
              </a:prstGeom>
              <a:blipFill rotWithShape="1">
                <a:blip r:embed="rId7"/>
                <a:stretch>
                  <a:fillRect b="-257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Zástupný symbol pro obsah 2"/>
              <p:cNvSpPr>
                <a:spLocks noGrp="1"/>
              </p:cNvSpPr>
              <p:nvPr/>
            </p:nvSpPr>
            <p:spPr>
              <a:xfrm>
                <a:off x="966390" y="5883271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𝑜𝑑𝑎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390" y="5883271"/>
                <a:ext cx="842000" cy="508283"/>
              </a:xfrm>
              <a:prstGeom prst="rect">
                <a:avLst/>
              </a:prstGeom>
              <a:blipFill rotWithShape="1">
                <a:blip r:embed="rId8"/>
                <a:stretch>
                  <a:fillRect r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Zástupný symbol pro obsah 2"/>
              <p:cNvSpPr>
                <a:spLocks noGrp="1"/>
              </p:cNvSpPr>
              <p:nvPr/>
            </p:nvSpPr>
            <p:spPr>
              <a:xfrm>
                <a:off x="5436628" y="5935096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𝑡h𝑎𝑛𝑜𝑙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628" y="5935096"/>
                <a:ext cx="842000" cy="508283"/>
              </a:xfrm>
              <a:prstGeom prst="rect">
                <a:avLst/>
              </a:prstGeom>
              <a:blipFill rotWithShape="1">
                <a:blip r:embed="rId9"/>
                <a:stretch>
                  <a:fillRect r="-485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Zástupný symbol pro obsah 2"/>
              <p:cNvSpPr>
                <a:spLocks noGrp="1"/>
              </p:cNvSpPr>
              <p:nvPr/>
            </p:nvSpPr>
            <p:spPr>
              <a:xfrm>
                <a:off x="1547148" y="951862"/>
                <a:ext cx="21594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𝑣𝑧</m:t>
                              </m:r>
                            </m:sub>
                          </m:sSub>
                          <m:r>
                            <a:rPr lang="cs-CZ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148" y="951862"/>
                <a:ext cx="2159482" cy="585977"/>
              </a:xfrm>
              <a:prstGeom prst="rect">
                <a:avLst/>
              </a:prstGeom>
              <a:blipFill rotWithShape="1">
                <a:blip r:embed="rId10"/>
                <a:stretch>
                  <a:fillRect l="-8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Zástupný symbol pro obsah 2"/>
              <p:cNvSpPr>
                <a:spLocks noGrp="1"/>
              </p:cNvSpPr>
              <p:nvPr/>
            </p:nvSpPr>
            <p:spPr>
              <a:xfrm>
                <a:off x="6278628" y="951862"/>
                <a:ext cx="2159482" cy="5859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𝑣𝑧</m:t>
                              </m:r>
                            </m:sub>
                          </m:sSub>
                          <m:r>
                            <a:rPr lang="cs-CZ" i="1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𝐹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8628" y="951862"/>
                <a:ext cx="2159482" cy="585977"/>
              </a:xfrm>
              <a:prstGeom prst="rect">
                <a:avLst/>
              </a:prstGeom>
              <a:blipFill rotWithShape="1">
                <a:blip r:embed="rId11"/>
                <a:stretch>
                  <a:fillRect l="-8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KFRZHZFF\MC90044044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000" y="1531983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5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6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0"/>
            <a:ext cx="9144000" cy="685800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33097" y="1651194"/>
            <a:ext cx="8396744" cy="171167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506020" y="1742668"/>
            <a:ext cx="8396743" cy="8310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Kolikrát větší je objem ponořené části tělesa, tolikrát větší vztlaková síla na těleso působí.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73629" y="228506"/>
            <a:ext cx="8396743" cy="116011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87823" y="509463"/>
            <a:ext cx="3168354" cy="59820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!!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88543" y="3739426"/>
            <a:ext cx="8396744" cy="237626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50509" y="3919446"/>
            <a:ext cx="7940349" cy="15121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Vztlaková síla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působící na těleso ponořené do kapaliny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závisí na objemu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ponořené části a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 hustotě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kapaliny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" name="Picture 2" descr="C:\Users\spravce\AppData\Local\Microsoft\Windows\Temporary Internet Files\Content.IE5\0BASIBLT\MC900440428CA0H9RCU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784" y="5218448"/>
            <a:ext cx="1437726" cy="151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8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aoblený obdélník 21"/>
          <p:cNvSpPr/>
          <p:nvPr/>
        </p:nvSpPr>
        <p:spPr>
          <a:xfrm>
            <a:off x="-11355" y="53943"/>
            <a:ext cx="9170132" cy="680405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8" name="Zaoblený obdélník 47"/>
          <p:cNvSpPr/>
          <p:nvPr/>
        </p:nvSpPr>
        <p:spPr>
          <a:xfrm>
            <a:off x="-11354" y="53943"/>
            <a:ext cx="9133134" cy="649592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180610" y="127470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-33740" y="740717"/>
            <a:ext cx="9153937" cy="607113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88904" y="752148"/>
            <a:ext cx="8704837" cy="4543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Na čem závisí vztlaková síla?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00459" y="3700074"/>
            <a:ext cx="4374602" cy="309634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387393" y="4835244"/>
            <a:ext cx="3744416" cy="1910974"/>
            <a:chOff x="1187624" y="2014137"/>
            <a:chExt cx="2461659" cy="3411748"/>
          </a:xfrm>
        </p:grpSpPr>
        <p:sp>
          <p:nvSpPr>
            <p:cNvPr id="16" name="Obdélník 15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0" name="Obdélník 19"/>
          <p:cNvSpPr/>
          <p:nvPr/>
        </p:nvSpPr>
        <p:spPr>
          <a:xfrm>
            <a:off x="230161" y="3913002"/>
            <a:ext cx="4164749" cy="43823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vál 1"/>
          <p:cNvSpPr/>
          <p:nvPr/>
        </p:nvSpPr>
        <p:spPr>
          <a:xfrm>
            <a:off x="675425" y="5665191"/>
            <a:ext cx="648072" cy="648072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682398" y="5400528"/>
            <a:ext cx="1105390" cy="1105390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3174760" y="5794146"/>
            <a:ext cx="390161" cy="390161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999461" y="4132121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235093" y="4132121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369840" y="4168125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675425" y="6269710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425" y="6269710"/>
                <a:ext cx="504056" cy="449877"/>
              </a:xfrm>
              <a:prstGeom prst="rect">
                <a:avLst/>
              </a:prstGeom>
              <a:blipFill rotWithShape="1">
                <a:blip r:embed="rId2"/>
                <a:stretch>
                  <a:fillRect l="-36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3117812" y="6162053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7812" y="6162053"/>
                <a:ext cx="504056" cy="449877"/>
              </a:xfrm>
              <a:prstGeom prst="rect">
                <a:avLst/>
              </a:prstGeom>
              <a:blipFill rotWithShape="1">
                <a:blip r:embed="rId3"/>
                <a:stretch>
                  <a:fillRect l="-2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1682398" y="6313263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398" y="6313263"/>
                <a:ext cx="504056" cy="449877"/>
              </a:xfrm>
              <a:prstGeom prst="rect">
                <a:avLst/>
              </a:prstGeom>
              <a:blipFill rotWithShape="1">
                <a:blip r:embed="rId4"/>
                <a:stretch>
                  <a:fillRect l="-3614" b="-13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aoblený obdélník 33"/>
          <p:cNvSpPr/>
          <p:nvPr/>
        </p:nvSpPr>
        <p:spPr>
          <a:xfrm>
            <a:off x="4625754" y="3677820"/>
            <a:ext cx="4374602" cy="309634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35" name="Skupina 34"/>
          <p:cNvGrpSpPr/>
          <p:nvPr/>
        </p:nvGrpSpPr>
        <p:grpSpPr>
          <a:xfrm>
            <a:off x="4912688" y="4812990"/>
            <a:ext cx="1459512" cy="1910974"/>
            <a:chOff x="1187624" y="2014137"/>
            <a:chExt cx="2461659" cy="3411748"/>
          </a:xfrm>
        </p:grpSpPr>
        <p:sp>
          <p:nvSpPr>
            <p:cNvPr id="36" name="Obdélník 35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8" name="Obdélník 37"/>
          <p:cNvSpPr/>
          <p:nvPr/>
        </p:nvSpPr>
        <p:spPr>
          <a:xfrm>
            <a:off x="4755456" y="3890748"/>
            <a:ext cx="4164749" cy="43823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1" name="Skupina 50"/>
          <p:cNvGrpSpPr/>
          <p:nvPr/>
        </p:nvGrpSpPr>
        <p:grpSpPr>
          <a:xfrm>
            <a:off x="7157442" y="4797659"/>
            <a:ext cx="1459512" cy="1910974"/>
            <a:chOff x="1187624" y="2014137"/>
            <a:chExt cx="2461659" cy="3411748"/>
          </a:xfrm>
        </p:grpSpPr>
        <p:sp>
          <p:nvSpPr>
            <p:cNvPr id="52" name="Obdélník 51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FFC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bdélník 52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ástupný symbol pro obsah 2"/>
              <p:cNvSpPr>
                <a:spLocks noGrp="1"/>
              </p:cNvSpPr>
              <p:nvPr/>
            </p:nvSpPr>
            <p:spPr>
              <a:xfrm>
                <a:off x="5103756" y="6237935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𝑜𝑑𝑎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3756" y="6237935"/>
                <a:ext cx="842000" cy="508283"/>
              </a:xfrm>
              <a:prstGeom prst="rect">
                <a:avLst/>
              </a:prstGeom>
              <a:blipFill rotWithShape="1">
                <a:blip r:embed="rId5"/>
                <a:stretch>
                  <a:fillRect r="-50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7179691" y="6231214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𝑡h𝑎𝑛𝑜𝑙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9691" y="6231214"/>
                <a:ext cx="842000" cy="508283"/>
              </a:xfrm>
              <a:prstGeom prst="rect">
                <a:avLst/>
              </a:prstGeom>
              <a:blipFill rotWithShape="1">
                <a:blip r:embed="rId6"/>
                <a:stretch>
                  <a:fillRect r="-485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ývojový diagram: magnetický disk 5"/>
          <p:cNvSpPr/>
          <p:nvPr/>
        </p:nvSpPr>
        <p:spPr>
          <a:xfrm>
            <a:off x="5154230" y="5466581"/>
            <a:ext cx="929937" cy="717726"/>
          </a:xfrm>
          <a:prstGeom prst="flowChartMagneticDisk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nice 41"/>
          <p:cNvCxnSpPr/>
          <p:nvPr/>
        </p:nvCxnSpPr>
        <p:spPr>
          <a:xfrm>
            <a:off x="5619198" y="4197896"/>
            <a:ext cx="0" cy="132219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Vývojový diagram: magnetický disk 55"/>
          <p:cNvSpPr/>
          <p:nvPr/>
        </p:nvSpPr>
        <p:spPr>
          <a:xfrm>
            <a:off x="7462229" y="5466581"/>
            <a:ext cx="929937" cy="717726"/>
          </a:xfrm>
          <a:prstGeom prst="flowChartMagneticDisk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>
            <a:off x="7927198" y="4168125"/>
            <a:ext cx="0" cy="13519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>
                <a:off x="7506198" y="5653770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𝑐𝑒𝑙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6198" y="5653770"/>
                <a:ext cx="842000" cy="50828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5249198" y="5653770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𝑐𝑒𝑙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9198" y="5653770"/>
                <a:ext cx="842000" cy="50828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ástupný symbol pro obsah 2"/>
              <p:cNvSpPr>
                <a:spLocks noGrp="1"/>
              </p:cNvSpPr>
              <p:nvPr/>
            </p:nvSpPr>
            <p:spPr>
              <a:xfrm>
                <a:off x="1167749" y="3855725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𝑏𝑟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. 1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749" y="3855725"/>
                <a:ext cx="842000" cy="508283"/>
              </a:xfrm>
              <a:prstGeom prst="rect">
                <a:avLst/>
              </a:prstGeom>
              <a:blipFill rotWithShape="1">
                <a:blip r:embed="rId9"/>
                <a:stretch>
                  <a:fillRect r="-137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Zástupný symbol pro obsah 2"/>
              <p:cNvSpPr>
                <a:spLocks noGrp="1"/>
              </p:cNvSpPr>
              <p:nvPr/>
            </p:nvSpPr>
            <p:spPr>
              <a:xfrm>
                <a:off x="6416830" y="3828329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𝑏𝑟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. 2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6830" y="3828329"/>
                <a:ext cx="842000" cy="508283"/>
              </a:xfrm>
              <a:prstGeom prst="rect">
                <a:avLst/>
              </a:prstGeom>
              <a:blipFill rotWithShape="1">
                <a:blip r:embed="rId10"/>
                <a:stretch>
                  <a:fillRect r="-137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Zaoblený obdélník 60"/>
          <p:cNvSpPr/>
          <p:nvPr/>
        </p:nvSpPr>
        <p:spPr>
          <a:xfrm>
            <a:off x="-32157" y="1348540"/>
            <a:ext cx="9153937" cy="114435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20941" y="1556792"/>
            <a:ext cx="9074621" cy="4886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Na obrázku 1 máme tři hliníkové kuličky. Na kterou působí největší vztlaková síla? Odpověď zdůvodněte.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62" name="Zaoblený obdélník 61"/>
          <p:cNvSpPr/>
          <p:nvPr/>
        </p:nvSpPr>
        <p:spPr>
          <a:xfrm>
            <a:off x="-9937" y="2492896"/>
            <a:ext cx="9153937" cy="114435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63" name="Zástupný symbol pro obsah 2"/>
          <p:cNvSpPr>
            <a:spLocks noGrp="1"/>
          </p:cNvSpPr>
          <p:nvPr/>
        </p:nvSpPr>
        <p:spPr>
          <a:xfrm>
            <a:off x="47159" y="2576456"/>
            <a:ext cx="9074621" cy="4886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Na obrázku 2 máme dvě stejné ocelová závaží. Na které působí největší vztlaková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síla? Odpověď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zdůvodněte.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39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/>
      <p:bldP spid="14" grpId="0" animBg="1"/>
      <p:bldP spid="20" grpId="0" animBg="1"/>
      <p:bldP spid="2" grpId="0" animBg="1"/>
      <p:bldP spid="27" grpId="0" animBg="1"/>
      <p:bldP spid="28" grpId="0" animBg="1"/>
      <p:bldP spid="31" grpId="0"/>
      <p:bldP spid="32" grpId="0"/>
      <p:bldP spid="33" grpId="0"/>
      <p:bldP spid="34" grpId="0" animBg="1"/>
      <p:bldP spid="38" grpId="0" animBg="1"/>
      <p:bldP spid="54" grpId="0"/>
      <p:bldP spid="55" grpId="0"/>
      <p:bldP spid="6" grpId="0" animBg="1"/>
      <p:bldP spid="56" grpId="0" animBg="1"/>
      <p:bldP spid="57" grpId="0"/>
      <p:bldP spid="58" grpId="0"/>
      <p:bldP spid="59" grpId="0"/>
      <p:bldP spid="60" grpId="0"/>
      <p:bldP spid="61" grpId="0" animBg="1"/>
      <p:bldP spid="23" grpId="0"/>
      <p:bldP spid="62" grpId="0" animBg="1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Zaoblený obdélník 62"/>
          <p:cNvSpPr/>
          <p:nvPr/>
        </p:nvSpPr>
        <p:spPr>
          <a:xfrm>
            <a:off x="-11355" y="53943"/>
            <a:ext cx="9170132" cy="6804057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10865" y="0"/>
            <a:ext cx="9133135" cy="76470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64557" y="94320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Řešení:</a:t>
            </a:r>
          </a:p>
        </p:txBody>
      </p:sp>
      <p:sp>
        <p:nvSpPr>
          <p:cNvPr id="25" name="Zaoblený obdélník 24"/>
          <p:cNvSpPr/>
          <p:nvPr/>
        </p:nvSpPr>
        <p:spPr>
          <a:xfrm>
            <a:off x="10865" y="740717"/>
            <a:ext cx="9109332" cy="881569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88904" y="752148"/>
            <a:ext cx="8704837" cy="4543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Vztlaková síla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závisí na objemu 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ponořené části a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na hustotě</a:t>
            </a:r>
            <a:r>
              <a:rPr lang="cs-CZ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kapaliny.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100459" y="3700074"/>
            <a:ext cx="4374602" cy="309634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28" name="Skupina 27"/>
          <p:cNvGrpSpPr/>
          <p:nvPr/>
        </p:nvGrpSpPr>
        <p:grpSpPr>
          <a:xfrm>
            <a:off x="387393" y="4835244"/>
            <a:ext cx="3744416" cy="1910974"/>
            <a:chOff x="1187624" y="2014137"/>
            <a:chExt cx="2461659" cy="3411748"/>
          </a:xfrm>
        </p:grpSpPr>
        <p:sp>
          <p:nvSpPr>
            <p:cNvPr id="29" name="Obdélník 28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Obdélník 30"/>
          <p:cNvSpPr/>
          <p:nvPr/>
        </p:nvSpPr>
        <p:spPr>
          <a:xfrm>
            <a:off x="230161" y="3913002"/>
            <a:ext cx="4164749" cy="43823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675425" y="5665191"/>
            <a:ext cx="648072" cy="648072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682398" y="5400528"/>
            <a:ext cx="1105390" cy="1105390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3174760" y="5794146"/>
            <a:ext cx="390161" cy="390161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0">
                <a:srgbClr val="E6E6E6"/>
              </a:gs>
              <a:gs pos="2000">
                <a:srgbClr val="7D8496"/>
              </a:gs>
              <a:gs pos="0">
                <a:srgbClr val="E6E6E6"/>
              </a:gs>
              <a:gs pos="97000">
                <a:srgbClr val="7D8496"/>
              </a:gs>
              <a:gs pos="97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nice 34"/>
          <p:cNvCxnSpPr/>
          <p:nvPr/>
        </p:nvCxnSpPr>
        <p:spPr>
          <a:xfrm>
            <a:off x="999461" y="4132121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235093" y="4132121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369840" y="4168125"/>
            <a:ext cx="0" cy="18211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675425" y="6269710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425" y="6269710"/>
                <a:ext cx="504056" cy="449877"/>
              </a:xfrm>
              <a:prstGeom prst="rect">
                <a:avLst/>
              </a:prstGeom>
              <a:blipFill rotWithShape="1">
                <a:blip r:embed="rId2"/>
                <a:stretch>
                  <a:fillRect l="-36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3117812" y="6162053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7812" y="6162053"/>
                <a:ext cx="504056" cy="449877"/>
              </a:xfrm>
              <a:prstGeom prst="rect">
                <a:avLst/>
              </a:prstGeom>
              <a:blipFill rotWithShape="1">
                <a:blip r:embed="rId3"/>
                <a:stretch>
                  <a:fillRect l="-2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1682398" y="6313263"/>
                <a:ext cx="504056" cy="44987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398" y="6313263"/>
                <a:ext cx="504056" cy="449877"/>
              </a:xfrm>
              <a:prstGeom prst="rect">
                <a:avLst/>
              </a:prstGeom>
              <a:blipFill rotWithShape="1">
                <a:blip r:embed="rId4"/>
                <a:stretch>
                  <a:fillRect l="-3614" b="-13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Zaoblený obdélník 40"/>
          <p:cNvSpPr/>
          <p:nvPr/>
        </p:nvSpPr>
        <p:spPr>
          <a:xfrm>
            <a:off x="4625754" y="3677820"/>
            <a:ext cx="4374602" cy="3096344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 w="63500">
            <a:solidFill>
              <a:schemeClr val="tx1">
                <a:lumMod val="95000"/>
              </a:schemeClr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grpSp>
        <p:nvGrpSpPr>
          <p:cNvPr id="42" name="Skupina 41"/>
          <p:cNvGrpSpPr/>
          <p:nvPr/>
        </p:nvGrpSpPr>
        <p:grpSpPr>
          <a:xfrm>
            <a:off x="4912688" y="4812990"/>
            <a:ext cx="1459512" cy="1910974"/>
            <a:chOff x="1187624" y="2014137"/>
            <a:chExt cx="2461659" cy="3411748"/>
          </a:xfrm>
        </p:grpSpPr>
        <p:sp>
          <p:nvSpPr>
            <p:cNvPr id="43" name="Obdélník 42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5" name="Obdélník 44"/>
          <p:cNvSpPr/>
          <p:nvPr/>
        </p:nvSpPr>
        <p:spPr>
          <a:xfrm>
            <a:off x="4755456" y="3890748"/>
            <a:ext cx="4164749" cy="43823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6" name="Skupina 45"/>
          <p:cNvGrpSpPr/>
          <p:nvPr/>
        </p:nvGrpSpPr>
        <p:grpSpPr>
          <a:xfrm>
            <a:off x="7157442" y="4797659"/>
            <a:ext cx="1459512" cy="1910974"/>
            <a:chOff x="1187624" y="2014137"/>
            <a:chExt cx="2461659" cy="3411748"/>
          </a:xfrm>
        </p:grpSpPr>
        <p:sp>
          <p:nvSpPr>
            <p:cNvPr id="47" name="Obdélník 46"/>
            <p:cNvSpPr/>
            <p:nvPr/>
          </p:nvSpPr>
          <p:spPr>
            <a:xfrm>
              <a:off x="1201011" y="2594346"/>
              <a:ext cx="2448272" cy="2831539"/>
            </a:xfrm>
            <a:prstGeom prst="rect">
              <a:avLst/>
            </a:prstGeom>
            <a:solidFill>
              <a:srgbClr val="FFC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1187624" y="2014137"/>
              <a:ext cx="2448272" cy="3384376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5103756" y="6237935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𝑜𝑑𝑎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3756" y="6237935"/>
                <a:ext cx="842000" cy="508283"/>
              </a:xfrm>
              <a:prstGeom prst="rect">
                <a:avLst/>
              </a:prstGeom>
              <a:blipFill rotWithShape="1">
                <a:blip r:embed="rId5"/>
                <a:stretch>
                  <a:fillRect r="-50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7179691" y="6231214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𝑡h𝑎𝑛𝑜𝑙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9691" y="6231214"/>
                <a:ext cx="842000" cy="508283"/>
              </a:xfrm>
              <a:prstGeom prst="rect">
                <a:avLst/>
              </a:prstGeom>
              <a:blipFill rotWithShape="1">
                <a:blip r:embed="rId6"/>
                <a:stretch>
                  <a:fillRect r="-485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Vývojový diagram: magnetický disk 50"/>
          <p:cNvSpPr/>
          <p:nvPr/>
        </p:nvSpPr>
        <p:spPr>
          <a:xfrm>
            <a:off x="5154230" y="5466581"/>
            <a:ext cx="929937" cy="717726"/>
          </a:xfrm>
          <a:prstGeom prst="flowChartMagneticDisk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5619198" y="4197896"/>
            <a:ext cx="0" cy="132219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Vývojový diagram: magnetický disk 52"/>
          <p:cNvSpPr/>
          <p:nvPr/>
        </p:nvSpPr>
        <p:spPr>
          <a:xfrm>
            <a:off x="7462229" y="5466581"/>
            <a:ext cx="929937" cy="717726"/>
          </a:xfrm>
          <a:prstGeom prst="flowChartMagneticDisk">
            <a:avLst/>
          </a:prstGeom>
          <a:solidFill>
            <a:schemeClr val="tx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4" name="Přímá spojnice 53"/>
          <p:cNvCxnSpPr/>
          <p:nvPr/>
        </p:nvCxnSpPr>
        <p:spPr>
          <a:xfrm>
            <a:off x="7927198" y="4168125"/>
            <a:ext cx="0" cy="13519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7506198" y="5653770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𝑐𝑒𝑙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6198" y="5653770"/>
                <a:ext cx="842000" cy="50828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5249198" y="5653770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𝑐𝑒𝑙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9198" y="5653770"/>
                <a:ext cx="842000" cy="50828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>
                <a:off x="1167749" y="3855725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𝑏𝑟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. 1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749" y="3855725"/>
                <a:ext cx="842000" cy="508283"/>
              </a:xfrm>
              <a:prstGeom prst="rect">
                <a:avLst/>
              </a:prstGeom>
              <a:blipFill rotWithShape="1">
                <a:blip r:embed="rId9"/>
                <a:stretch>
                  <a:fillRect r="-137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6416830" y="3828329"/>
                <a:ext cx="842000" cy="50828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𝑜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𝑏𝑟</m:t>
                      </m:r>
                      <m:r>
                        <a:rPr lang="cs-CZ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. 2</m:t>
                      </m:r>
                    </m:oMath>
                  </m:oMathPara>
                </a14:m>
                <a:endParaRPr lang="cs-CZ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6830" y="3828329"/>
                <a:ext cx="842000" cy="508283"/>
              </a:xfrm>
              <a:prstGeom prst="rect">
                <a:avLst/>
              </a:prstGeom>
              <a:blipFill rotWithShape="1">
                <a:blip r:embed="rId10"/>
                <a:stretch>
                  <a:fillRect r="-137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Zaoblený obdélník 58"/>
          <p:cNvSpPr/>
          <p:nvPr/>
        </p:nvSpPr>
        <p:spPr>
          <a:xfrm>
            <a:off x="-9937" y="1622286"/>
            <a:ext cx="9153937" cy="101462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60" name="Zástupný symbol pro obsah 2"/>
          <p:cNvSpPr>
            <a:spLocks noGrp="1"/>
          </p:cNvSpPr>
          <p:nvPr/>
        </p:nvSpPr>
        <p:spPr>
          <a:xfrm>
            <a:off x="110325" y="1714860"/>
            <a:ext cx="9074621" cy="58119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2) Největší vztlaková síla působí na druhou kuličku, protože má největší objem.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61" name="Zaoblený obdélník 60"/>
          <p:cNvSpPr/>
          <p:nvPr/>
        </p:nvSpPr>
        <p:spPr>
          <a:xfrm>
            <a:off x="-9937" y="2636912"/>
            <a:ext cx="9153937" cy="1000340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62" name="Zástupný symbol pro obsah 2"/>
          <p:cNvSpPr>
            <a:spLocks noGrp="1"/>
          </p:cNvSpPr>
          <p:nvPr/>
        </p:nvSpPr>
        <p:spPr>
          <a:xfrm>
            <a:off x="7500" y="2708920"/>
            <a:ext cx="9074621" cy="4886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Větší vztlaková síla působí na závaží ve vodě, protože voda má větší hustotu než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ethanol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pic>
        <p:nvPicPr>
          <p:cNvPr id="1026" name="Picture 2" descr="C:\Users\spravce\AppData\Local\Microsoft\Windows\Temporary Internet Files\Content.IE5\0BASIBLT\MC900440424[7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691" y="3148362"/>
            <a:ext cx="1457530" cy="120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0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 animBg="1"/>
      <p:bldP spid="31" grpId="0" animBg="1"/>
      <p:bldP spid="32" grpId="0" animBg="1"/>
      <p:bldP spid="33" grpId="0" animBg="1"/>
      <p:bldP spid="34" grpId="0" animBg="1"/>
      <p:bldP spid="38" grpId="0"/>
      <p:bldP spid="39" grpId="0"/>
      <p:bldP spid="40" grpId="0"/>
      <p:bldP spid="41" grpId="0" animBg="1"/>
      <p:bldP spid="45" grpId="0" animBg="1"/>
      <p:bldP spid="49" grpId="0"/>
      <p:bldP spid="50" grpId="0"/>
      <p:bldP spid="51" grpId="0" animBg="1"/>
      <p:bldP spid="53" grpId="0" animBg="1"/>
      <p:bldP spid="55" grpId="0"/>
      <p:bldP spid="56" grpId="0"/>
      <p:bldP spid="57" grpId="0"/>
      <p:bldP spid="58" grpId="0"/>
      <p:bldP spid="59" grpId="0" animBg="1"/>
      <p:bldP spid="60" grpId="0"/>
      <p:bldP spid="61" grpId="0" animBg="1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</a:rPr>
              <a:t>fyziky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399839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1124743"/>
            <a:ext cx="8388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KOLÁŘOVÁ, Růžena; BOHUNĚK, Jiří. </a:t>
            </a:r>
            <a:r>
              <a:rPr lang="cs-CZ" sz="1000" i="1" dirty="0"/>
              <a:t>Fyzika pro 7. ročník</a:t>
            </a:r>
            <a:r>
              <a:rPr lang="cs-CZ" sz="1000" dirty="0"/>
              <a:t>. Havlíčkův Brod: Prometheus, 2004, ISBN 80-7196-265-1. </a:t>
            </a:r>
            <a:endParaRPr lang="cs-CZ" sz="10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sz="1000" dirty="0"/>
              <a:t>Galerie klipart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000"/>
              <a:t>Vlastní </a:t>
            </a:r>
            <a:r>
              <a:rPr lang="cs-CZ" sz="1000" smtClean="0"/>
              <a:t>tvorba</a:t>
            </a:r>
            <a:endParaRPr lang="cs-CZ" sz="1000" dirty="0"/>
          </a:p>
          <a:p>
            <a:endParaRPr lang="cs-CZ" sz="10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2831</TotalTime>
  <Words>570</Words>
  <Application>Microsoft Office PowerPoint</Application>
  <PresentationFormat>Předvádění na obrazovce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406</cp:revision>
  <dcterms:created xsi:type="dcterms:W3CDTF">2012-04-23T18:25:05Z</dcterms:created>
  <dcterms:modified xsi:type="dcterms:W3CDTF">2013-08-11T09:50:43Z</dcterms:modified>
</cp:coreProperties>
</file>