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62" r:id="rId4"/>
    <p:sldId id="363" r:id="rId5"/>
    <p:sldId id="364" r:id="rId6"/>
    <p:sldId id="365" r:id="rId7"/>
    <p:sldId id="319" r:id="rId8"/>
    <p:sldId id="332" r:id="rId9"/>
    <p:sldId id="33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7.8.2013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4.jpe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5.jpeg"/><Relationship Id="rId9" Type="http://schemas.openxmlformats.org/officeDocument/2006/relationships/image" Target="../media/image14.png"/><Relationship Id="rId1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rchimedes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18" Type="http://schemas.openxmlformats.org/officeDocument/2006/relationships/image" Target="../media/image3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7.jpeg"/><Relationship Id="rId17" Type="http://schemas.openxmlformats.org/officeDocument/2006/relationships/image" Target="../media/image35.png"/><Relationship Id="rId2" Type="http://schemas.openxmlformats.org/officeDocument/2006/relationships/image" Target="../media/image20.png"/><Relationship Id="rId16" Type="http://schemas.openxmlformats.org/officeDocument/2006/relationships/image" Target="../media/image34.png"/><Relationship Id="rId20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8.wmf"/><Relationship Id="rId10" Type="http://schemas.openxmlformats.org/officeDocument/2006/relationships/image" Target="../media/image28.png"/><Relationship Id="rId19" Type="http://schemas.openxmlformats.org/officeDocument/2006/relationships/image" Target="../media/image37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1" y="2239898"/>
            <a:ext cx="8775476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1" y="248538"/>
            <a:ext cx="876376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9485" y="4529857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9485" y="2964151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VY_32_INOVACE_09_19_F7_Hanak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5680" y="2478098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493521" y="3487371"/>
            <a:ext cx="74206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Mechanické vlastnosti kapalin a plynů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469485" y="3997891"/>
            <a:ext cx="46195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Archimedův zákon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4284" y="1412776"/>
            <a:ext cx="8609307" cy="5184575"/>
          </a:xfrm>
          <a:prstGeom prst="roundRect">
            <a:avLst>
              <a:gd name="adj" fmla="val 974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86927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514127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to hodina je zaměřena na Archimedův zákon a také je zde uveden řešený příklad. Na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1027958"/>
            <a:ext cx="8651243" cy="2727823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82776" y="1249497"/>
                <a:ext cx="8363212" cy="25062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 těleso ponořené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 kapaliny působí svisle vzhůru vztlaková síla. Velikost vztlakové síly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𝑣𝑧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se rovná gravitační síle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působící na kapalinu stejného objemu, jako je objem ponořené části tělesa. 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776" y="1249497"/>
                <a:ext cx="8363212" cy="2506284"/>
              </a:xfrm>
              <a:prstGeom prst="rect">
                <a:avLst/>
              </a:prstGeom>
              <a:blipFill rotWithShape="1">
                <a:blip r:embed="rId2"/>
                <a:stretch>
                  <a:fillRect l="-1531" t="-2433" r="-14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333097" y="164912"/>
            <a:ext cx="8396743" cy="68321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665140" y="249925"/>
            <a:ext cx="3456385" cy="5982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Archimedův zákon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1520" y="3755781"/>
            <a:ext cx="8651243" cy="284157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9" name="Picture 2" descr="C:\Users\spravce\AppData\Local\Microsoft\Windows\Temporary Internet Files\Content.IE5\0BASIBLT\MC900440428CA0H9RCU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638644"/>
            <a:ext cx="1437726" cy="151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95535" y="4941168"/>
                <a:ext cx="8363212" cy="15121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𝑉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. . . objem ponořené části tělesa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. . . hustota kapaliny 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𝑔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. . . gravitační činitel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5" y="4941168"/>
                <a:ext cx="8363212" cy="1512168"/>
              </a:xfrm>
              <a:prstGeom prst="rect">
                <a:avLst/>
              </a:prstGeom>
              <a:blipFill rotWithShape="1">
                <a:blip r:embed="rId4"/>
                <a:stretch>
                  <a:fillRect t="-4032" b="-120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1763688" y="3933056"/>
            <a:ext cx="4896544" cy="100811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447764" y="4156984"/>
                <a:ext cx="2880321" cy="6401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764" y="4156984"/>
                <a:ext cx="2880321" cy="6401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096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20947" y="736758"/>
            <a:ext cx="8897789" cy="2692243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25265" y="64953"/>
            <a:ext cx="8893472" cy="671805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23738" y="130825"/>
            <a:ext cx="824440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Zcela ponořené těleso.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634244" y="914007"/>
            <a:ext cx="3217676" cy="1830442"/>
            <a:chOff x="1187624" y="2014137"/>
            <a:chExt cx="2461659" cy="3411748"/>
          </a:xfrm>
        </p:grpSpPr>
        <p:sp>
          <p:nvSpPr>
            <p:cNvPr id="33" name="Obdélník 32"/>
            <p:cNvSpPr/>
            <p:nvPr/>
          </p:nvSpPr>
          <p:spPr>
            <a:xfrm>
              <a:off x="1201011" y="2734239"/>
              <a:ext cx="2448272" cy="2691646"/>
            </a:xfrm>
            <a:prstGeom prst="rect">
              <a:avLst/>
            </a:prstGeom>
            <a:solidFill>
              <a:srgbClr val="00B0F0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1187624" y="2014137"/>
              <a:ext cx="2448272" cy="3384376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6538788" y="1821885"/>
                <a:ext cx="2159482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𝑣𝑧</m:t>
                              </m:r>
                            </m:sub>
                          </m:sSub>
                          <m:r>
                            <a:rPr lang="cs-CZ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8788" y="1821885"/>
                <a:ext cx="2159482" cy="585977"/>
              </a:xfrm>
              <a:prstGeom prst="rect">
                <a:avLst/>
              </a:prstGeom>
              <a:blipFill rotWithShape="1">
                <a:blip r:embed="rId2"/>
                <a:stretch>
                  <a:fillRect l="-8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Zaoblený obdélník 62"/>
          <p:cNvSpPr/>
          <p:nvPr/>
        </p:nvSpPr>
        <p:spPr>
          <a:xfrm>
            <a:off x="144945" y="4021392"/>
            <a:ext cx="8897789" cy="2692243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4" name="Zaoblený obdélník 63"/>
          <p:cNvSpPr/>
          <p:nvPr/>
        </p:nvSpPr>
        <p:spPr>
          <a:xfrm>
            <a:off x="125264" y="3429001"/>
            <a:ext cx="8893472" cy="60134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5" name="Zástupný symbol pro obsah 2"/>
          <p:cNvSpPr>
            <a:spLocks noGrp="1"/>
          </p:cNvSpPr>
          <p:nvPr/>
        </p:nvSpPr>
        <p:spPr>
          <a:xfrm>
            <a:off x="118193" y="3502085"/>
            <a:ext cx="824440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Částečně ponořené těleso.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77" name="Skupina 76"/>
          <p:cNvGrpSpPr/>
          <p:nvPr/>
        </p:nvGrpSpPr>
        <p:grpSpPr>
          <a:xfrm>
            <a:off x="606141" y="4427060"/>
            <a:ext cx="3050538" cy="1830442"/>
            <a:chOff x="1187624" y="2014137"/>
            <a:chExt cx="2461659" cy="3411748"/>
          </a:xfrm>
        </p:grpSpPr>
        <p:sp>
          <p:nvSpPr>
            <p:cNvPr id="78" name="Obdélník 77"/>
            <p:cNvSpPr/>
            <p:nvPr/>
          </p:nvSpPr>
          <p:spPr>
            <a:xfrm>
              <a:off x="1201011" y="3105610"/>
              <a:ext cx="2448272" cy="2320275"/>
            </a:xfrm>
            <a:prstGeom prst="rect">
              <a:avLst/>
            </a:prstGeom>
            <a:solidFill>
              <a:srgbClr val="00B0F0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1187624" y="2014137"/>
              <a:ext cx="2448272" cy="3384376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0" name="Obdélník 79"/>
          <p:cNvSpPr/>
          <p:nvPr/>
        </p:nvSpPr>
        <p:spPr>
          <a:xfrm>
            <a:off x="223738" y="2744449"/>
            <a:ext cx="8794997" cy="31117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223738" y="6286167"/>
            <a:ext cx="8794997" cy="31117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1856479" y="4610039"/>
            <a:ext cx="1538904" cy="926611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2459806" y="1628092"/>
            <a:ext cx="1101672" cy="1101672"/>
          </a:xfrm>
          <a:prstGeom prst="ellipse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667310" y="1313602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𝑜𝑑𝑎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310" y="1313602"/>
                <a:ext cx="842000" cy="508283"/>
              </a:xfrm>
              <a:prstGeom prst="rect">
                <a:avLst/>
              </a:prstGeom>
              <a:blipFill rotWithShape="1">
                <a:blip r:embed="rId5"/>
                <a:stretch>
                  <a:fillRect r="-43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Zástupný symbol pro obsah 2"/>
              <p:cNvSpPr>
                <a:spLocks noGrp="1"/>
              </p:cNvSpPr>
              <p:nvPr/>
            </p:nvSpPr>
            <p:spPr>
              <a:xfrm>
                <a:off x="652362" y="5653269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𝑜𝑑𝑎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362" y="5653269"/>
                <a:ext cx="842000" cy="508283"/>
              </a:xfrm>
              <a:prstGeom prst="rect">
                <a:avLst/>
              </a:prstGeom>
              <a:blipFill rotWithShape="1">
                <a:blip r:embed="rId6"/>
                <a:stretch>
                  <a:fillRect r="-50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Zástupný symbol pro obsah 2"/>
              <p:cNvSpPr>
                <a:spLocks noGrp="1"/>
              </p:cNvSpPr>
              <p:nvPr/>
            </p:nvSpPr>
            <p:spPr>
              <a:xfrm>
                <a:off x="599965" y="4603080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ř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𝑒𝑣𝑜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965" y="4603080"/>
                <a:ext cx="842000" cy="508283"/>
              </a:xfrm>
              <a:prstGeom prst="rect">
                <a:avLst/>
              </a:prstGeom>
              <a:blipFill rotWithShape="1">
                <a:blip r:embed="rId7"/>
                <a:stretch>
                  <a:fillRect l="-1439" r="-17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5" name="Zástupný symbol pro obsah 2"/>
              <p:cNvSpPr>
                <a:spLocks noGrp="1"/>
              </p:cNvSpPr>
              <p:nvPr/>
            </p:nvSpPr>
            <p:spPr>
              <a:xfrm>
                <a:off x="634244" y="2101354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𝑟𝑎𝑚𝑜𝑟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244" y="2101354"/>
                <a:ext cx="842000" cy="508283"/>
              </a:xfrm>
              <a:prstGeom prst="rect">
                <a:avLst/>
              </a:prstGeom>
              <a:blipFill rotWithShape="1">
                <a:blip r:embed="rId8"/>
                <a:stretch>
                  <a:fillRect r="-5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6" name="Ovál 85"/>
          <p:cNvSpPr/>
          <p:nvPr/>
        </p:nvSpPr>
        <p:spPr>
          <a:xfrm>
            <a:off x="5076056" y="1628092"/>
            <a:ext cx="1101672" cy="110167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926087" y="5034194"/>
            <a:ext cx="1538904" cy="46330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Šipka doprava 87"/>
          <p:cNvSpPr/>
          <p:nvPr/>
        </p:nvSpPr>
        <p:spPr>
          <a:xfrm>
            <a:off x="3949898" y="1944109"/>
            <a:ext cx="792088" cy="31449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Šipka doprava 88"/>
          <p:cNvSpPr/>
          <p:nvPr/>
        </p:nvSpPr>
        <p:spPr>
          <a:xfrm>
            <a:off x="3777837" y="5097530"/>
            <a:ext cx="792088" cy="31449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0" name="Zástupný symbol pro obsah 2"/>
              <p:cNvSpPr>
                <a:spLocks noGrp="1"/>
              </p:cNvSpPr>
              <p:nvPr/>
            </p:nvSpPr>
            <p:spPr>
              <a:xfrm>
                <a:off x="6732240" y="4853880"/>
                <a:ext cx="2159482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𝑣𝑧</m:t>
                              </m:r>
                            </m:sub>
                          </m:sSub>
                          <m:r>
                            <a:rPr lang="cs-CZ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4853880"/>
                <a:ext cx="2159482" cy="585977"/>
              </a:xfrm>
              <a:prstGeom prst="rect">
                <a:avLst/>
              </a:prstGeom>
              <a:blipFill rotWithShape="1">
                <a:blip r:embed="rId9"/>
                <a:stretch>
                  <a:fillRect l="-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3" name="Přímá spojnice se šipkou 92"/>
          <p:cNvCxnSpPr/>
          <p:nvPr/>
        </p:nvCxnSpPr>
        <p:spPr>
          <a:xfrm>
            <a:off x="5626892" y="2246686"/>
            <a:ext cx="0" cy="1081861"/>
          </a:xfrm>
          <a:prstGeom prst="straightConnector1">
            <a:avLst/>
          </a:prstGeom>
          <a:ln w="508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se šipkou 93"/>
          <p:cNvCxnSpPr/>
          <p:nvPr/>
        </p:nvCxnSpPr>
        <p:spPr>
          <a:xfrm rot="10800000">
            <a:off x="2986034" y="1107281"/>
            <a:ext cx="0" cy="1081861"/>
          </a:xfrm>
          <a:prstGeom prst="straightConnector1">
            <a:avLst/>
          </a:prstGeom>
          <a:ln w="50800">
            <a:solidFill>
              <a:srgbClr val="FF000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se šipkou 94"/>
          <p:cNvCxnSpPr/>
          <p:nvPr/>
        </p:nvCxnSpPr>
        <p:spPr>
          <a:xfrm flipV="1">
            <a:off x="2597562" y="4131792"/>
            <a:ext cx="1" cy="817676"/>
          </a:xfrm>
          <a:prstGeom prst="straightConnector1">
            <a:avLst/>
          </a:prstGeom>
          <a:ln w="50800">
            <a:solidFill>
              <a:srgbClr val="FF000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se šipkou 96"/>
          <p:cNvCxnSpPr/>
          <p:nvPr/>
        </p:nvCxnSpPr>
        <p:spPr>
          <a:xfrm rot="10800000" flipV="1">
            <a:off x="5648595" y="5226237"/>
            <a:ext cx="1" cy="817676"/>
          </a:xfrm>
          <a:prstGeom prst="straightConnector1">
            <a:avLst/>
          </a:prstGeom>
          <a:ln w="508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9" name="Zástupný symbol pro obsah 2"/>
              <p:cNvSpPr>
                <a:spLocks noGrp="1"/>
              </p:cNvSpPr>
              <p:nvPr/>
            </p:nvSpPr>
            <p:spPr>
              <a:xfrm>
                <a:off x="5755071" y="5555705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5071" y="5555705"/>
                <a:ext cx="576064" cy="585977"/>
              </a:xfrm>
              <a:prstGeom prst="rect">
                <a:avLst/>
              </a:prstGeom>
              <a:blipFill rotWithShape="1">
                <a:blip r:embed="rId10"/>
                <a:stretch>
                  <a:fillRect l="-2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2649957" y="3971495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9957" y="3971495"/>
                <a:ext cx="576064" cy="585977"/>
              </a:xfrm>
              <a:prstGeom prst="rect">
                <a:avLst/>
              </a:prstGeom>
              <a:blipFill rotWithShape="1">
                <a:blip r:embed="rId11"/>
                <a:stretch>
                  <a:fillRect l="-31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Zástupný symbol pro obsah 2"/>
              <p:cNvSpPr>
                <a:spLocks noGrp="1"/>
              </p:cNvSpPr>
              <p:nvPr/>
            </p:nvSpPr>
            <p:spPr>
              <a:xfrm>
                <a:off x="3037705" y="832990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0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7705" y="832990"/>
                <a:ext cx="576064" cy="585977"/>
              </a:xfrm>
              <a:prstGeom prst="rect">
                <a:avLst/>
              </a:prstGeom>
              <a:blipFill rotWithShape="1">
                <a:blip r:embed="rId12"/>
                <a:stretch>
                  <a:fillRect l="-2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Zástupný symbol pro obsah 2"/>
              <p:cNvSpPr>
                <a:spLocks noGrp="1"/>
              </p:cNvSpPr>
              <p:nvPr/>
            </p:nvSpPr>
            <p:spPr>
              <a:xfrm>
                <a:off x="5755071" y="2697518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5071" y="2697518"/>
                <a:ext cx="576064" cy="585977"/>
              </a:xfrm>
              <a:prstGeom prst="rect">
                <a:avLst/>
              </a:prstGeom>
              <a:blipFill rotWithShape="1">
                <a:blip r:embed="rId13"/>
                <a:stretch>
                  <a:fillRect l="-2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4" name="Přímá spojnice 103"/>
          <p:cNvCxnSpPr/>
          <p:nvPr/>
        </p:nvCxnSpPr>
        <p:spPr>
          <a:xfrm>
            <a:off x="1909793" y="2399596"/>
            <a:ext cx="684076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1567755" y="4853880"/>
            <a:ext cx="55536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Picture 2" descr="C:\Users\spravce\AppData\Local\Microsoft\Windows\Temporary Internet Files\Content.IE5\KFRZHZFF\MC90044044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056" y="2310357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78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86" grpId="0" animBg="1"/>
      <p:bldP spid="87" grpId="0" animBg="1"/>
      <p:bldP spid="88" grpId="0" animBg="1"/>
      <p:bldP spid="89" grpId="0" animBg="1"/>
      <p:bldP spid="90" grpId="0"/>
      <p:bldP spid="99" grpId="0"/>
      <p:bldP spid="100" grpId="0"/>
      <p:bldP spid="101" grpId="0"/>
      <p:bldP spid="10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5652" y="3526408"/>
            <a:ext cx="8604819" cy="2998936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0719" y="469726"/>
            <a:ext cx="8289751" cy="2527226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093264" y="684955"/>
            <a:ext cx="3910783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Archimedes ze Syrakus</a:t>
            </a:r>
            <a:b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(287 – 212 př. n. l.)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49609" y="3690144"/>
            <a:ext cx="8154839" cy="25922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Jeden z nejvýznamnějších učenců starověku. V oblasti fyziky zkoumal podmínky rovnováhy několika sil, zavedl pojem moment síly, definoval těžiště tělesa. Zabýval se také optikou a technickými problémy. Nejznámější z jeho objevů je však právě zákon nazvaný jeho jménem, popisující vztlakovou sílu, která působí na tělesech v kapalinách i v plynech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090544" y="1988840"/>
            <a:ext cx="382525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řecký fyzik a matematik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aoblený obdélník 6">
            <a:hlinkClick r:id="rId2"/>
          </p:cNvPr>
          <p:cNvSpPr/>
          <p:nvPr/>
        </p:nvSpPr>
        <p:spPr>
          <a:xfrm>
            <a:off x="6025191" y="649180"/>
            <a:ext cx="2579257" cy="2167982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948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lvl="0" algn="ctr"/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 Archimedes ze Syrakus</a:t>
            </a:r>
            <a:endParaRPr lang="cs-CZ" sz="24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119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62360"/>
            <a:ext cx="9126580" cy="609564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2602" y="0"/>
            <a:ext cx="9143999" cy="11967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64281" y="74447"/>
                <a:ext cx="9086522" cy="10502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Př.1)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sz="2800" dirty="0" err="1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</a:t>
                </a:r>
                <a:r>
                  <a:rPr lang="cs-CZ" sz="2800" dirty="0" err="1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thanolu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je ponořen hranol vysoký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Times New Roman" panose="02020603050405020304" pitchFamily="18" charset="0"/>
                      </a:rPr>
                      <m:t>1,5 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Times New Roman" panose="02020603050405020304" pitchFamily="18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obsahem podstavy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Times New Roman" panose="02020603050405020304" pitchFamily="18" charset="0"/>
                      </a:rPr>
                      <m:t>12 </m:t>
                    </m:r>
                    <m:sSup>
                      <m:sSup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𝑑𝑚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Times New Roman" panose="02020603050405020304" pitchFamily="18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Vypočítejte vztlakovou sílu.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81" y="74447"/>
                <a:ext cx="9086522" cy="1050298"/>
              </a:xfrm>
              <a:prstGeom prst="rect">
                <a:avLst/>
              </a:prstGeom>
              <a:blipFill rotWithShape="1">
                <a:blip r:embed="rId2"/>
                <a:stretch>
                  <a:fillRect l="-1409" t="-5780" r="-1342" b="-57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0" y="1531533"/>
            <a:ext cx="9144000" cy="532646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-2602" y="1124745"/>
            <a:ext cx="1968448" cy="4067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 anchor="ctr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b="1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95330" y="1772816"/>
            <a:ext cx="0" cy="432048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65997" y="1726409"/>
                <a:ext cx="2065940" cy="4692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1,5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997" y="1726409"/>
                <a:ext cx="2065940" cy="46929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70786" y="2127258"/>
                <a:ext cx="2061151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𝑆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12 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786" y="2127258"/>
                <a:ext cx="2061151" cy="532743"/>
              </a:xfrm>
              <a:prstGeom prst="rect">
                <a:avLst/>
              </a:prstGeom>
              <a:blipFill rotWithShape="1">
                <a:blip r:embed="rId4"/>
                <a:stretch>
                  <a:fillRect l="-5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18663" y="3299534"/>
                <a:ext cx="3076669" cy="4743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=789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𝑘𝑔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663" y="3299534"/>
                <a:ext cx="3076669" cy="474372"/>
              </a:xfrm>
              <a:prstGeom prst="rect">
                <a:avLst/>
              </a:prstGeom>
              <a:blipFill rotWithShape="1">
                <a:blip r:embed="rId5"/>
                <a:stretch>
                  <a:fillRect b="-56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178852" y="4077620"/>
            <a:ext cx="295298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54049" y="4093740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?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049" y="4093740"/>
                <a:ext cx="2059664" cy="532743"/>
              </a:xfrm>
              <a:prstGeom prst="rect">
                <a:avLst/>
              </a:prstGeom>
              <a:blipFill rotWithShape="1">
                <a:blip r:embed="rId6"/>
                <a:stretch>
                  <a:fillRect l="-8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H="1">
            <a:off x="243917" y="6093296"/>
            <a:ext cx="8757184" cy="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49135" y="6165304"/>
            <a:ext cx="8845729" cy="55488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Vztlaková síla působící na těleso je 1 420,2 N.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47606" y="2485020"/>
                <a:ext cx="3969166" cy="846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10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𝑁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𝑘𝑔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606" y="2485020"/>
                <a:ext cx="3969166" cy="846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405097" y="4951526"/>
                <a:ext cx="6308251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𝑃𝑟𝑜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𝑣𝑧𝑡𝑙𝑎𝑘𝑜𝑣𝑜𝑢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𝑙𝑢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𝑝𝑙𝑎𝑡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5097" y="4951526"/>
                <a:ext cx="6308251" cy="532743"/>
              </a:xfrm>
              <a:prstGeom prst="rect">
                <a:avLst/>
              </a:prstGeom>
              <a:blipFill rotWithShape="1">
                <a:blip r:embed="rId8"/>
                <a:stretch>
                  <a:fillRect l="-290" b="-3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569174" y="4142564"/>
                <a:ext cx="1585919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9174" y="4142564"/>
                <a:ext cx="1585919" cy="532743"/>
              </a:xfrm>
              <a:prstGeom prst="rect">
                <a:avLst/>
              </a:prstGeom>
              <a:blipFill rotWithShape="1">
                <a:blip r:embed="rId9"/>
                <a:stretch>
                  <a:fillRect l="-1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756997" y="2149643"/>
                <a:ext cx="1667201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0,12 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6997" y="2149643"/>
                <a:ext cx="1667201" cy="5327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41954" y="4631478"/>
                <a:ext cx="2601853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</m:t>
                          </m:r>
                        </m:sub>
                      </m:sSub>
                      <m:r>
                        <a:rPr lang="cs-CZ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954" y="4631478"/>
                <a:ext cx="2601853" cy="532743"/>
              </a:xfrm>
              <a:prstGeom prst="rect">
                <a:avLst/>
              </a:prstGeom>
              <a:blipFill rotWithShape="1">
                <a:blip r:embed="rId11"/>
                <a:stretch>
                  <a:fillRect l="-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Zaoblený obdélník 39"/>
          <p:cNvSpPr/>
          <p:nvPr/>
        </p:nvSpPr>
        <p:spPr>
          <a:xfrm>
            <a:off x="3424197" y="1628801"/>
            <a:ext cx="5551650" cy="2425870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5710886" y="1825082"/>
            <a:ext cx="3050538" cy="2033307"/>
            <a:chOff x="1187624" y="2014137"/>
            <a:chExt cx="2461659" cy="3411748"/>
          </a:xfrm>
        </p:grpSpPr>
        <p:sp>
          <p:nvSpPr>
            <p:cNvPr id="32" name="Obdélník 31"/>
            <p:cNvSpPr/>
            <p:nvPr/>
          </p:nvSpPr>
          <p:spPr>
            <a:xfrm>
              <a:off x="1201011" y="2444904"/>
              <a:ext cx="2448272" cy="2980981"/>
            </a:xfrm>
            <a:prstGeom prst="rect">
              <a:avLst/>
            </a:prstGeom>
            <a:solidFill>
              <a:srgbClr val="FFC000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187624" y="2014137"/>
              <a:ext cx="2448272" cy="3384375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4" name="Obdélník 33"/>
          <p:cNvSpPr/>
          <p:nvPr/>
        </p:nvSpPr>
        <p:spPr>
          <a:xfrm>
            <a:off x="6985250" y="2779918"/>
            <a:ext cx="1538904" cy="926611"/>
          </a:xfrm>
          <a:prstGeom prst="rect">
            <a:avLst/>
          </a:prstGeom>
          <a:blipFill dpi="0" rotWithShape="1">
            <a:blip r:embed="rId12">
              <a:alphaModFix amt="88000"/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5765591" y="2267703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𝑡h𝑎𝑛𝑜𝑙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5591" y="2267703"/>
                <a:ext cx="842000" cy="508283"/>
              </a:xfrm>
              <a:prstGeom prst="rect">
                <a:avLst/>
              </a:prstGeom>
              <a:blipFill rotWithShape="1">
                <a:blip r:embed="rId13"/>
                <a:stretch>
                  <a:fillRect r="-485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ástupný symbol pro obsah 2"/>
          <p:cNvSpPr>
            <a:spLocks noGrp="1"/>
          </p:cNvSpPr>
          <p:nvPr/>
        </p:nvSpPr>
        <p:spPr>
          <a:xfrm>
            <a:off x="7281307" y="2993254"/>
            <a:ext cx="842000" cy="5082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žula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7" name="Přímá spojnice se šipkou 36"/>
          <p:cNvCxnSpPr/>
          <p:nvPr/>
        </p:nvCxnSpPr>
        <p:spPr>
          <a:xfrm flipV="1">
            <a:off x="7702306" y="2267703"/>
            <a:ext cx="1" cy="817676"/>
          </a:xfrm>
          <a:prstGeom prst="straightConnector1">
            <a:avLst/>
          </a:prstGeom>
          <a:ln w="508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7754701" y="2107406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4701" y="2107406"/>
                <a:ext cx="576064" cy="585977"/>
              </a:xfrm>
              <a:prstGeom prst="rect">
                <a:avLst/>
              </a:prstGeom>
              <a:blipFill rotWithShape="1">
                <a:blip r:embed="rId14"/>
                <a:stretch>
                  <a:fillRect l="-2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" name="Picture 2" descr="C:\Users\spravce\AppData\Local\Microsoft\Windows\Temporary Internet Files\Content.IE5\AX2KZEMX\MC90044045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422" y="2195701"/>
            <a:ext cx="1577950" cy="119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3437618" y="5414939"/>
                <a:ext cx="3928487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1,5·0,12·789·10 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7618" y="5414939"/>
                <a:ext cx="3928487" cy="532743"/>
              </a:xfrm>
              <a:prstGeom prst="rect">
                <a:avLst/>
              </a:prstGeom>
              <a:blipFill rotWithShape="1">
                <a:blip r:embed="rId16"/>
                <a:stretch>
                  <a:fillRect l="-4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394299" y="4142564"/>
                <a:ext cx="4634811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𝑃𝑟𝑜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𝑜𝑏𝑗𝑒𝑚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h𝑟𝑎𝑛𝑜𝑙𝑢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𝑝𝑙𝑎𝑡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𝑝𝑙𝑎𝑡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4299" y="4142564"/>
                <a:ext cx="4634811" cy="532743"/>
              </a:xfrm>
              <a:prstGeom prst="rect">
                <a:avLst/>
              </a:prstGeom>
              <a:blipFill rotWithShape="1">
                <a:blip r:embed="rId17"/>
                <a:stretch>
                  <a:fillRect l="-395" b="-45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3405097" y="4561335"/>
                <a:ext cx="3139160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=0,12·1,5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5097" y="4561335"/>
                <a:ext cx="3139160" cy="532743"/>
              </a:xfrm>
              <a:prstGeom prst="rect">
                <a:avLst/>
              </a:prstGeom>
              <a:blipFill rotWithShape="1">
                <a:blip r:embed="rId18"/>
                <a:stretch>
                  <a:fillRect l="-5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5799398" y="4550012"/>
                <a:ext cx="2044445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=0,18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9398" y="4550012"/>
                <a:ext cx="2044445" cy="53274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7036858" y="5414938"/>
                <a:ext cx="2118236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1 420,2 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6858" y="5414938"/>
                <a:ext cx="2118236" cy="532743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573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  <p:bldP spid="10" grpId="0"/>
      <p:bldP spid="12" grpId="0"/>
      <p:bldP spid="14" grpId="0"/>
      <p:bldP spid="15" grpId="0"/>
      <p:bldP spid="19" grpId="0"/>
      <p:bldP spid="23" grpId="0"/>
      <p:bldP spid="28" grpId="0"/>
      <p:bldP spid="30" grpId="0"/>
      <p:bldP spid="42" grpId="0"/>
      <p:bldP spid="26" grpId="0"/>
      <p:bldP spid="44" grpId="0"/>
      <p:bldP spid="45" grpId="0"/>
      <p:bldP spid="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-11355" y="53943"/>
            <a:ext cx="9170132" cy="680405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8" name="Zaoblený obdélník 47"/>
          <p:cNvSpPr/>
          <p:nvPr/>
        </p:nvSpPr>
        <p:spPr>
          <a:xfrm>
            <a:off x="-11354" y="53943"/>
            <a:ext cx="9133134" cy="64959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180610" y="127470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17074" y="703535"/>
            <a:ext cx="9153937" cy="6442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88904" y="752148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Jak zní Archimedův zákon?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17075" y="2311615"/>
            <a:ext cx="9153937" cy="114435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0173" y="2519867"/>
                <a:ext cx="9074621" cy="4886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3) Dospělí člověk má objem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0,07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. Jak velká vztlaková síla na něho působí, ponoří-li se zcela do vody?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73" y="2519867"/>
                <a:ext cx="9074621" cy="488618"/>
              </a:xfrm>
              <a:prstGeom prst="rect">
                <a:avLst/>
              </a:prstGeom>
              <a:blipFill rotWithShape="1">
                <a:blip r:embed="rId2"/>
                <a:stretch>
                  <a:fillRect l="-1075" t="-8642" r="-1075" b="-96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Zaoblený obdélník 61"/>
          <p:cNvSpPr/>
          <p:nvPr/>
        </p:nvSpPr>
        <p:spPr>
          <a:xfrm>
            <a:off x="39295" y="3634920"/>
            <a:ext cx="9153937" cy="114435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96391" y="3718480"/>
                <a:ext cx="9074621" cy="4886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Hranol je celý ponořený do vody. Jeho výška je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0,2 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a obsah podstavy je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1 </m:t>
                    </m:r>
                    <m:sSup>
                      <m:sSup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. Vypočítej velikost  vztlakové síly.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391" y="3718480"/>
                <a:ext cx="9074621" cy="488618"/>
              </a:xfrm>
              <a:prstGeom prst="rect">
                <a:avLst/>
              </a:prstGeom>
              <a:blipFill rotWithShape="1">
                <a:blip r:embed="rId3"/>
                <a:stretch>
                  <a:fillRect l="-1075" t="-8750" r="-1075" b="-9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Zaoblený obdélník 42"/>
          <p:cNvSpPr/>
          <p:nvPr/>
        </p:nvSpPr>
        <p:spPr>
          <a:xfrm>
            <a:off x="-21756" y="1552662"/>
            <a:ext cx="9153937" cy="6442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100888" y="1601275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Napiš Archimedův zákon pomocí vzorce.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90364" y="5073632"/>
            <a:ext cx="9153937" cy="114435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147460" y="5157192"/>
                <a:ext cx="9074621" cy="4886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5) Jakou silou zdvihneš kámen zcela ponořený ve vodě, je-li jeho hmotnost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14,2 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𝑘𝑔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a objem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5,4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?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460" y="5157192"/>
                <a:ext cx="9074621" cy="488618"/>
              </a:xfrm>
              <a:prstGeom prst="rect">
                <a:avLst/>
              </a:prstGeom>
              <a:blipFill rotWithShape="1">
                <a:blip r:embed="rId4"/>
                <a:stretch>
                  <a:fillRect l="-1007" t="-8750" r="-1075" b="-9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/>
      <p:bldP spid="61" grpId="0" animBg="1"/>
      <p:bldP spid="23" grpId="0"/>
      <p:bldP spid="62" grpId="0" animBg="1"/>
      <p:bldP spid="63" grpId="0"/>
      <p:bldP spid="43" grpId="0" animBg="1"/>
      <p:bldP spid="45" grpId="0"/>
      <p:bldP spid="50" grpId="0" animBg="1"/>
      <p:bldP spid="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Zaoblený obdélník 62"/>
          <p:cNvSpPr/>
          <p:nvPr/>
        </p:nvSpPr>
        <p:spPr>
          <a:xfrm>
            <a:off x="-11355" y="53943"/>
            <a:ext cx="9170132" cy="680405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10865" y="0"/>
            <a:ext cx="9133135" cy="76470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64557" y="94320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Řešení:</a:t>
            </a:r>
          </a:p>
        </p:txBody>
      </p:sp>
      <p:sp>
        <p:nvSpPr>
          <p:cNvPr id="64" name="Zaoblený obdélník 63"/>
          <p:cNvSpPr/>
          <p:nvPr/>
        </p:nvSpPr>
        <p:spPr>
          <a:xfrm>
            <a:off x="17074" y="703534"/>
            <a:ext cx="9153937" cy="186136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Zástupný symbol pro obsah 2"/>
              <p:cNvSpPr>
                <a:spLocks noGrp="1"/>
              </p:cNvSpPr>
              <p:nvPr/>
            </p:nvSpPr>
            <p:spPr>
              <a:xfrm>
                <a:off x="88904" y="752148"/>
                <a:ext cx="8704837" cy="4543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1)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 těleso ponořené do kapaliny působí svisle vzhůru vztlaková síla. Velikost vztlakové síly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𝑣𝑧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se rovná gravitační síle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působící na kapalinu stejného objemu, jako je objem ponořené části tělesa. </a:t>
                </a:r>
              </a:p>
            </p:txBody>
          </p:sp>
        </mc:Choice>
        <mc:Fallback xmlns="">
          <p:sp>
            <p:nvSpPr>
              <p:cNvPr id="6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904" y="752148"/>
                <a:ext cx="8704837" cy="454360"/>
              </a:xfrm>
              <a:prstGeom prst="rect">
                <a:avLst/>
              </a:prstGeom>
              <a:blipFill rotWithShape="1">
                <a:blip r:embed="rId2"/>
                <a:stretch>
                  <a:fillRect l="-1120" t="-9333" r="-1050" b="-278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6" name="Zaoblený obdélník 65"/>
          <p:cNvSpPr/>
          <p:nvPr/>
        </p:nvSpPr>
        <p:spPr>
          <a:xfrm>
            <a:off x="10356" y="3511813"/>
            <a:ext cx="9153937" cy="90136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67" name="Zástupný symbol pro obsah 2"/>
          <p:cNvSpPr>
            <a:spLocks noGrp="1"/>
          </p:cNvSpPr>
          <p:nvPr/>
        </p:nvSpPr>
        <p:spPr>
          <a:xfrm>
            <a:off x="60731" y="3718184"/>
            <a:ext cx="9074621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700 N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8" name="Zaoblený obdélník 67"/>
          <p:cNvSpPr/>
          <p:nvPr/>
        </p:nvSpPr>
        <p:spPr>
          <a:xfrm>
            <a:off x="335" y="4549658"/>
            <a:ext cx="9153937" cy="87420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69" name="Zástupný symbol pro obsah 2"/>
          <p:cNvSpPr>
            <a:spLocks noGrp="1"/>
          </p:cNvSpPr>
          <p:nvPr/>
        </p:nvSpPr>
        <p:spPr>
          <a:xfrm>
            <a:off x="50015" y="4742449"/>
            <a:ext cx="9074621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20 N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0" name="Zaoblený obdélník 69"/>
          <p:cNvSpPr/>
          <p:nvPr/>
        </p:nvSpPr>
        <p:spPr>
          <a:xfrm>
            <a:off x="334" y="2662604"/>
            <a:ext cx="9153937" cy="6442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122978" y="2711217"/>
                <a:ext cx="8704837" cy="4543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2)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𝑣𝑧</m:t>
                        </m:r>
                      </m:sub>
                    </m:sSub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𝑉</m:t>
                    </m:r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</m:sub>
                    </m:sSub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𝑔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978" y="2711217"/>
                <a:ext cx="8704837" cy="454360"/>
              </a:xfrm>
              <a:prstGeom prst="rect">
                <a:avLst/>
              </a:prstGeom>
              <a:blipFill rotWithShape="1">
                <a:blip r:embed="rId3"/>
                <a:stretch>
                  <a:fillRect l="-1050" t="-9459" b="-33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2" name="Zaoblený obdélník 71"/>
          <p:cNvSpPr/>
          <p:nvPr/>
        </p:nvSpPr>
        <p:spPr>
          <a:xfrm>
            <a:off x="20448" y="5660501"/>
            <a:ext cx="9153937" cy="87564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73" name="Zástupný symbol pro obsah 2"/>
          <p:cNvSpPr>
            <a:spLocks noGrp="1"/>
          </p:cNvSpPr>
          <p:nvPr/>
        </p:nvSpPr>
        <p:spPr>
          <a:xfrm>
            <a:off x="77544" y="5744061"/>
            <a:ext cx="9074621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88 N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24[7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90427"/>
            <a:ext cx="1980526" cy="163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06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 animBg="1"/>
      <p:bldP spid="65" grpId="0"/>
      <p:bldP spid="66" grpId="0" animBg="1"/>
      <p:bldP spid="67" grpId="0"/>
      <p:bldP spid="68" grpId="0" animBg="1"/>
      <p:bldP spid="69" grpId="0"/>
      <p:bldP spid="70" grpId="0" animBg="1"/>
      <p:bldP spid="71" grpId="0"/>
      <p:bldP spid="72" grpId="0" animBg="1"/>
      <p:bldP spid="7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399839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124743"/>
            <a:ext cx="8388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80-7196-265-1. </a:t>
            </a:r>
          </a:p>
          <a:p>
            <a:endParaRPr lang="cs-CZ" sz="1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2938</TotalTime>
  <Words>666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423</cp:revision>
  <dcterms:created xsi:type="dcterms:W3CDTF">2012-04-23T18:25:05Z</dcterms:created>
  <dcterms:modified xsi:type="dcterms:W3CDTF">2013-08-07T18:23:22Z</dcterms:modified>
</cp:coreProperties>
</file>