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366" r:id="rId4"/>
    <p:sldId id="368" r:id="rId5"/>
    <p:sldId id="371" r:id="rId6"/>
    <p:sldId id="369" r:id="rId7"/>
    <p:sldId id="370" r:id="rId8"/>
    <p:sldId id="319" r:id="rId9"/>
    <p:sldId id="332" r:id="rId10"/>
    <p:sldId id="333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45" autoAdjust="0"/>
  </p:normalViewPr>
  <p:slideViewPr>
    <p:cSldViewPr>
      <p:cViewPr>
        <p:scale>
          <a:sx n="60" d="100"/>
          <a:sy n="60" d="100"/>
        </p:scale>
        <p:origin x="-3084" y="-12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3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3.wmf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.wmf"/><Relationship Id="rId3" Type="http://schemas.openxmlformats.org/officeDocument/2006/relationships/image" Target="../media/image3.png"/><Relationship Id="rId7" Type="http://schemas.openxmlformats.org/officeDocument/2006/relationships/image" Target="../media/image29.png"/><Relationship Id="rId12" Type="http://schemas.openxmlformats.org/officeDocument/2006/relationships/image" Target="../media/image3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2.png"/><Relationship Id="rId5" Type="http://schemas.openxmlformats.org/officeDocument/2006/relationships/image" Target="../media/image27.png"/><Relationship Id="rId10" Type="http://schemas.openxmlformats.org/officeDocument/2006/relationships/image" Target="../media/image31.png"/><Relationship Id="rId4" Type="http://schemas.openxmlformats.org/officeDocument/2006/relationships/image" Target="../media/image26.pn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5.png"/><Relationship Id="rId7" Type="http://schemas.openxmlformats.org/officeDocument/2006/relationships/image" Target="../media/image6.wmf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Relationship Id="rId9" Type="http://schemas.openxmlformats.org/officeDocument/2006/relationships/image" Target="../media/image5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5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1" y="2239898"/>
            <a:ext cx="8775476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1" y="248538"/>
            <a:ext cx="876376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9485" y="4529857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9485" y="2964151"/>
            <a:ext cx="7530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VY_32_INOVACE_09_20_F7_Hanak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5680" y="2478098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493521" y="3487371"/>
            <a:ext cx="74206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Mechanické vlastnosti kapalin a plynů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469485" y="3997891"/>
            <a:ext cx="62007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Stejnorodá tělesa v kapalině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8416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94284" y="1412776"/>
            <a:ext cx="8609307" cy="5184575"/>
          </a:xfrm>
          <a:prstGeom prst="roundRect">
            <a:avLst>
              <a:gd name="adj" fmla="val 974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86927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98959" y="1514127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je ukázáno, jak se stejnorodé těleso chová v 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kapalině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Na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závěr  jsou zde uvedené otázky, které prověří, jak žáci látku pochopili.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0"/>
            <a:ext cx="9144000" cy="68580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90269" y="736758"/>
            <a:ext cx="8702211" cy="5860594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25265" y="64953"/>
            <a:ext cx="8893472" cy="671805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90269" y="64953"/>
            <a:ext cx="8244409" cy="5400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Těleso se potápí.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74270" y="1002989"/>
            <a:ext cx="4873860" cy="4675233"/>
            <a:chOff x="1187624" y="2014137"/>
            <a:chExt cx="2461659" cy="3411748"/>
          </a:xfrm>
        </p:grpSpPr>
        <p:sp>
          <p:nvSpPr>
            <p:cNvPr id="7" name="Obdélník 6"/>
            <p:cNvSpPr/>
            <p:nvPr/>
          </p:nvSpPr>
          <p:spPr>
            <a:xfrm>
              <a:off x="1201011" y="2374781"/>
              <a:ext cx="2448272" cy="3051104"/>
            </a:xfrm>
            <a:prstGeom prst="rect">
              <a:avLst/>
            </a:prstGeom>
            <a:solidFill>
              <a:srgbClr val="00B0F0"/>
            </a:solidFill>
            <a:ln w="381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1187624" y="2014137"/>
              <a:ext cx="2448272" cy="3384376"/>
            </a:xfrm>
            <a:prstGeom prst="rect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9" name="Ovál 18"/>
          <p:cNvSpPr/>
          <p:nvPr/>
        </p:nvSpPr>
        <p:spPr>
          <a:xfrm>
            <a:off x="2346070" y="2536710"/>
            <a:ext cx="2415450" cy="2438656"/>
          </a:xfrm>
          <a:prstGeom prst="ellipse">
            <a:avLst/>
          </a:prstGeom>
          <a:solidFill>
            <a:schemeClr val="bg1">
              <a:lumMod val="75000"/>
              <a:lumOff val="2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767610" y="1800409"/>
                <a:ext cx="842000" cy="5082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𝑣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𝑜𝑑𝑎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610" y="1800409"/>
                <a:ext cx="842000" cy="508283"/>
              </a:xfrm>
              <a:prstGeom prst="rect">
                <a:avLst/>
              </a:prstGeom>
              <a:blipFill rotWithShape="1">
                <a:blip r:embed="rId2"/>
                <a:stretch>
                  <a:fillRect r="-4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767610" y="3436925"/>
                <a:ext cx="842000" cy="5082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𝑜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𝑐𝑒𝑙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610" y="3436925"/>
                <a:ext cx="842000" cy="50828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/>
          <p:nvPr/>
        </p:nvCxnSpPr>
        <p:spPr>
          <a:xfrm flipV="1">
            <a:off x="1609610" y="3691066"/>
            <a:ext cx="736460" cy="1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6257332" y="3712422"/>
            <a:ext cx="0" cy="2020629"/>
          </a:xfrm>
          <a:prstGeom prst="straightConnector1">
            <a:avLst/>
          </a:prstGeom>
          <a:ln w="50800">
            <a:solidFill>
              <a:schemeClr val="bg1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6450454" y="3712422"/>
            <a:ext cx="0" cy="1530145"/>
          </a:xfrm>
          <a:prstGeom prst="straightConnector1">
            <a:avLst/>
          </a:prstGeom>
          <a:ln w="50800">
            <a:solidFill>
              <a:srgbClr val="FF0000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V="1">
            <a:off x="6257332" y="3191887"/>
            <a:ext cx="15677" cy="518822"/>
          </a:xfrm>
          <a:prstGeom prst="straightConnector1">
            <a:avLst/>
          </a:prstGeom>
          <a:ln w="50800">
            <a:solidFill>
              <a:srgbClr val="0070C0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5422370" y="3158310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𝒗𝒛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2370" y="3158310"/>
                <a:ext cx="576064" cy="585977"/>
              </a:xfrm>
              <a:prstGeom prst="rect">
                <a:avLst/>
              </a:prstGeom>
              <a:blipFill rotWithShape="1">
                <a:blip r:embed="rId4"/>
                <a:stretch>
                  <a:fillRect r="-4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5598473" y="4748928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𝒈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98473" y="4748928"/>
                <a:ext cx="576064" cy="5859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6" name="Přímá spojnice 45"/>
          <p:cNvCxnSpPr/>
          <p:nvPr/>
        </p:nvCxnSpPr>
        <p:spPr>
          <a:xfrm>
            <a:off x="3550859" y="3712422"/>
            <a:ext cx="2893249" cy="1713"/>
          </a:xfrm>
          <a:prstGeom prst="line">
            <a:avLst/>
          </a:prstGeom>
          <a:ln w="22225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6418282" y="4073509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8282" y="4073509"/>
                <a:ext cx="576064" cy="5859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3" name="Přímá spojnice se šipkou 52"/>
          <p:cNvCxnSpPr/>
          <p:nvPr/>
        </p:nvCxnSpPr>
        <p:spPr>
          <a:xfrm>
            <a:off x="3550859" y="3714135"/>
            <a:ext cx="0" cy="1530145"/>
          </a:xfrm>
          <a:prstGeom prst="straightConnector1">
            <a:avLst/>
          </a:prstGeom>
          <a:ln w="50800">
            <a:solidFill>
              <a:srgbClr val="FF0000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3561351" y="4520610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1351" y="4520610"/>
                <a:ext cx="576064" cy="5859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2481231" y="1622149"/>
                <a:ext cx="273630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𝝆</m:t>
                          </m:r>
                        </m:e>
                        <m:sub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𝒌</m:t>
                          </m:r>
                        </m:sub>
                      </m:sSub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𝟎𝟎𝟎</m:t>
                      </m:r>
                      <m:f>
                        <m:fPr>
                          <m:ctrlP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𝒌𝒈</m:t>
                          </m:r>
                        </m:num>
                        <m:den>
                          <m:sSup>
                            <m:sSupPr>
                              <m:ctrlPr>
                                <a:rPr lang="cs-CZ" b="1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𝒎</m:t>
                              </m:r>
                            </m:e>
                            <m:sup>
                              <m:r>
                                <a:rPr lang="cs-CZ" b="1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1231" y="1622149"/>
                <a:ext cx="2736304" cy="585977"/>
              </a:xfrm>
              <a:prstGeom prst="rect">
                <a:avLst/>
              </a:prstGeom>
              <a:blipFill rotWithShape="1">
                <a:blip r:embed="rId8"/>
                <a:stretch>
                  <a:fillRect b="-26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7" name="Zaoblený obdélník 56"/>
          <p:cNvSpPr/>
          <p:nvPr/>
        </p:nvSpPr>
        <p:spPr>
          <a:xfrm>
            <a:off x="5807925" y="1002989"/>
            <a:ext cx="2986042" cy="1359445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6358148" y="1651515"/>
                <a:ext cx="1551229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𝑔</m:t>
                          </m:r>
                        </m:sub>
                      </m:sSub>
                      <m:sSub>
                        <m:sSubPr>
                          <m:ctrlP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&gt;</m:t>
                          </m:r>
                          <m: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𝑣𝑧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8148" y="1651515"/>
                <a:ext cx="1551229" cy="58597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6358148" y="1110977"/>
                <a:ext cx="1368152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𝜌</m:t>
                          </m:r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&gt;</m:t>
                          </m:r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𝜌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𝑘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8148" y="1110977"/>
                <a:ext cx="1368152" cy="5859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Zástupný symbol pro obsah 2"/>
              <p:cNvSpPr>
                <a:spLocks noGrp="1"/>
              </p:cNvSpPr>
              <p:nvPr/>
            </p:nvSpPr>
            <p:spPr>
              <a:xfrm>
                <a:off x="2481231" y="2868115"/>
                <a:ext cx="273630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𝝆</m:t>
                      </m:r>
                      <m:r>
                        <a:rPr lang="cs-CZ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𝟕</m:t>
                      </m:r>
                      <m:r>
                        <a:rPr lang="cs-CZ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𝟖𝟓𝟎</m:t>
                      </m:r>
                      <m:f>
                        <m:fPr>
                          <m:ctrlPr>
                            <a:rPr lang="cs-CZ" b="1" i="1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dirty="0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𝒌𝒈</m:t>
                          </m:r>
                        </m:num>
                        <m:den>
                          <m:sSup>
                            <m:sSupPr>
                              <m:ctrlPr>
                                <a:rPr lang="cs-CZ" b="1" i="1" dirty="0" smtClean="0">
                                  <a:solidFill>
                                    <a:srgbClr val="FFFF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dirty="0" smtClean="0">
                                  <a:solidFill>
                                    <a:srgbClr val="FFFF00"/>
                                  </a:solidFill>
                                  <a:latin typeface="Cambria Math"/>
                                  <a:ea typeface="Cambria Math"/>
                                </a:rPr>
                                <m:t>𝒎</m:t>
                              </m:r>
                            </m:e>
                            <m:sup>
                              <m:r>
                                <a:rPr lang="cs-CZ" b="1" i="1" dirty="0" smtClean="0">
                                  <a:solidFill>
                                    <a:srgbClr val="FFFF00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1231" y="2868115"/>
                <a:ext cx="2736304" cy="585977"/>
              </a:xfrm>
              <a:prstGeom prst="rect">
                <a:avLst/>
              </a:prstGeom>
              <a:blipFill rotWithShape="1">
                <a:blip r:embed="rId11"/>
                <a:stretch>
                  <a:fillRect b="-257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Zaoblený obdélník 59"/>
          <p:cNvSpPr/>
          <p:nvPr/>
        </p:nvSpPr>
        <p:spPr>
          <a:xfrm>
            <a:off x="484819" y="5824140"/>
            <a:ext cx="8309148" cy="557188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1" name="Zástupný symbol pro obsah 2"/>
          <p:cNvSpPr>
            <a:spLocks noGrp="1"/>
          </p:cNvSpPr>
          <p:nvPr/>
        </p:nvSpPr>
        <p:spPr>
          <a:xfrm>
            <a:off x="600775" y="5809745"/>
            <a:ext cx="8543225" cy="58597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V</a:t>
            </a:r>
            <a:r>
              <a:rPr lang="cs-CZ" sz="28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ýslednice sil </a:t>
            </a:r>
            <a:r>
              <a:rPr lang="cs-CZ" sz="2800" b="1" i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F</a:t>
            </a:r>
            <a:r>
              <a:rPr lang="cs-CZ" sz="28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 směřuje svisle </a:t>
            </a:r>
            <a:r>
              <a:rPr lang="cs-CZ" sz="2800" b="1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dolů</a:t>
            </a:r>
            <a:r>
              <a:rPr lang="cs-CZ" sz="28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4" name="Picture 2" descr="C:\Users\spravce\AppData\Local\Microsoft\Windows\Temporary Internet Files\Content.IE5\BXRP5YH2\MC90044045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714" y="3221324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9540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5" grpId="0"/>
      <p:bldP spid="47" grpId="0"/>
      <p:bldP spid="54" grpId="0"/>
      <p:bldP spid="55" grpId="0"/>
      <p:bldP spid="9" grpId="0"/>
      <p:bldP spid="56" grpId="0"/>
      <p:bldP spid="58" grpId="0"/>
      <p:bldP spid="6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0"/>
            <a:ext cx="9144000" cy="68580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20895" y="735398"/>
            <a:ext cx="8702211" cy="5860594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pSp>
        <p:nvGrpSpPr>
          <p:cNvPr id="31" name="Skupina 30"/>
          <p:cNvGrpSpPr/>
          <p:nvPr/>
        </p:nvGrpSpPr>
        <p:grpSpPr>
          <a:xfrm>
            <a:off x="395536" y="977208"/>
            <a:ext cx="5328592" cy="4611308"/>
            <a:chOff x="9540552" y="908720"/>
            <a:chExt cx="4777741" cy="4844125"/>
          </a:xfrm>
        </p:grpSpPr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40552" y="1295145"/>
              <a:ext cx="4777740" cy="4457700"/>
            </a:xfrm>
            <a:prstGeom prst="rect">
              <a:avLst/>
            </a:prstGeom>
          </p:spPr>
        </p:pic>
        <p:sp>
          <p:nvSpPr>
            <p:cNvPr id="6" name="Obdélník 5"/>
            <p:cNvSpPr/>
            <p:nvPr/>
          </p:nvSpPr>
          <p:spPr>
            <a:xfrm>
              <a:off x="9540553" y="908720"/>
              <a:ext cx="4777740" cy="4844125"/>
            </a:xfrm>
            <a:prstGeom prst="rect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Zaoblený obdélník 7"/>
          <p:cNvSpPr/>
          <p:nvPr/>
        </p:nvSpPr>
        <p:spPr>
          <a:xfrm>
            <a:off x="125265" y="64953"/>
            <a:ext cx="8893472" cy="671805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90269" y="64953"/>
            <a:ext cx="8244409" cy="5400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Těleso se vznáší.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744326" y="1546315"/>
                <a:ext cx="842000" cy="5082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𝑣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𝑜𝑑𝑎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326" y="1546315"/>
                <a:ext cx="842000" cy="508283"/>
              </a:xfrm>
              <a:prstGeom prst="rect">
                <a:avLst/>
              </a:prstGeom>
              <a:blipFill rotWithShape="1">
                <a:blip r:embed="rId3"/>
                <a:stretch>
                  <a:fillRect r="-4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95537" y="3013229"/>
                <a:ext cx="2534195" cy="10942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áč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𝑒𝑘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𝑛𝑎𝑝𝑙𝑛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ě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𝑛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ý </m:t>
                      </m:r>
                    </m:oMath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𝑣𝑜𝑑𝑜𝑢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7" y="3013229"/>
                <a:ext cx="2534195" cy="109426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>
            <a:off x="1582656" y="3726780"/>
            <a:ext cx="1347076" cy="1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6990952" y="2513132"/>
            <a:ext cx="15678" cy="1134002"/>
          </a:xfrm>
          <a:prstGeom prst="straightConnector1">
            <a:avLst/>
          </a:prstGeom>
          <a:ln w="50800">
            <a:solidFill>
              <a:srgbClr val="0070C0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6974757" y="3692259"/>
            <a:ext cx="58" cy="1161629"/>
          </a:xfrm>
          <a:prstGeom prst="straightConnector1">
            <a:avLst/>
          </a:prstGeom>
          <a:ln w="50800">
            <a:solidFill>
              <a:schemeClr val="bg1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6279831" y="2813293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𝒗𝒛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9831" y="2813293"/>
                <a:ext cx="576064" cy="585977"/>
              </a:xfrm>
              <a:prstGeom prst="rect">
                <a:avLst/>
              </a:prstGeom>
              <a:blipFill rotWithShape="1">
                <a:blip r:embed="rId5"/>
                <a:stretch>
                  <a:fillRect r="-4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6324518" y="4107431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𝒈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4518" y="4107431"/>
                <a:ext cx="576064" cy="5859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3907476" y="3624065"/>
            <a:ext cx="3099154" cy="27674"/>
          </a:xfrm>
          <a:prstGeom prst="line">
            <a:avLst/>
          </a:prstGeom>
          <a:ln w="38100">
            <a:solidFill>
              <a:srgbClr val="92D05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7217000" y="3354145"/>
                <a:ext cx="128172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92D050"/>
                          </a:solidFill>
                          <a:latin typeface="Cambria Math"/>
                        </a:rPr>
                        <m:t>𝑭</m:t>
                      </m:r>
                      <m:r>
                        <a:rPr lang="cs-CZ" sz="2800" b="1" i="1" dirty="0" smtClean="0">
                          <a:solidFill>
                            <a:srgbClr val="92D05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92D05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92D050"/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17000" y="3354145"/>
                <a:ext cx="1281724" cy="5859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3744044" y="2927187"/>
                <a:ext cx="1049685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rgbClr val="92D050"/>
                        </a:solidFill>
                        <a:latin typeface="Cambria Math"/>
                      </a:rPr>
                      <m:t>𝑭</m:t>
                    </m:r>
                  </m:oMath>
                </a14:m>
                <a:r>
                  <a:rPr lang="cs-CZ" sz="2800" b="1" dirty="0" smtClean="0">
                    <a:solidFill>
                      <a:srgbClr val="92D050"/>
                    </a:solidFill>
                  </a:rPr>
                  <a:t>=0</a:t>
                </a:r>
                <a:endParaRPr lang="cs-CZ" sz="2800" b="1" dirty="0">
                  <a:solidFill>
                    <a:srgbClr val="92D050"/>
                  </a:solidFill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4044" y="2927187"/>
                <a:ext cx="1049685" cy="585977"/>
              </a:xfrm>
              <a:prstGeom prst="rect">
                <a:avLst/>
              </a:prstGeom>
              <a:blipFill rotWithShape="1">
                <a:blip r:embed="rId8"/>
                <a:stretch>
                  <a:fillRect t="-10417" b="-177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375892" y="1408198"/>
                <a:ext cx="273630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𝝆</m:t>
                          </m:r>
                        </m:e>
                        <m:sub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𝒌</m:t>
                          </m:r>
                        </m:sub>
                      </m:sSub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𝟎𝟎𝟎</m:t>
                      </m:r>
                      <m:f>
                        <m:fPr>
                          <m:ctrlP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𝒌𝒈</m:t>
                          </m:r>
                        </m:num>
                        <m:den>
                          <m:sSup>
                            <m:sSupPr>
                              <m:ctrlPr>
                                <a:rPr lang="cs-CZ" b="1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𝒎</m:t>
                              </m:r>
                            </m:e>
                            <m:sup>
                              <m:r>
                                <a:rPr lang="cs-CZ" b="1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5892" y="1408198"/>
                <a:ext cx="2736304" cy="585977"/>
              </a:xfrm>
              <a:prstGeom prst="rect">
                <a:avLst/>
              </a:prstGeom>
              <a:blipFill rotWithShape="1">
                <a:blip r:embed="rId9"/>
                <a:stretch>
                  <a:fillRect b="-26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Zaoblený obdélník 22"/>
          <p:cNvSpPr/>
          <p:nvPr/>
        </p:nvSpPr>
        <p:spPr>
          <a:xfrm>
            <a:off x="5940149" y="977208"/>
            <a:ext cx="2853815" cy="1359445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6441385" y="1638049"/>
                <a:ext cx="1551229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𝑔</m:t>
                          </m:r>
                        </m:sub>
                      </m:sSub>
                      <m:sSub>
                        <m:sSubPr>
                          <m:ctrlP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𝑣𝑧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1385" y="1638049"/>
                <a:ext cx="1551229" cy="5859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6489710" y="1052072"/>
                <a:ext cx="1368152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𝜌</m:t>
                          </m:r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𝜌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𝑘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9710" y="1052072"/>
                <a:ext cx="1368152" cy="58597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2834431" y="3651739"/>
                <a:ext cx="273630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rgbClr val="92D050"/>
                          </a:solidFill>
                          <a:latin typeface="Cambria Math"/>
                          <a:ea typeface="Cambria Math"/>
                        </a:rPr>
                        <m:t>𝝆</m:t>
                      </m:r>
                      <m:r>
                        <a:rPr lang="cs-CZ" b="1" i="1" dirty="0" smtClean="0">
                          <a:solidFill>
                            <a:srgbClr val="92D05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dirty="0" smtClean="0">
                          <a:solidFill>
                            <a:srgbClr val="92D050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 dirty="0" smtClean="0">
                          <a:solidFill>
                            <a:srgbClr val="92D05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dirty="0" smtClean="0">
                          <a:solidFill>
                            <a:srgbClr val="92D050"/>
                          </a:solidFill>
                          <a:latin typeface="Cambria Math"/>
                          <a:ea typeface="Cambria Math"/>
                        </a:rPr>
                        <m:t>𝟎𝟎𝟎</m:t>
                      </m:r>
                      <m:r>
                        <a:rPr lang="cs-CZ" b="1" i="1" dirty="0" smtClean="0">
                          <a:solidFill>
                            <a:srgbClr val="92D05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b="1" i="1" dirty="0" smtClean="0">
                              <a:solidFill>
                                <a:srgbClr val="92D05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dirty="0" smtClean="0">
                              <a:solidFill>
                                <a:srgbClr val="92D050"/>
                              </a:solidFill>
                              <a:latin typeface="Cambria Math"/>
                              <a:ea typeface="Cambria Math"/>
                            </a:rPr>
                            <m:t>𝒌𝒈</m:t>
                          </m:r>
                        </m:num>
                        <m:den>
                          <m:sSup>
                            <m:sSupPr>
                              <m:ctrlPr>
                                <a:rPr lang="cs-CZ" b="1" i="1" dirty="0" smtClean="0">
                                  <a:solidFill>
                                    <a:srgbClr val="92D05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dirty="0" smtClean="0">
                                  <a:solidFill>
                                    <a:srgbClr val="92D050"/>
                                  </a:solidFill>
                                  <a:latin typeface="Cambria Math"/>
                                  <a:ea typeface="Cambria Math"/>
                                </a:rPr>
                                <m:t>𝒎</m:t>
                              </m:r>
                            </m:e>
                            <m:sup>
                              <m:r>
                                <a:rPr lang="cs-CZ" b="1" i="1" dirty="0" smtClean="0">
                                  <a:solidFill>
                                    <a:srgbClr val="92D050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b="1" dirty="0">
                  <a:solidFill>
                    <a:srgbClr val="92D050"/>
                  </a:solidFill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4431" y="3651739"/>
                <a:ext cx="2736304" cy="585977"/>
              </a:xfrm>
              <a:prstGeom prst="rect">
                <a:avLst/>
              </a:prstGeom>
              <a:blipFill rotWithShape="1">
                <a:blip r:embed="rId12"/>
                <a:stretch>
                  <a:fillRect b="-26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Zaoblený obdélník 26"/>
          <p:cNvSpPr/>
          <p:nvPr/>
        </p:nvSpPr>
        <p:spPr>
          <a:xfrm>
            <a:off x="484819" y="5824140"/>
            <a:ext cx="8309148" cy="557188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600775" y="5809745"/>
            <a:ext cx="8543225" cy="58597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V</a:t>
            </a:r>
            <a:r>
              <a:rPr lang="cs-CZ" sz="28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ýslednice sil </a:t>
            </a:r>
            <a:r>
              <a:rPr lang="cs-CZ" sz="2800" b="1" i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F</a:t>
            </a:r>
            <a:r>
              <a:rPr lang="cs-CZ" sz="28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 je nulová.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6" name="Plus 35"/>
          <p:cNvSpPr/>
          <p:nvPr/>
        </p:nvSpPr>
        <p:spPr>
          <a:xfrm>
            <a:off x="3684147" y="3399270"/>
            <a:ext cx="446657" cy="495726"/>
          </a:xfrm>
          <a:prstGeom prst="mathPlus">
            <a:avLst>
              <a:gd name="adj1" fmla="val 6425"/>
            </a:avLst>
          </a:prstGeom>
          <a:noFill/>
          <a:ln w="3492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spravce\AppData\Local\Microsoft\Windows\Temporary Internet Files\Content.IE5\BXRP5YH2\MC90044045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388" y="3779008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2020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9" grpId="0"/>
      <p:bldP spid="21" grpId="0"/>
      <p:bldP spid="22" grpId="0"/>
      <p:bldP spid="24" grpId="0"/>
      <p:bldP spid="25" grpId="0"/>
      <p:bldP spid="26" grpId="0"/>
      <p:bldP spid="28" grpId="0"/>
      <p:bldP spid="3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0"/>
            <a:ext cx="9144000" cy="68580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20895" y="735398"/>
            <a:ext cx="8702211" cy="5860594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574270" y="1002989"/>
            <a:ext cx="4873860" cy="4675233"/>
            <a:chOff x="1187624" y="2014137"/>
            <a:chExt cx="2461659" cy="3411748"/>
          </a:xfrm>
        </p:grpSpPr>
        <p:sp>
          <p:nvSpPr>
            <p:cNvPr id="5" name="Obdélník 4"/>
            <p:cNvSpPr/>
            <p:nvPr/>
          </p:nvSpPr>
          <p:spPr>
            <a:xfrm>
              <a:off x="1201011" y="2374781"/>
              <a:ext cx="2448272" cy="3051104"/>
            </a:xfrm>
            <a:prstGeom prst="rect">
              <a:avLst/>
            </a:prstGeom>
            <a:solidFill>
              <a:srgbClr val="00B0F0"/>
            </a:solidFill>
            <a:ln w="381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1187624" y="2014137"/>
              <a:ext cx="2448272" cy="3384376"/>
            </a:xfrm>
            <a:prstGeom prst="rect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Obdélník 6"/>
          <p:cNvSpPr/>
          <p:nvPr/>
        </p:nvSpPr>
        <p:spPr>
          <a:xfrm>
            <a:off x="2343904" y="3470428"/>
            <a:ext cx="2391156" cy="1831242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25265" y="64953"/>
            <a:ext cx="8893472" cy="671805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90269" y="64953"/>
            <a:ext cx="8244409" cy="5400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Těleso stoupá.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767610" y="1800409"/>
                <a:ext cx="842000" cy="5082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𝑣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𝑜𝑑𝑎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610" y="1800409"/>
                <a:ext cx="842000" cy="508283"/>
              </a:xfrm>
              <a:prstGeom prst="rect">
                <a:avLst/>
              </a:prstGeom>
              <a:blipFill rotWithShape="1">
                <a:blip r:embed="rId3"/>
                <a:stretch>
                  <a:fillRect r="-4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788992" y="3976404"/>
                <a:ext cx="842000" cy="5082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𝑜𝑟𝑒𝑘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8992" y="3976404"/>
                <a:ext cx="842000" cy="508283"/>
              </a:xfrm>
              <a:prstGeom prst="rect">
                <a:avLst/>
              </a:prstGeom>
              <a:blipFill rotWithShape="1">
                <a:blip r:embed="rId4"/>
                <a:stretch>
                  <a:fillRect r="-194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>
            <a:off x="1857078" y="4231601"/>
            <a:ext cx="510374" cy="1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6446977" y="2486973"/>
            <a:ext cx="0" cy="1894021"/>
          </a:xfrm>
          <a:prstGeom prst="straightConnector1">
            <a:avLst/>
          </a:prstGeom>
          <a:ln w="50800">
            <a:solidFill>
              <a:srgbClr val="0070C0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rot="10800000">
            <a:off x="6634785" y="2855904"/>
            <a:ext cx="0" cy="1530145"/>
          </a:xfrm>
          <a:prstGeom prst="straightConnector1">
            <a:avLst/>
          </a:prstGeom>
          <a:ln w="50800">
            <a:solidFill>
              <a:srgbClr val="FF0000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rot="10800000" flipV="1">
            <a:off x="6431300" y="4370300"/>
            <a:ext cx="15677" cy="518822"/>
          </a:xfrm>
          <a:prstGeom prst="straightConnector1">
            <a:avLst/>
          </a:prstGeom>
          <a:ln w="50800">
            <a:solidFill>
              <a:schemeClr val="bg1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5743312" y="3034999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𝒗𝒛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3312" y="3034999"/>
                <a:ext cx="576064" cy="585977"/>
              </a:xfrm>
              <a:prstGeom prst="rect">
                <a:avLst/>
              </a:prstGeom>
              <a:blipFill rotWithShape="1">
                <a:blip r:embed="rId5"/>
                <a:stretch>
                  <a:fillRect r="-4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5876221" y="4508442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𝒈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6221" y="4508442"/>
                <a:ext cx="576064" cy="5859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3537316" y="4357925"/>
            <a:ext cx="3097469" cy="28124"/>
          </a:xfrm>
          <a:prstGeom prst="line">
            <a:avLst/>
          </a:prstGeom>
          <a:ln w="22225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6582199" y="3472253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2199" y="3472253"/>
                <a:ext cx="576064" cy="5859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se šipkou 19"/>
          <p:cNvCxnSpPr/>
          <p:nvPr/>
        </p:nvCxnSpPr>
        <p:spPr>
          <a:xfrm rot="10800000">
            <a:off x="3539482" y="2827780"/>
            <a:ext cx="0" cy="1530145"/>
          </a:xfrm>
          <a:prstGeom prst="straightConnector1">
            <a:avLst/>
          </a:prstGeom>
          <a:ln w="50800">
            <a:solidFill>
              <a:srgbClr val="FF0000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3582733" y="2827190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2733" y="2827190"/>
                <a:ext cx="576064" cy="5859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481231" y="1622149"/>
                <a:ext cx="273630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𝝆</m:t>
                          </m:r>
                        </m:e>
                        <m:sub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𝒌</m:t>
                          </m:r>
                        </m:sub>
                      </m:sSub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𝟎𝟎𝟎</m:t>
                      </m:r>
                      <m:f>
                        <m:fPr>
                          <m:ctrlP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𝒌𝒈</m:t>
                          </m:r>
                        </m:num>
                        <m:den>
                          <m:sSup>
                            <m:sSupPr>
                              <m:ctrlPr>
                                <a:rPr lang="cs-CZ" b="1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𝒎</m:t>
                              </m:r>
                            </m:e>
                            <m:sup>
                              <m:r>
                                <a:rPr lang="cs-CZ" b="1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1231" y="1622149"/>
                <a:ext cx="2736304" cy="585977"/>
              </a:xfrm>
              <a:prstGeom prst="rect">
                <a:avLst/>
              </a:prstGeom>
              <a:blipFill rotWithShape="1">
                <a:blip r:embed="rId9"/>
                <a:stretch>
                  <a:fillRect b="-26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Zaoblený obdélník 22"/>
          <p:cNvSpPr/>
          <p:nvPr/>
        </p:nvSpPr>
        <p:spPr>
          <a:xfrm>
            <a:off x="5807925" y="1002989"/>
            <a:ext cx="2986042" cy="1359445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6407807" y="1761561"/>
                <a:ext cx="1551229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𝑔</m:t>
                          </m:r>
                        </m:sub>
                      </m:sSub>
                      <m:sSub>
                        <m:sSubPr>
                          <m:ctrlP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&lt;</m:t>
                          </m:r>
                          <m: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𝑣𝑧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7807" y="1761561"/>
                <a:ext cx="1551229" cy="5859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6403691" y="1096734"/>
                <a:ext cx="1368152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𝜌</m:t>
                          </m:r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&lt;</m:t>
                          </m:r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𝜌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𝑘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3691" y="1096734"/>
                <a:ext cx="1368152" cy="58597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2617662" y="4484687"/>
                <a:ext cx="273630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rgbClr val="002060"/>
                          </a:solidFill>
                          <a:latin typeface="Cambria Math"/>
                          <a:ea typeface="Cambria Math"/>
                        </a:rPr>
                        <m:t>𝝆</m:t>
                      </m:r>
                      <m:r>
                        <a:rPr lang="cs-CZ" b="1" i="1" dirty="0" smtClean="0">
                          <a:solidFill>
                            <a:srgbClr val="00206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dirty="0" smtClean="0">
                          <a:solidFill>
                            <a:srgbClr val="002060"/>
                          </a:solidFill>
                          <a:latin typeface="Cambria Math"/>
                          <a:ea typeface="Cambria Math"/>
                        </a:rPr>
                        <m:t>𝟐𝟓𝟎</m:t>
                      </m:r>
                      <m:r>
                        <a:rPr lang="cs-CZ" b="1" i="1" dirty="0" smtClean="0">
                          <a:solidFill>
                            <a:srgbClr val="00206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b="1" i="1" dirty="0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dirty="0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/>
                            </a:rPr>
                            <m:t>𝒌𝒈</m:t>
                          </m:r>
                        </m:num>
                        <m:den>
                          <m:sSup>
                            <m:sSupPr>
                              <m:ctrlPr>
                                <a:rPr lang="cs-CZ" b="1" i="1" dirty="0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dirty="0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/>
                                </a:rPr>
                                <m:t>𝒎</m:t>
                              </m:r>
                            </m:e>
                            <m:sup>
                              <m:r>
                                <a:rPr lang="cs-CZ" b="1" i="1" dirty="0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7662" y="4484687"/>
                <a:ext cx="2736304" cy="585977"/>
              </a:xfrm>
              <a:prstGeom prst="rect">
                <a:avLst/>
              </a:prstGeom>
              <a:blipFill rotWithShape="1">
                <a:blip r:embed="rId12"/>
                <a:stretch>
                  <a:fillRect b="-26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Zaoblený obdélník 26"/>
          <p:cNvSpPr/>
          <p:nvPr/>
        </p:nvSpPr>
        <p:spPr>
          <a:xfrm>
            <a:off x="484819" y="5824140"/>
            <a:ext cx="8309148" cy="557188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600775" y="5809745"/>
            <a:ext cx="8543225" cy="58597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V</a:t>
            </a:r>
            <a:r>
              <a:rPr lang="cs-CZ" sz="28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ýslednice sil </a:t>
            </a:r>
            <a:r>
              <a:rPr lang="cs-CZ" sz="2800" b="1" i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F</a:t>
            </a:r>
            <a:r>
              <a:rPr lang="cs-CZ" sz="28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 směřuje svisle </a:t>
            </a:r>
            <a:r>
              <a:rPr lang="cs-CZ" sz="2800" b="1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vzhůru</a:t>
            </a:r>
            <a:r>
              <a:rPr lang="cs-CZ" sz="28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098" name="Picture 2" descr="C:\Users\spravce\AppData\Local\Microsoft\Windows\Temporary Internet Files\Content.IE5\BXRP5YH2\MC90044045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788" y="317500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8008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9" grpId="0"/>
      <p:bldP spid="21" grpId="0"/>
      <p:bldP spid="22" grpId="0"/>
      <p:bldP spid="24" grpId="0"/>
      <p:bldP spid="25" grpId="0"/>
      <p:bldP spid="26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1" y="0"/>
            <a:ext cx="9144000" cy="68580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220895" y="735398"/>
            <a:ext cx="8702211" cy="5860594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337462" y="908097"/>
            <a:ext cx="5124602" cy="3961063"/>
            <a:chOff x="1187624" y="2263357"/>
            <a:chExt cx="2461659" cy="3162528"/>
          </a:xfrm>
        </p:grpSpPr>
        <p:sp>
          <p:nvSpPr>
            <p:cNvPr id="15" name="Obdélník 14"/>
            <p:cNvSpPr/>
            <p:nvPr/>
          </p:nvSpPr>
          <p:spPr>
            <a:xfrm>
              <a:off x="1201011" y="3877374"/>
              <a:ext cx="2448272" cy="1548511"/>
            </a:xfrm>
            <a:prstGeom prst="rect">
              <a:avLst/>
            </a:prstGeom>
            <a:solidFill>
              <a:srgbClr val="00B0F0"/>
            </a:solidFill>
            <a:ln w="381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1187624" y="2263357"/>
              <a:ext cx="2448272" cy="3135156"/>
            </a:xfrm>
            <a:prstGeom prst="rect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7" name="Obdélník 16"/>
          <p:cNvSpPr/>
          <p:nvPr/>
        </p:nvSpPr>
        <p:spPr>
          <a:xfrm>
            <a:off x="2287686" y="1563929"/>
            <a:ext cx="2527128" cy="1967305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125265" y="64953"/>
            <a:ext cx="8893472" cy="671805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190269" y="64953"/>
            <a:ext cx="8244409" cy="5400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Těleso plove na hladině.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894461" y="4111004"/>
                <a:ext cx="842000" cy="5082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𝑣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𝑜𝑑𝑎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4461" y="4111004"/>
                <a:ext cx="842000" cy="508283"/>
              </a:xfrm>
              <a:prstGeom prst="rect">
                <a:avLst/>
              </a:prstGeom>
              <a:blipFill rotWithShape="1">
                <a:blip r:embed="rId3"/>
                <a:stretch>
                  <a:fillRect r="-4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14709" y="2501331"/>
                <a:ext cx="842000" cy="5082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𝑜𝑟𝑒𝑘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709" y="2501331"/>
                <a:ext cx="842000" cy="508283"/>
              </a:xfrm>
              <a:prstGeom prst="rect">
                <a:avLst/>
              </a:prstGeom>
              <a:blipFill rotWithShape="1">
                <a:blip r:embed="rId4"/>
                <a:stretch>
                  <a:fillRect r="-20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>
            <a:off x="1736461" y="2826325"/>
            <a:ext cx="551225" cy="1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2751857" y="908098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𝒗𝒛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1857" y="908098"/>
                <a:ext cx="576064" cy="585977"/>
              </a:xfrm>
              <a:prstGeom prst="rect">
                <a:avLst/>
              </a:prstGeom>
              <a:blipFill rotWithShape="1">
                <a:blip r:embed="rId5"/>
                <a:stretch>
                  <a:fillRect r="-4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2953863" y="3550401"/>
                <a:ext cx="57606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𝒈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3863" y="3550401"/>
                <a:ext cx="576064" cy="5859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3687244" y="2300192"/>
                <a:ext cx="1163462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92D050"/>
                          </a:solidFill>
                          <a:latin typeface="Cambria Math"/>
                        </a:rPr>
                        <m:t>𝑭</m:t>
                      </m:r>
                      <m:r>
                        <a:rPr lang="cs-CZ" sz="2800" b="1" i="1" dirty="0" smtClean="0">
                          <a:solidFill>
                            <a:srgbClr val="92D05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92D05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92D050"/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7244" y="2300192"/>
                <a:ext cx="1163462" cy="5859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2781846" y="4017725"/>
                <a:ext cx="273630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𝜌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𝑘</m:t>
                          </m:r>
                        </m:sub>
                      </m:sSub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=1 000</m:t>
                      </m:r>
                      <m:f>
                        <m:f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𝑘𝑔</m:t>
                          </m:r>
                        </m:num>
                        <m:den>
                          <m:sSup>
                            <m:sSupPr>
                              <m:ctrlPr>
                                <a:rPr lang="cs-CZ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1846" y="4017725"/>
                <a:ext cx="2736304" cy="585977"/>
              </a:xfrm>
              <a:prstGeom prst="rect">
                <a:avLst/>
              </a:prstGeom>
              <a:blipFill rotWithShape="1">
                <a:blip r:embed="rId8"/>
                <a:stretch>
                  <a:fillRect b="-26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Zaoblený obdélník 32"/>
          <p:cNvSpPr/>
          <p:nvPr/>
        </p:nvSpPr>
        <p:spPr>
          <a:xfrm>
            <a:off x="5807925" y="1002989"/>
            <a:ext cx="2986042" cy="1359445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6213378" y="1681983"/>
                <a:ext cx="1551229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𝑔</m:t>
                          </m:r>
                        </m:sub>
                      </m:sSub>
                      <m:sSub>
                        <m:sSubPr>
                          <m:ctrlP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𝑣𝑧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3378" y="1681983"/>
                <a:ext cx="1551229" cy="58597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6289763" y="1104350"/>
                <a:ext cx="1368152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𝜌</m:t>
                          </m:r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𝜌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𝑘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9763" y="1104350"/>
                <a:ext cx="1368152" cy="58597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98753" y="1650059"/>
                <a:ext cx="2017794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=250 </m:t>
                      </m:r>
                      <m:f>
                        <m:fPr>
                          <m:ctrlPr>
                            <a:rPr lang="cs-CZ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𝑘𝑔</m:t>
                          </m:r>
                        </m:num>
                        <m:den>
                          <m:sSup>
                            <m:sSupPr>
                              <m:ctrlPr>
                                <a:rPr lang="cs-CZ" i="1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753" y="1650059"/>
                <a:ext cx="2017794" cy="585977"/>
              </a:xfrm>
              <a:prstGeom prst="rect">
                <a:avLst/>
              </a:prstGeom>
              <a:blipFill rotWithShape="1">
                <a:blip r:embed="rId11"/>
                <a:stretch>
                  <a:fillRect b="-26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Zaoblený obdélník 36"/>
          <p:cNvSpPr/>
          <p:nvPr/>
        </p:nvSpPr>
        <p:spPr>
          <a:xfrm>
            <a:off x="365331" y="5013176"/>
            <a:ext cx="8428636" cy="1368152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9" name="Plus 38"/>
          <p:cNvSpPr/>
          <p:nvPr/>
        </p:nvSpPr>
        <p:spPr>
          <a:xfrm>
            <a:off x="3327921" y="2345318"/>
            <a:ext cx="446657" cy="495726"/>
          </a:xfrm>
          <a:prstGeom prst="mathPlus">
            <a:avLst>
              <a:gd name="adj1" fmla="val 6425"/>
            </a:avLst>
          </a:prstGeom>
          <a:noFill/>
          <a:ln w="3492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 flipH="1" flipV="1">
            <a:off x="3551250" y="1289917"/>
            <a:ext cx="5308" cy="1257664"/>
          </a:xfrm>
          <a:prstGeom prst="straightConnector1">
            <a:avLst/>
          </a:prstGeom>
          <a:ln w="50800">
            <a:solidFill>
              <a:srgbClr val="0070C0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3543182" y="2615613"/>
            <a:ext cx="10015" cy="1269905"/>
          </a:xfrm>
          <a:prstGeom prst="straightConnector1">
            <a:avLst/>
          </a:prstGeom>
          <a:ln w="50800">
            <a:solidFill>
              <a:schemeClr val="bg1"/>
            </a:solidFill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30755" y="5020320"/>
            <a:ext cx="8363212" cy="160343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Při plování tělesa v kapalině se vynoří taková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část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tělesa,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že gravitační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síla a vztlaková síla jsou v rovnováze. 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8" name="Picture 2" descr="C:\Users\spravce\AppData\Local\Microsoft\Windows\Temporary Internet Files\Content.IE5\0BASIBLT\MC900440428CA0H9RCU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8654" y="2742762"/>
            <a:ext cx="1680256" cy="1769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087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9" grpId="0"/>
      <p:bldP spid="32" grpId="0"/>
      <p:bldP spid="34" grpId="0"/>
      <p:bldP spid="35" grpId="0"/>
      <p:bldP spid="36" grpId="0"/>
      <p:bldP spid="39" grpId="0" animBg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" y="0"/>
            <a:ext cx="9144000" cy="68580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25265" y="64953"/>
            <a:ext cx="8893472" cy="671805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190269" y="64953"/>
            <a:ext cx="8953732" cy="5400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Vztahy mezi veličinami a chování tělesa v kapalině.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90268" y="836712"/>
            <a:ext cx="8702211" cy="5760640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471612" y="4116306"/>
                <a:ext cx="5843080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𝑔</m:t>
                        </m:r>
                      </m:sub>
                    </m:sSub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. . .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gravitační síla, působící na tělese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12" y="4116306"/>
                <a:ext cx="5843080" cy="585977"/>
              </a:xfrm>
              <a:prstGeom prst="rect">
                <a:avLst/>
              </a:prstGeom>
              <a:blipFill rotWithShape="1">
                <a:blip r:embed="rId2"/>
                <a:stretch>
                  <a:fillRect l="-209" t="-8333" b="-20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484684" y="5253846"/>
                <a:ext cx="3960440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𝜌</m:t>
                        </m:r>
                      </m:e>
                      <m:sub>
                        <m: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𝑘</m:t>
                        </m:r>
                      </m:sub>
                    </m:sSub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 . . . </m:t>
                    </m:r>
                  </m:oMath>
                </a14:m>
                <a:r>
                  <a:rPr lang="cs-CZ" b="0" i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  <a:ea typeface="Cambria Math"/>
                  </a:rPr>
                  <a:t>hustota kapaliny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684" y="5253846"/>
                <a:ext cx="3960440" cy="585977"/>
              </a:xfrm>
              <a:prstGeom prst="rect">
                <a:avLst/>
              </a:prstGeom>
              <a:blipFill rotWithShape="1">
                <a:blip r:embed="rId3"/>
                <a:stretch>
                  <a:fillRect l="-462" t="-7292" b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ulka 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316244288"/>
                  </p:ext>
                </p:extLst>
              </p:nvPr>
            </p:nvGraphicFramePr>
            <p:xfrm>
              <a:off x="405823" y="1036948"/>
              <a:ext cx="8368042" cy="2985644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1761587"/>
                    <a:gridCol w="2088232"/>
                    <a:gridCol w="2108524"/>
                    <a:gridCol w="2409699"/>
                  </a:tblGrid>
                  <a:tr h="817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Vztah mezi </a:t>
                          </a:r>
                          <a14:m>
                            <m:oMath xmlns:m="http://schemas.openxmlformats.org/officeDocument/2006/math">
                              <m:r>
                                <a:rPr lang="cs-CZ" sz="240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/>
                                </a:rPr>
                                <m:t>𝜌</m:t>
                              </m:r>
                            </m:oMath>
                          </a14:m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;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cs-CZ" sz="2400" i="1" smtClean="0">
                                      <a:solidFill>
                                        <a:schemeClr val="bg1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i="1" smtClean="0">
                                      <a:solidFill>
                                        <a:schemeClr val="bg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𝜌</m:t>
                                  </m:r>
                                </m:e>
                                <m:sub>
                                  <m:r>
                                    <a:rPr lang="cs-CZ" sz="2400" b="0" i="1" smtClean="0">
                                      <a:solidFill>
                                        <a:schemeClr val="bg1"/>
                                      </a:solidFill>
                                      <a:latin typeface="Cambria Math"/>
                                    </a:rPr>
                                    <m:t>𝑘</m:t>
                                  </m:r>
                                </m:sub>
                              </m:sSub>
                              <m:r>
                                <a:rPr lang="cs-CZ" sz="2400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.</m:t>
                              </m:r>
                            </m:oMath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baseline="0" dirty="0" smtClean="0">
                              <a:solidFill>
                                <a:schemeClr val="bg1"/>
                              </a:solidFill>
                            </a:rPr>
                            <a:t>Vztah mezi silami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cs-CZ" sz="2400" b="0" i="1" baseline="0" smtClean="0">
                                      <a:solidFill>
                                        <a:schemeClr val="bg1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0" i="1" baseline="0" smtClean="0">
                                      <a:solidFill>
                                        <a:schemeClr val="bg1"/>
                                      </a:solidFill>
                                      <a:latin typeface="Cambria Math"/>
                                    </a:rPr>
                                    <m:t>𝐹</m:t>
                                  </m:r>
                                </m:e>
                                <m:sub>
                                  <m:r>
                                    <a:rPr lang="cs-CZ" sz="2400" b="0" i="1" baseline="0" smtClean="0">
                                      <a:solidFill>
                                        <a:schemeClr val="bg1"/>
                                      </a:solidFill>
                                      <a:latin typeface="Cambria Math"/>
                                    </a:rPr>
                                    <m:t>𝑔</m:t>
                                  </m:r>
                                </m:sub>
                              </m:sSub>
                              <m:r>
                                <a:rPr lang="cs-CZ" sz="2400" b="0" i="1" baseline="0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; </m:t>
                              </m:r>
                              <m:sSub>
                                <m:sSubPr>
                                  <m:ctrlPr>
                                    <a:rPr lang="cs-CZ" sz="2400" b="0" i="1" baseline="0" smtClean="0">
                                      <a:solidFill>
                                        <a:schemeClr val="bg1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0" i="1" baseline="0" smtClean="0">
                                      <a:solidFill>
                                        <a:schemeClr val="bg1"/>
                                      </a:solidFill>
                                      <a:latin typeface="Cambria Math"/>
                                    </a:rPr>
                                    <m:t>𝐹</m:t>
                                  </m:r>
                                </m:e>
                                <m:sub>
                                  <m:r>
                                    <a:rPr lang="cs-CZ" sz="2400" b="0" i="1" baseline="0" smtClean="0">
                                      <a:solidFill>
                                        <a:schemeClr val="bg1"/>
                                      </a:solidFill>
                                      <a:latin typeface="Cambria Math"/>
                                    </a:rPr>
                                    <m:t>𝑣𝑧</m:t>
                                  </m:r>
                                </m:sub>
                              </m:sSub>
                            </m:oMath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Výslednice sil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Chování tělesa v kapalině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</a:tr>
                  <a:tr h="661722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𝜌</m:t>
                                    </m:r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&gt;</m:t>
                                    </m:r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𝜌</m:t>
                                    </m:r>
                                  </m:e>
                                  <m:sub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𝑘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indent="0" algn="ctr">
                            <a:buNone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240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𝐹</m:t>
                                    </m:r>
                                  </m:e>
                                  <m:sub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𝑔</m:t>
                                    </m:r>
                                  </m:sub>
                                </m:sSub>
                                <m:sSub>
                                  <m:sSubPr>
                                    <m:ctrlPr>
                                      <a:rPr lang="cs-CZ" sz="2400" i="1" dirty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&gt;</m:t>
                                    </m:r>
                                    <m:r>
                                      <a:rPr lang="cs-CZ" sz="2400" i="1" dirty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𝐹</m:t>
                                    </m:r>
                                  </m:e>
                                  <m:sub>
                                    <m:r>
                                      <a:rPr lang="cs-CZ" sz="2400" i="1" dirty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𝑣𝑧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směřuje svisle dolů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potápí se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600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𝜌</m:t>
                                    </m:r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=</m:t>
                                    </m:r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𝜌</m:t>
                                    </m:r>
                                  </m:e>
                                  <m:sub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𝑘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240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𝐹</m:t>
                                    </m:r>
                                  </m:e>
                                  <m:sub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𝑔</m:t>
                                    </m:r>
                                  </m:sub>
                                </m:sSub>
                                <m:sSub>
                                  <m:sSubPr>
                                    <m:ctrlPr>
                                      <a:rPr lang="cs-CZ" sz="2400" i="1" dirty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=</m:t>
                                    </m:r>
                                    <m:r>
                                      <a:rPr lang="cs-CZ" sz="2400" i="1" dirty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𝐹</m:t>
                                    </m:r>
                                  </m:e>
                                  <m:sub>
                                    <m:r>
                                      <a:rPr lang="cs-CZ" sz="2400" i="1" dirty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𝑣𝑧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je nulová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vznáší se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3600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𝜌</m:t>
                                    </m:r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&lt;</m:t>
                                    </m:r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𝜌</m:t>
                                    </m:r>
                                  </m:e>
                                  <m:sub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𝑘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240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𝐹</m:t>
                                    </m:r>
                                  </m:e>
                                  <m:sub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𝑔</m:t>
                                    </m:r>
                                  </m:sub>
                                </m:sSub>
                                <m:sSub>
                                  <m:sSubPr>
                                    <m:ctrlPr>
                                      <a:rPr lang="cs-CZ" sz="2400" i="1" dirty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400" b="0" i="1" dirty="0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&lt;</m:t>
                                    </m:r>
                                    <m:r>
                                      <a:rPr lang="cs-CZ" sz="2400" i="1" dirty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𝐹</m:t>
                                    </m:r>
                                  </m:e>
                                  <m:sub>
                                    <m:r>
                                      <a:rPr lang="cs-CZ" sz="2400" i="1" dirty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𝑣𝑧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směřuje svisle vzhůru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stoupá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ulka 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316244288"/>
                  </p:ext>
                </p:extLst>
              </p:nvPr>
            </p:nvGraphicFramePr>
            <p:xfrm>
              <a:off x="405823" y="1036948"/>
              <a:ext cx="8368042" cy="2985644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1761587"/>
                    <a:gridCol w="2088232"/>
                    <a:gridCol w="2108524"/>
                    <a:gridCol w="2409699"/>
                  </a:tblGrid>
                  <a:tr h="852742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346" t="-5000" r="-375087" b="-26714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84795" t="-5000" r="-216959" b="-26714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Výslednice sil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Chování tělesa v kapalině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</a:tr>
                  <a:tr h="82296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346" t="-108889" r="-375087" b="-17703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84795" t="-108889" r="-216959" b="-17703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směřuje svisle dolů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potápí se</a:t>
                          </a:r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486982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346" t="-352500" r="-375087" b="-19875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84795" t="-352500" r="-216959" b="-19875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je nulová</a:t>
                          </a:r>
                          <a:endParaRPr lang="cs-CZ" sz="2400" b="0" dirty="0" smtClean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vznáší se</a:t>
                          </a:r>
                          <a:endParaRPr lang="cs-CZ" sz="2400" b="0" dirty="0" smtClean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  <a:tr h="82296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346" t="-268148" r="-375087" b="-177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84795" t="-268148" r="-216959" b="-177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směřuje svisle vzhůru</a:t>
                          </a:r>
                          <a:endParaRPr lang="cs-CZ" sz="2400" b="0" dirty="0" smtClean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2400" b="0" dirty="0" smtClean="0">
                              <a:solidFill>
                                <a:schemeClr val="bg1"/>
                              </a:solidFill>
                            </a:rPr>
                            <a:t>stoupá</a:t>
                          </a:r>
                          <a:endParaRPr lang="cs-CZ" sz="2400" b="0" dirty="0" smtClean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B0F0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484684" y="4677838"/>
                <a:ext cx="6118040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𝑣𝑧</m:t>
                        </m:r>
                      </m:sub>
                    </m:sSub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. . .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vztlakováí síla, působící na tělese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684" y="4677838"/>
                <a:ext cx="6118040" cy="585977"/>
              </a:xfrm>
              <a:prstGeom prst="rect">
                <a:avLst/>
              </a:prstGeom>
              <a:blipFill rotWithShape="1">
                <a:blip r:embed="rId5"/>
                <a:stretch>
                  <a:fillRect l="-299" t="-7292" b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580933" y="5825970"/>
                <a:ext cx="3960440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𝜌</m:t>
                    </m:r>
                    <m:r>
                      <a:rPr lang="cs-CZ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 . . .   </m:t>
                    </m:r>
                  </m:oMath>
                </a14:m>
                <a:r>
                  <a:rPr lang="cs-CZ" b="0" i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  <a:ea typeface="Cambria Math"/>
                  </a:rPr>
                  <a:t>hustota tělesa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933" y="5825970"/>
                <a:ext cx="3960440" cy="585977"/>
              </a:xfrm>
              <a:prstGeom prst="rect">
                <a:avLst/>
              </a:prstGeom>
              <a:blipFill rotWithShape="1">
                <a:blip r:embed="rId6"/>
                <a:stretch>
                  <a:fillRect l="-308" t="-7292" b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7" name="Picture 2" descr="C:\Users\spravce\AppData\Local\Microsoft\Windows\Temporary Internet Files\Content.IE5\0BASIBLT\MC900440428CA0H9RCU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7034" y="5184958"/>
            <a:ext cx="1379364" cy="1452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6398840" y="4101605"/>
                <a:ext cx="2289141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𝑔</m:t>
                          </m:r>
                        </m:sub>
                      </m:sSub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=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𝑉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·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𝑔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8840" y="4101605"/>
                <a:ext cx="2289141" cy="585977"/>
              </a:xfrm>
              <a:prstGeom prst="rect">
                <a:avLst/>
              </a:prstGeom>
              <a:blipFill rotWithShape="1">
                <a:blip r:embed="rId8"/>
                <a:stretch>
                  <a:fillRect l="-8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6343724" y="4692738"/>
                <a:ext cx="2289141" cy="5859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𝑣𝑧</m:t>
                          </m:r>
                        </m:sub>
                      </m:sSub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𝑉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sSub>
                        <m:sSubPr>
                          <m:ctrlP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𝜌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𝑘</m:t>
                          </m:r>
                        </m:sub>
                      </m:sSub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·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𝑔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3724" y="4692738"/>
                <a:ext cx="2289141" cy="585977"/>
              </a:xfrm>
              <a:prstGeom prst="rect">
                <a:avLst/>
              </a:prstGeom>
              <a:blipFill rotWithShape="1">
                <a:blip r:embed="rId9"/>
                <a:stretch>
                  <a:fillRect l="-8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45179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aoblený obdélník 21"/>
          <p:cNvSpPr/>
          <p:nvPr/>
        </p:nvSpPr>
        <p:spPr>
          <a:xfrm>
            <a:off x="-11355" y="53943"/>
            <a:ext cx="9170132" cy="680405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8" name="Zaoblený obdélník 47"/>
          <p:cNvSpPr/>
          <p:nvPr/>
        </p:nvSpPr>
        <p:spPr>
          <a:xfrm>
            <a:off x="0" y="157905"/>
            <a:ext cx="9133134" cy="64959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9" name="Zástupný symbol pro obsah 2"/>
          <p:cNvSpPr>
            <a:spLocks noGrp="1"/>
          </p:cNvSpPr>
          <p:nvPr/>
        </p:nvSpPr>
        <p:spPr>
          <a:xfrm>
            <a:off x="161079" y="231433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-5146" y="976624"/>
            <a:ext cx="9153937" cy="6442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66684" y="1025237"/>
            <a:ext cx="8704837" cy="4543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Za jakých podmínek těleso v kapalině klesá? 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61" name="Zaoblený obdélník 60"/>
          <p:cNvSpPr/>
          <p:nvPr/>
        </p:nvSpPr>
        <p:spPr>
          <a:xfrm>
            <a:off x="-5145" y="2584705"/>
            <a:ext cx="9153937" cy="68533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47953" y="2683064"/>
            <a:ext cx="9074621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Za jakých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podmínek se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těleso v kapalině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vznáší? 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62" name="Zaoblený obdélník 61"/>
          <p:cNvSpPr/>
          <p:nvPr/>
        </p:nvSpPr>
        <p:spPr>
          <a:xfrm>
            <a:off x="29776" y="3414057"/>
            <a:ext cx="9153937" cy="142228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63" name="Zástupný symbol pro obsah 2"/>
          <p:cNvSpPr>
            <a:spLocks noGrp="1"/>
          </p:cNvSpPr>
          <p:nvPr/>
        </p:nvSpPr>
        <p:spPr>
          <a:xfrm>
            <a:off x="91642" y="3484751"/>
            <a:ext cx="9074621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Z jakého kovu může být šroub, který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a) plove na hladině rtuti,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b) se ve rtuti potápí ?  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43976" y="1825751"/>
            <a:ext cx="9153937" cy="6442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5" name="Zástupný symbol pro obsah 2"/>
          <p:cNvSpPr>
            <a:spLocks noGrp="1"/>
          </p:cNvSpPr>
          <p:nvPr/>
        </p:nvSpPr>
        <p:spPr>
          <a:xfrm>
            <a:off x="78668" y="1874364"/>
            <a:ext cx="8704837" cy="4543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Za jakých podmínek těleso v kapalině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stoupá? 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68144" y="4998233"/>
            <a:ext cx="9153937" cy="151216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4" name="Zástupný symbol pro obsah 2"/>
              <p:cNvSpPr>
                <a:spLocks noGrp="1"/>
              </p:cNvSpPr>
              <p:nvPr/>
            </p:nvSpPr>
            <p:spPr>
              <a:xfrm>
                <a:off x="125240" y="5024625"/>
                <a:ext cx="9074621" cy="4886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5) Destička z duralu o objemu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150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se vodě potápí.</a:t>
                </a:r>
                <a:b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</a:b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a) Určete gravitační sílu, kterou Země působí na destičku.</a:t>
                </a:r>
                <a:b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</a:b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b) Určete vztlakovou sílu na destičku.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240" y="5024625"/>
                <a:ext cx="9074621" cy="488618"/>
              </a:xfrm>
              <a:prstGeom prst="rect">
                <a:avLst/>
              </a:prstGeom>
              <a:blipFill rotWithShape="1">
                <a:blip r:embed="rId2"/>
                <a:stretch>
                  <a:fillRect l="-1075" t="-8750" b="-173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85396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1" grpId="0"/>
      <p:bldP spid="61" grpId="0" animBg="1"/>
      <p:bldP spid="23" grpId="0"/>
      <p:bldP spid="62" grpId="0" animBg="1"/>
      <p:bldP spid="63" grpId="0"/>
      <p:bldP spid="43" grpId="0" animBg="1"/>
      <p:bldP spid="45" grpId="0"/>
      <p:bldP spid="50" grpId="0" animBg="1"/>
      <p:bldP spid="6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Zaoblený obdélník 62"/>
          <p:cNvSpPr/>
          <p:nvPr/>
        </p:nvSpPr>
        <p:spPr>
          <a:xfrm>
            <a:off x="-11355" y="53943"/>
            <a:ext cx="9170132" cy="680405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10865" y="0"/>
            <a:ext cx="9133135" cy="76470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64557" y="94320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Řešení: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-5146" y="976624"/>
            <a:ext cx="9153937" cy="6442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66684" y="1025237"/>
                <a:ext cx="8704837" cy="4543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1)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𝑔</m:t>
                        </m:r>
                      </m:sub>
                    </m:sSub>
                    <m:sSub>
                      <m:sSubPr>
                        <m:ctrlP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&gt;</m:t>
                        </m:r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𝑣𝑧</m:t>
                        </m:r>
                      </m:sub>
                    </m:sSub>
                    <m:r>
                      <a:rPr lang="cs-CZ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  <m:sSub>
                      <m:sSubPr>
                        <m:ctrlP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𝜌</m:t>
                        </m:r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&gt;</m:t>
                        </m:r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𝜌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𝑘</m:t>
                        </m:r>
                      </m:sub>
                    </m:sSub>
                  </m:oMath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84" y="1025237"/>
                <a:ext cx="8704837" cy="454360"/>
              </a:xfrm>
              <a:prstGeom prst="rect">
                <a:avLst/>
              </a:prstGeom>
              <a:blipFill rotWithShape="1">
                <a:blip r:embed="rId2"/>
                <a:stretch>
                  <a:fillRect l="-1120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Zaoblený obdélník 17"/>
          <p:cNvSpPr/>
          <p:nvPr/>
        </p:nvSpPr>
        <p:spPr>
          <a:xfrm>
            <a:off x="-5145" y="2584705"/>
            <a:ext cx="9153937" cy="68533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7953" y="2683064"/>
                <a:ext cx="9074621" cy="4886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3)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𝑔</m:t>
                        </m:r>
                      </m:sub>
                    </m:sSub>
                    <m:sSub>
                      <m:sSubPr>
                        <m:ctrlP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=</m:t>
                        </m:r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𝑣𝑧</m:t>
                        </m:r>
                      </m:sub>
                    </m:sSub>
                    <m:r>
                      <a: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  <m:sSub>
                      <m:sSubPr>
                        <m:ctrlP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𝜌</m:t>
                        </m:r>
                        <m:r>
                          <a:rPr lang="cs-CZ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=</m:t>
                        </m:r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𝜌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𝑘</m:t>
                        </m:r>
                      </m:sub>
                    </m:sSub>
                  </m:oMath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53" y="2683064"/>
                <a:ext cx="9074621" cy="488618"/>
              </a:xfrm>
              <a:prstGeom prst="rect">
                <a:avLst/>
              </a:prstGeom>
              <a:blipFill rotWithShape="1">
                <a:blip r:embed="rId3"/>
                <a:stretch>
                  <a:fillRect l="-1075" t="-10000" b="-2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Zaoblený obdélník 19"/>
          <p:cNvSpPr/>
          <p:nvPr/>
        </p:nvSpPr>
        <p:spPr>
          <a:xfrm>
            <a:off x="29776" y="3414057"/>
            <a:ext cx="9153937" cy="142228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104326" y="3622150"/>
            <a:ext cx="9074621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	a) hliník, železo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	b) zlato, wolfram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-43976" y="1825751"/>
            <a:ext cx="9153937" cy="6442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78668" y="1874364"/>
                <a:ext cx="8704837" cy="4543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2)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𝑔</m:t>
                        </m:r>
                      </m:sub>
                    </m:sSub>
                    <m:sSub>
                      <m:sSubPr>
                        <m:ctrlP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&lt;</m:t>
                        </m:r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𝑣𝑧</m:t>
                        </m:r>
                      </m:sub>
                    </m:sSub>
                    <m:r>
                      <a: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  <m:sSub>
                      <m:sSubPr>
                        <m:ctrlP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𝜌</m:t>
                        </m:r>
                        <m:r>
                          <a:rPr lang="cs-CZ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&lt;</m:t>
                        </m:r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𝜌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𝑘</m:t>
                        </m:r>
                      </m:sub>
                    </m:sSub>
                  </m:oMath>
                </a14:m>
                <a:endParaRPr lang="cs-CZ" dirty="0">
                  <a:solidFill>
                    <a:schemeClr val="bg1"/>
                  </a:solidFill>
                </a:endParaRPr>
              </a:p>
              <a:p>
                <a:pPr marL="0" indent="0" algn="just">
                  <a:buNone/>
                </a:pP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668" y="1874364"/>
                <a:ext cx="8704837" cy="454360"/>
              </a:xfrm>
              <a:prstGeom prst="rect">
                <a:avLst/>
              </a:prstGeom>
              <a:blipFill rotWithShape="1">
                <a:blip r:embed="rId4"/>
                <a:stretch>
                  <a:fillRect l="-1120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aoblený obdélník 23"/>
          <p:cNvSpPr/>
          <p:nvPr/>
        </p:nvSpPr>
        <p:spPr>
          <a:xfrm>
            <a:off x="68144" y="4998233"/>
            <a:ext cx="9153937" cy="151216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159416" y="5265699"/>
            <a:ext cx="9074621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5) 	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a) 4,2 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	b) 1,5 N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0BASIBLT\MC900440424[7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331426"/>
            <a:ext cx="1980526" cy="163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4062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/>
      <p:bldP spid="18" grpId="0" animBg="1"/>
      <p:bldP spid="19" grpId="0"/>
      <p:bldP spid="20" grpId="0" animBg="1"/>
      <p:bldP spid="21" grpId="0"/>
      <p:bldP spid="22" grpId="0" animBg="1"/>
      <p:bldP spid="23" grpId="0"/>
      <p:bldP spid="24" grpId="0" animBg="1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399839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1124743"/>
            <a:ext cx="838842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Jiří. </a:t>
            </a:r>
            <a:r>
              <a:rPr lang="cs-CZ" sz="1000" i="1" dirty="0"/>
              <a:t>Fyzika pro 7. ročník</a:t>
            </a:r>
            <a:r>
              <a:rPr lang="cs-CZ" sz="1000" dirty="0"/>
              <a:t>. Havlíčkův Brod: Prometheus, 2004, ISBN 80-7196-265-1</a:t>
            </a:r>
            <a:r>
              <a:rPr lang="cs-CZ" sz="10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Vlastní tvorba</a:t>
            </a:r>
          </a:p>
          <a:p>
            <a:r>
              <a:rPr lang="cs-CZ" sz="1000" dirty="0" smtClean="0"/>
              <a:t> </a:t>
            </a:r>
            <a:endParaRPr lang="cs-CZ" sz="1000" dirty="0"/>
          </a:p>
          <a:p>
            <a:endParaRPr lang="cs-CZ" sz="10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3109</TotalTime>
  <Words>679</Words>
  <Application>Microsoft Office PowerPoint</Application>
  <PresentationFormat>Předvádění na obrazovce (4:3)</PresentationFormat>
  <Paragraphs>111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Roman Hanák</cp:lastModifiedBy>
  <cp:revision>448</cp:revision>
  <dcterms:created xsi:type="dcterms:W3CDTF">2012-04-23T18:25:05Z</dcterms:created>
  <dcterms:modified xsi:type="dcterms:W3CDTF">2013-11-15T07:30:14Z</dcterms:modified>
</cp:coreProperties>
</file>