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4" r:id="rId2"/>
    <p:sldId id="269" r:id="rId3"/>
    <p:sldId id="283" r:id="rId4"/>
    <p:sldId id="285" r:id="rId5"/>
    <p:sldId id="286" r:id="rId6"/>
    <p:sldId id="287" r:id="rId7"/>
    <p:sldId id="276" r:id="rId8"/>
    <p:sldId id="288" r:id="rId9"/>
    <p:sldId id="28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0410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VY_32_INOVACE_10_01_F9_Hanak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6619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Elektromagnetické jevy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096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Magnetické pole cívky s proudem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8416" y="1484784"/>
            <a:ext cx="8609307" cy="5040559"/>
          </a:xfrm>
          <a:prstGeom prst="roundRect">
            <a:avLst>
              <a:gd name="adj" fmla="val 1031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84009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844824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odina pojednává o elektromagnetických jevech. Tato kapitola se zaměřuje na magnetické pole cívky s proudem. Na konci jsou otázky, které prověří zda žáci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pochopili danou problematiku.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604329" y="3356992"/>
            <a:ext cx="3995651" cy="329337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12352" y="2354991"/>
            <a:ext cx="8779607" cy="891921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66164" y="83702"/>
            <a:ext cx="8825795" cy="83393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39640" y="266935"/>
            <a:ext cx="1242728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Cívka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646528" y="2483664"/>
            <a:ext cx="6167918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Schématická </a:t>
            </a: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značka cívky: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1342968" y="283245"/>
            <a:ext cx="734481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-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skládá z vodiče navinutého na izolační nosnou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kostru.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Cambria Math" pitchFamily="18" charset="0"/>
              <a:ea typeface="Cambria Math" pitchFamily="18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5235145" y="2617602"/>
            <a:ext cx="1403823" cy="474570"/>
            <a:chOff x="-3204864" y="3568690"/>
            <a:chExt cx="2592288" cy="807774"/>
          </a:xfrm>
        </p:grpSpPr>
        <p:sp>
          <p:nvSpPr>
            <p:cNvPr id="11" name="Oblouk 10"/>
            <p:cNvSpPr/>
            <p:nvPr/>
          </p:nvSpPr>
          <p:spPr>
            <a:xfrm>
              <a:off x="-2556792" y="3598006"/>
              <a:ext cx="648072" cy="778458"/>
            </a:xfrm>
            <a:prstGeom prst="arc">
              <a:avLst>
                <a:gd name="adj1" fmla="val 10812117"/>
                <a:gd name="adj2" fmla="val 0"/>
              </a:avLst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2" name="Oblouk 11"/>
            <p:cNvSpPr/>
            <p:nvPr/>
          </p:nvSpPr>
          <p:spPr>
            <a:xfrm>
              <a:off x="-1908720" y="3584193"/>
              <a:ext cx="648072" cy="778458"/>
            </a:xfrm>
            <a:prstGeom prst="arc">
              <a:avLst>
                <a:gd name="adj1" fmla="val 10812117"/>
                <a:gd name="adj2" fmla="val 0"/>
              </a:avLst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3" name="Oblouk 12"/>
            <p:cNvSpPr/>
            <p:nvPr/>
          </p:nvSpPr>
          <p:spPr>
            <a:xfrm>
              <a:off x="-1260648" y="3598006"/>
              <a:ext cx="648072" cy="778458"/>
            </a:xfrm>
            <a:prstGeom prst="arc">
              <a:avLst>
                <a:gd name="adj1" fmla="val 10812117"/>
                <a:gd name="adj2" fmla="val 0"/>
              </a:avLst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4" name="Oblouk 13"/>
            <p:cNvSpPr/>
            <p:nvPr/>
          </p:nvSpPr>
          <p:spPr>
            <a:xfrm>
              <a:off x="-3204864" y="3568690"/>
              <a:ext cx="648072" cy="778458"/>
            </a:xfrm>
            <a:prstGeom prst="arc">
              <a:avLst>
                <a:gd name="adj1" fmla="val 10812117"/>
                <a:gd name="adj2" fmla="val 0"/>
              </a:avLst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</p:grpSp>
      <p:sp>
        <p:nvSpPr>
          <p:cNvPr id="20" name="Zaoblený obdélník 19"/>
          <p:cNvSpPr/>
          <p:nvPr/>
        </p:nvSpPr>
        <p:spPr>
          <a:xfrm>
            <a:off x="190707" y="1037311"/>
            <a:ext cx="8801252" cy="118505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101265" y="1198717"/>
            <a:ext cx="2786482" cy="5167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- počet závitů cívky</a:t>
            </a:r>
            <a:endParaRPr lang="cs-CZ" dirty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304585" y="1198717"/>
            <a:ext cx="734481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Na magnetické účinky cívky  má vliv :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5074964" y="1574727"/>
            <a:ext cx="3916995" cy="5167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- elektrický proud v obvodu</a:t>
            </a:r>
            <a:endParaRPr lang="cs-CZ" dirty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0592" y="3522715"/>
            <a:ext cx="3557396" cy="2961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05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6233" y="188640"/>
            <a:ext cx="8687791" cy="119994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28511" y="324055"/>
            <a:ext cx="8383325" cy="106453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Cívka s elektrickým proudem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má kolem sebe magnetické pole podobné poli tyčového magnetu.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70137" y="5093784"/>
            <a:ext cx="8779981" cy="119994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49943" y="5229199"/>
            <a:ext cx="8567703" cy="106453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Na jednom konci cívky s proudem je severní a na druhém konci jižní magnetický pól.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619672" y="1533133"/>
            <a:ext cx="5112568" cy="3488053"/>
          </a:xfrm>
          <a:prstGeom prst="roundRect">
            <a:avLst>
              <a:gd name="adj" fmla="val 71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1772816"/>
            <a:ext cx="4680520" cy="309634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764525"/>
            <a:ext cx="4150568" cy="3112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502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8281" y="460837"/>
            <a:ext cx="8739695" cy="167201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30515" y="596252"/>
            <a:ext cx="8383325" cy="13205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Změní-li se směr proudu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v cívce, její magnetické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póly se vymění.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6817" y="2337296"/>
            <a:ext cx="8779981" cy="18002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55369" y="2458272"/>
            <a:ext cx="8567703" cy="1463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Magnetické pole je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nejen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kolem cívky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, ale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i uvnitř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cívky, kterou prochází elektrický proud.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20643" y="4354016"/>
            <a:ext cx="8779981" cy="18002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99195" y="4474992"/>
            <a:ext cx="8567703" cy="1463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Nejsilnější magnetické pole u cívky,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kterou prochází elektrický proud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, je uvnitř.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32485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206592"/>
            <a:ext cx="2222067" cy="132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12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4993" y="260648"/>
            <a:ext cx="8739695" cy="83600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97227" y="260648"/>
            <a:ext cx="8383325" cy="88853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Pravidlo pravé ruky: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0943" y="1340768"/>
            <a:ext cx="8739695" cy="165618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23177" y="1412776"/>
            <a:ext cx="8383325" cy="29523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mbria Math" pitchFamily="18" charset="0"/>
                <a:ea typeface="Cambria Math" pitchFamily="18" charset="0"/>
              </a:rPr>
              <a:t>Cívku uchopíme do pravé ruky tak, že ohnuté prsty ukazují směr elektrického proudu v jejich závitech. Odtažený palec pak ukazuje severní pól cívky.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24506" y="3109298"/>
            <a:ext cx="6552728" cy="3488053"/>
          </a:xfrm>
          <a:prstGeom prst="roundRect">
            <a:avLst>
              <a:gd name="adj" fmla="val 71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63834" y="3341558"/>
            <a:ext cx="5972462" cy="296776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53812" y="4283409"/>
            <a:ext cx="4546380" cy="6539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922951" y="4114927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329522" y="4096841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2739928" y="4114927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3182178" y="4101176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550504" y="4142770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3948059" y="4122372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1915901" y="4934698"/>
            <a:ext cx="7050" cy="1014582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690663" y="436372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868144" y="437116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sz="24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Volný tvar 34"/>
          <p:cNvSpPr/>
          <p:nvPr/>
        </p:nvSpPr>
        <p:spPr>
          <a:xfrm>
            <a:off x="4358708" y="4137772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4788024" y="4122372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5220072" y="4122372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5636622" y="4122372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724128" y="4940957"/>
            <a:ext cx="288032" cy="41161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>
            <a:off x="5837262" y="4934698"/>
            <a:ext cx="0" cy="1014582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1837533" y="5949280"/>
            <a:ext cx="163785" cy="163785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755369" y="5949280"/>
            <a:ext cx="163785" cy="163785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lus 42"/>
          <p:cNvSpPr/>
          <p:nvPr/>
        </p:nvSpPr>
        <p:spPr>
          <a:xfrm>
            <a:off x="5971711" y="5863313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inus 43"/>
          <p:cNvSpPr/>
          <p:nvPr/>
        </p:nvSpPr>
        <p:spPr>
          <a:xfrm>
            <a:off x="2044480" y="5816744"/>
            <a:ext cx="360040" cy="411610"/>
          </a:xfrm>
          <a:prstGeom prst="mathMinus">
            <a:avLst>
              <a:gd name="adj1" fmla="val 0"/>
            </a:avLst>
          </a:prstGeom>
          <a:ln w="412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ravce\AppData\Local\Microsoft\Windows\Temporary Internet Files\Content.IE5\DE4CGPLA\MC9004413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576170" y="3734591"/>
            <a:ext cx="2573191" cy="257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6" name="Přímá spojnice se šipkou 45"/>
          <p:cNvCxnSpPr/>
          <p:nvPr/>
        </p:nvCxnSpPr>
        <p:spPr>
          <a:xfrm flipV="1">
            <a:off x="5837262" y="5229200"/>
            <a:ext cx="0" cy="587544"/>
          </a:xfrm>
          <a:prstGeom prst="straightConnector1">
            <a:avLst/>
          </a:prstGeom>
          <a:ln w="28575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1911276" y="5060972"/>
            <a:ext cx="0" cy="587544"/>
          </a:xfrm>
          <a:prstGeom prst="straightConnector1">
            <a:avLst/>
          </a:prstGeom>
          <a:ln w="28575">
            <a:solidFill>
              <a:schemeClr val="bg1"/>
            </a:solidFill>
            <a:headEnd type="arrow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665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 animBg="1"/>
      <p:bldP spid="11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33" grpId="0"/>
      <p:bldP spid="34" grpId="0"/>
      <p:bldP spid="35" grpId="0" animBg="1"/>
      <p:bldP spid="36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162112" y="842946"/>
            <a:ext cx="8659292" cy="2438868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5560" y="3501009"/>
            <a:ext cx="4359217" cy="2830528"/>
          </a:xfrm>
          <a:prstGeom prst="roundRect">
            <a:avLst>
              <a:gd name="adj" fmla="val 574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89949" y="26100"/>
            <a:ext cx="8626662" cy="7719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46211" y="16360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54427" y="1023163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Jak změníš póly magnetického pole cívky s proudem?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99630" y="1467428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Kde má magnetické pole cívky největší účinky?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99630" y="1887259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Můžeme určit póly cívky s proudem bez magnetky?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99630" y="2314649"/>
            <a:ext cx="8240473" cy="96716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Překresli si obrázky do sešitu a znázorni v jaké poloze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se magnetka ustálí </a:t>
            </a:r>
            <a:r>
              <a:rPr lang="cs-CZ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 </a:t>
            </a:r>
            <a:r>
              <a:rPr lang="cs-CZ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bodech A, B, C, D, E, F, G?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30722" y="3501010"/>
            <a:ext cx="4231092" cy="2830526"/>
          </a:xfrm>
          <a:prstGeom prst="roundRect">
            <a:avLst>
              <a:gd name="adj" fmla="val 574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9630" y="3717032"/>
            <a:ext cx="3956346" cy="243877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68095" y="3645024"/>
            <a:ext cx="3872008" cy="249063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54236" y="4758007"/>
            <a:ext cx="1207941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77803" y="4758007"/>
            <a:ext cx="1152698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48368" y="431621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12146" y="373477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79965" y="562564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477920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98453" y="475800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58073" y="4586875"/>
            <a:ext cx="2760165" cy="6539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8266548" y="5087314"/>
            <a:ext cx="324385" cy="373587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lus 32"/>
          <p:cNvSpPr/>
          <p:nvPr/>
        </p:nvSpPr>
        <p:spPr>
          <a:xfrm>
            <a:off x="6456775" y="4820980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lus 33"/>
          <p:cNvSpPr/>
          <p:nvPr/>
        </p:nvSpPr>
        <p:spPr>
          <a:xfrm>
            <a:off x="6335862" y="3760860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lus 34"/>
          <p:cNvSpPr/>
          <p:nvPr/>
        </p:nvSpPr>
        <p:spPr>
          <a:xfrm>
            <a:off x="2089008" y="3931960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>
            <a:off x="448218" y="4746012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>
            <a:off x="3665691" y="5629220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>
            <a:off x="4932040" y="4196438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5427212" y="4418393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5833783" y="4400307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6244189" y="4418393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6686439" y="4404642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7054765" y="4446236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7452320" y="4425838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435408" y="5262063"/>
            <a:ext cx="582829" cy="2644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5032190" y="39026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572389" y="365681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137643" y="535956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410522" y="452575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7632000" y="5238164"/>
            <a:ext cx="0" cy="566056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420162" y="5238164"/>
            <a:ext cx="0" cy="566056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420162" y="5804220"/>
            <a:ext cx="413621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986183" y="5804220"/>
            <a:ext cx="1645817" cy="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5833783" y="5632066"/>
            <a:ext cx="0" cy="359346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989914" y="5733256"/>
            <a:ext cx="0" cy="177809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5194924" y="46671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7632000" y="469503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sz="24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9" grpId="0"/>
      <p:bldP spid="11" grpId="0"/>
      <p:bldP spid="6" grpId="0" animBg="1"/>
      <p:bldP spid="16" grpId="0" animBg="1"/>
      <p:bldP spid="7" grpId="0" animBg="1"/>
      <p:bldP spid="18" grpId="0" animBg="1"/>
      <p:bldP spid="17" grpId="0"/>
      <p:bldP spid="23" grpId="0"/>
      <p:bldP spid="24" grpId="0"/>
      <p:bldP spid="25" grpId="0"/>
      <p:bldP spid="26" grpId="0"/>
      <p:bldP spid="19" grpId="0" animBg="1"/>
      <p:bldP spid="30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/>
      <p:bldP spid="48" grpId="0"/>
      <p:bldP spid="49" grpId="0"/>
      <p:bldP spid="50" grpId="0"/>
      <p:bldP spid="69" grpId="0"/>
      <p:bldP spid="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4732921" y="3557460"/>
            <a:ext cx="4375583" cy="2823869"/>
          </a:xfrm>
          <a:prstGeom prst="roundRect">
            <a:avLst>
              <a:gd name="adj" fmla="val 574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69166" y="3514312"/>
            <a:ext cx="4417273" cy="2880320"/>
          </a:xfrm>
          <a:prstGeom prst="roundRect">
            <a:avLst>
              <a:gd name="adj" fmla="val 574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842946"/>
            <a:ext cx="8928992" cy="2438868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7504" y="26100"/>
            <a:ext cx="8928992" cy="7719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46211" y="16360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54427" y="1149618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Změníme směr elektrického proudu.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09929" y="1758126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Magnetické pole cívky má největší účinky uvnitř cívky.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99630" y="2366634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Pomocí pravidla pravé ruky.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99630" y="3717032"/>
            <a:ext cx="3956346" cy="243877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154236" y="4758007"/>
            <a:ext cx="1207941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377803" y="4758007"/>
            <a:ext cx="1152698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99849" y="439953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312146" y="367862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981865" y="56941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187624" y="477920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098453" y="475800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Plus 48"/>
          <p:cNvSpPr/>
          <p:nvPr/>
        </p:nvSpPr>
        <p:spPr>
          <a:xfrm>
            <a:off x="2089008" y="3931960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 rot="5400000">
            <a:off x="2139084" y="3713400"/>
            <a:ext cx="216022" cy="773586"/>
            <a:chOff x="1475290" y="3645024"/>
            <a:chExt cx="216390" cy="720080"/>
          </a:xfrm>
        </p:grpSpPr>
        <p:sp>
          <p:nvSpPr>
            <p:cNvPr id="18" name="Rovnoramenný trojúhelník 17"/>
            <p:cNvSpPr/>
            <p:nvPr/>
          </p:nvSpPr>
          <p:spPr>
            <a:xfrm>
              <a:off x="1475656" y="3645024"/>
              <a:ext cx="216024" cy="360040"/>
            </a:xfrm>
            <a:prstGeom prst="triangl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 rot="10800000">
              <a:off x="1475290" y="4005064"/>
              <a:ext cx="216024" cy="360040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 rot="2850502">
            <a:off x="3731708" y="5428096"/>
            <a:ext cx="216022" cy="773586"/>
            <a:chOff x="1475290" y="3645024"/>
            <a:chExt cx="216390" cy="720080"/>
          </a:xfrm>
        </p:grpSpPr>
        <p:sp>
          <p:nvSpPr>
            <p:cNvPr id="23" name="Rovnoramenný trojúhelník 22"/>
            <p:cNvSpPr/>
            <p:nvPr/>
          </p:nvSpPr>
          <p:spPr>
            <a:xfrm>
              <a:off x="1475656" y="3645024"/>
              <a:ext cx="216024" cy="360040"/>
            </a:xfrm>
            <a:prstGeom prst="triangl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Rovnoramenný trojúhelník 23"/>
            <p:cNvSpPr/>
            <p:nvPr/>
          </p:nvSpPr>
          <p:spPr>
            <a:xfrm rot="10800000">
              <a:off x="1475290" y="4005064"/>
              <a:ext cx="216024" cy="360040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2" name="Obdélník 51"/>
          <p:cNvSpPr/>
          <p:nvPr/>
        </p:nvSpPr>
        <p:spPr>
          <a:xfrm>
            <a:off x="4885779" y="3701475"/>
            <a:ext cx="4069539" cy="249063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375758" y="4643326"/>
            <a:ext cx="2760165" cy="6539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Plus 54"/>
          <p:cNvSpPr/>
          <p:nvPr/>
        </p:nvSpPr>
        <p:spPr>
          <a:xfrm>
            <a:off x="6574460" y="4877431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5544897" y="4474844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5951468" y="4456758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6361874" y="4474844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olný tvar 60"/>
          <p:cNvSpPr/>
          <p:nvPr/>
        </p:nvSpPr>
        <p:spPr>
          <a:xfrm>
            <a:off x="6804124" y="4461093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7172450" y="4502687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7570005" y="4482289"/>
            <a:ext cx="312262" cy="959257"/>
          </a:xfrm>
          <a:custGeom>
            <a:avLst/>
            <a:gdLst>
              <a:gd name="connsiteX0" fmla="*/ 0 w 312262"/>
              <a:gd name="connsiteY0" fmla="*/ 154182 h 959257"/>
              <a:gd name="connsiteX1" fmla="*/ 108857 w 312262"/>
              <a:gd name="connsiteY1" fmla="*/ 56211 h 959257"/>
              <a:gd name="connsiteX2" fmla="*/ 195942 w 312262"/>
              <a:gd name="connsiteY2" fmla="*/ 916182 h 959257"/>
              <a:gd name="connsiteX3" fmla="*/ 304800 w 312262"/>
              <a:gd name="connsiteY3" fmla="*/ 829097 h 959257"/>
              <a:gd name="connsiteX4" fmla="*/ 293914 w 312262"/>
              <a:gd name="connsiteY4" fmla="*/ 818211 h 95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2262" h="959257">
                <a:moveTo>
                  <a:pt x="0" y="154182"/>
                </a:moveTo>
                <a:cubicBezTo>
                  <a:pt x="38100" y="41696"/>
                  <a:pt x="76200" y="-70789"/>
                  <a:pt x="108857" y="56211"/>
                </a:cubicBezTo>
                <a:cubicBezTo>
                  <a:pt x="141514" y="183211"/>
                  <a:pt x="163285" y="787368"/>
                  <a:pt x="195942" y="916182"/>
                </a:cubicBezTo>
                <a:cubicBezTo>
                  <a:pt x="228599" y="1044996"/>
                  <a:pt x="288471" y="845425"/>
                  <a:pt x="304800" y="829097"/>
                </a:cubicBezTo>
                <a:cubicBezTo>
                  <a:pt x="321129" y="812769"/>
                  <a:pt x="307521" y="815490"/>
                  <a:pt x="293914" y="818211"/>
                </a:cubicBezTo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7553093" y="5318514"/>
            <a:ext cx="582829" cy="2644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extovéPole 64"/>
          <p:cNvSpPr txBox="1"/>
          <p:nvPr/>
        </p:nvSpPr>
        <p:spPr>
          <a:xfrm>
            <a:off x="5149875" y="395908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782403" y="363815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8511676" y="520326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528207" y="458220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9" name="Přímá spojnice 68"/>
          <p:cNvCxnSpPr/>
          <p:nvPr/>
        </p:nvCxnSpPr>
        <p:spPr>
          <a:xfrm>
            <a:off x="7749685" y="5294615"/>
            <a:ext cx="0" cy="566056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5537847" y="5294615"/>
            <a:ext cx="0" cy="566056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5537847" y="5860671"/>
            <a:ext cx="413621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6103868" y="5860671"/>
            <a:ext cx="1645817" cy="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5951468" y="5688517"/>
            <a:ext cx="0" cy="359346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6107599" y="5789707"/>
            <a:ext cx="0" cy="177809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7749685" y="477084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328873" y="475298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sz="24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3" name="Skupina 32"/>
          <p:cNvGrpSpPr/>
          <p:nvPr/>
        </p:nvGrpSpPr>
        <p:grpSpPr>
          <a:xfrm rot="20514037">
            <a:off x="5023901" y="4033954"/>
            <a:ext cx="216022" cy="773586"/>
            <a:chOff x="1475290" y="3645024"/>
            <a:chExt cx="216390" cy="720080"/>
          </a:xfrm>
        </p:grpSpPr>
        <p:sp>
          <p:nvSpPr>
            <p:cNvPr id="34" name="Rovnoramenný trojúhelník 33"/>
            <p:cNvSpPr/>
            <p:nvPr/>
          </p:nvSpPr>
          <p:spPr>
            <a:xfrm>
              <a:off x="1475656" y="3645024"/>
              <a:ext cx="216024" cy="360040"/>
            </a:xfrm>
            <a:prstGeom prst="triangl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Rovnoramenný trojúhelník 34"/>
            <p:cNvSpPr/>
            <p:nvPr/>
          </p:nvSpPr>
          <p:spPr>
            <a:xfrm rot="10800000">
              <a:off x="1475290" y="4005064"/>
              <a:ext cx="216024" cy="360040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 rot="5400000">
            <a:off x="6503623" y="3680301"/>
            <a:ext cx="216022" cy="773586"/>
            <a:chOff x="1475290" y="3645024"/>
            <a:chExt cx="216390" cy="720080"/>
          </a:xfrm>
        </p:grpSpPr>
        <p:sp>
          <p:nvSpPr>
            <p:cNvPr id="31" name="Rovnoramenný trojúhelník 30"/>
            <p:cNvSpPr/>
            <p:nvPr/>
          </p:nvSpPr>
          <p:spPr>
            <a:xfrm>
              <a:off x="1475656" y="3645024"/>
              <a:ext cx="216024" cy="360040"/>
            </a:xfrm>
            <a:prstGeom prst="triangl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Rovnoramenný trojúhelník 31"/>
            <p:cNvSpPr/>
            <p:nvPr/>
          </p:nvSpPr>
          <p:spPr>
            <a:xfrm rot="10800000">
              <a:off x="1475290" y="4005064"/>
              <a:ext cx="216024" cy="360040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 rot="5400000">
            <a:off x="6640656" y="4661939"/>
            <a:ext cx="216022" cy="773586"/>
            <a:chOff x="1475290" y="3645024"/>
            <a:chExt cx="216390" cy="720080"/>
          </a:xfrm>
        </p:grpSpPr>
        <p:sp>
          <p:nvSpPr>
            <p:cNvPr id="37" name="Rovnoramenný trojúhelník 36"/>
            <p:cNvSpPr/>
            <p:nvPr/>
          </p:nvSpPr>
          <p:spPr>
            <a:xfrm>
              <a:off x="1475656" y="3645024"/>
              <a:ext cx="216024" cy="360040"/>
            </a:xfrm>
            <a:prstGeom prst="triangl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Rovnoramenný trojúhelník 37"/>
            <p:cNvSpPr/>
            <p:nvPr/>
          </p:nvSpPr>
          <p:spPr>
            <a:xfrm rot="10800000">
              <a:off x="1475290" y="4005064"/>
              <a:ext cx="216024" cy="360040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 rot="16200000">
            <a:off x="8460515" y="4652116"/>
            <a:ext cx="216022" cy="773586"/>
            <a:chOff x="1475290" y="3645024"/>
            <a:chExt cx="216390" cy="720080"/>
          </a:xfrm>
        </p:grpSpPr>
        <p:sp>
          <p:nvSpPr>
            <p:cNvPr id="28" name="Rovnoramenný trojúhelník 27"/>
            <p:cNvSpPr/>
            <p:nvPr/>
          </p:nvSpPr>
          <p:spPr>
            <a:xfrm>
              <a:off x="1475656" y="3645024"/>
              <a:ext cx="216024" cy="360040"/>
            </a:xfrm>
            <a:prstGeom prst="triangl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Rovnoramenný trojúhelník 28"/>
            <p:cNvSpPr/>
            <p:nvPr/>
          </p:nvSpPr>
          <p:spPr>
            <a:xfrm rot="10800000">
              <a:off x="1475290" y="4005064"/>
              <a:ext cx="216024" cy="360040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 rot="16200000">
            <a:off x="607677" y="4663451"/>
            <a:ext cx="216390" cy="611885"/>
            <a:chOff x="1475290" y="3645024"/>
            <a:chExt cx="216390" cy="720080"/>
          </a:xfrm>
        </p:grpSpPr>
        <p:sp>
          <p:nvSpPr>
            <p:cNvPr id="14" name="Rovnoramenný trojúhelník 13"/>
            <p:cNvSpPr/>
            <p:nvPr/>
          </p:nvSpPr>
          <p:spPr>
            <a:xfrm>
              <a:off x="1475656" y="3645024"/>
              <a:ext cx="216024" cy="360040"/>
            </a:xfrm>
            <a:prstGeom prst="triangl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Rovnoramenný trojúhelník 14"/>
            <p:cNvSpPr/>
            <p:nvPr/>
          </p:nvSpPr>
          <p:spPr>
            <a:xfrm rot="10800000">
              <a:off x="1475290" y="4005064"/>
              <a:ext cx="216024" cy="360040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31507" y="3568908"/>
            <a:ext cx="634656" cy="4539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127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41" grpId="0" animBg="1"/>
      <p:bldP spid="42" grpId="0" animBg="1"/>
      <p:bldP spid="43" grpId="0" animBg="1"/>
      <p:bldP spid="44" grpId="0"/>
      <p:bldP spid="45" grpId="0"/>
      <p:bldP spid="46" grpId="0"/>
      <p:bldP spid="47" grpId="0"/>
      <p:bldP spid="48" grpId="0"/>
      <p:bldP spid="49" grpId="0" animBg="1"/>
      <p:bldP spid="52" grpId="0" animBg="1"/>
      <p:bldP spid="53" grpId="0" animBg="1"/>
      <p:bldP spid="55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/>
      <p:bldP spid="66" grpId="0"/>
      <p:bldP spid="67" grpId="0"/>
      <p:bldP spid="68" grpId="0"/>
      <p:bldP spid="75" grpId="0"/>
      <p:bldP spid="76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608345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10902350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ME. </a:t>
            </a:r>
            <a:r>
              <a:rPr lang="cs-CZ" sz="1100" i="1" dirty="0"/>
              <a:t>Wikipedie</a:t>
            </a:r>
            <a:r>
              <a:rPr lang="cs-CZ" sz="1100" dirty="0"/>
              <a:t> [online]. [cit. 10.3.2013]. Dostupný na WWW: http://</a:t>
            </a:r>
            <a:r>
              <a:rPr lang="cs-CZ" sz="1100" dirty="0" smtClean="0"/>
              <a:t>cs.wikipedia.org/wiki/Soubor:Electronic_component_inductors.jpg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nl-NL" sz="1100" dirty="0"/>
              <a:t>GEEK3. </a:t>
            </a:r>
            <a:r>
              <a:rPr lang="nl-NL" sz="1100" i="1" dirty="0"/>
              <a:t>Wikipedie</a:t>
            </a:r>
            <a:r>
              <a:rPr lang="nl-NL" sz="1100" dirty="0"/>
              <a:t> [online]. [cit. 10.3.2013]. Dostupný na WWW: http://cs.wikipedia.org/wiki/Soubor:VFPt_cylindrical_magnet_thumb.svg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klipart</a:t>
            </a:r>
            <a:endParaRPr lang="cs-CZ" sz="1100" dirty="0"/>
          </a:p>
          <a:p>
            <a:endParaRPr lang="en-US" sz="1100" dirty="0" smtClean="0"/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939</TotalTime>
  <Words>422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168</cp:revision>
  <dcterms:created xsi:type="dcterms:W3CDTF">2012-04-23T18:25:05Z</dcterms:created>
  <dcterms:modified xsi:type="dcterms:W3CDTF">2013-03-25T16:07:40Z</dcterms:modified>
</cp:coreProperties>
</file>