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4" r:id="rId2"/>
    <p:sldId id="269" r:id="rId3"/>
    <p:sldId id="288" r:id="rId4"/>
    <p:sldId id="289" r:id="rId5"/>
    <p:sldId id="290" r:id="rId6"/>
    <p:sldId id="291" r:id="rId7"/>
    <p:sldId id="276" r:id="rId8"/>
    <p:sldId id="292" r:id="rId9"/>
    <p:sldId id="293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764" autoAdjust="0"/>
  </p:normalViewPr>
  <p:slideViewPr>
    <p:cSldViewPr>
      <p:cViewPr>
        <p:scale>
          <a:sx n="60" d="100"/>
          <a:sy n="60" d="100"/>
        </p:scale>
        <p:origin x="-835" y="-1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0410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VY_32_INOVACE_10_02_F9_Hanak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46619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Elektromagnetické jevy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Fyzika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35301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Elektromagnet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8440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340768"/>
            <a:ext cx="8609307" cy="4968551"/>
          </a:xfrm>
          <a:prstGeom prst="roundRect">
            <a:avLst>
              <a:gd name="adj" fmla="val 988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71309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08440" y="1644700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H</a:t>
            </a:r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odina pojednává o elektromagnetických jevech. Tato kapitola se zaměřuje na elektromagnet a jeho využití v praxi. Na konci jsou otázky, které prověří zda žáci pochopili danou problematiku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.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69186" y="4361825"/>
            <a:ext cx="8779607" cy="1152128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99833" y="374479"/>
            <a:ext cx="8729361" cy="1006073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27112" y="560320"/>
            <a:ext cx="2476176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Elektromagnet</a:t>
            </a:r>
            <a:endParaRPr lang="cs-CZ" sz="26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603362" y="4631782"/>
            <a:ext cx="5417216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  <a:latin typeface="Cambria Math" pitchFamily="18" charset="0"/>
                <a:ea typeface="Cambria Math" pitchFamily="18" charset="0"/>
              </a:rPr>
              <a:t>Schématická značka cívky s jádrem:</a:t>
            </a:r>
            <a:endParaRPr lang="cs-CZ" sz="2600" dirty="0" smtClean="0">
              <a:solidFill>
                <a:schemeClr val="tx2">
                  <a:lumMod val="10000"/>
                </a:schemeClr>
              </a:solidFill>
              <a:latin typeface="Cambria Math" pitchFamily="18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638132" y="576000"/>
            <a:ext cx="6349313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 cívka s jádrem z magneticky měkké oceli.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38391" y="1697070"/>
            <a:ext cx="5816407" cy="221782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36653" y="1872935"/>
            <a:ext cx="5434251" cy="20419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Magnetické pole elektromagnetu je tím silnější, čím větší proud cívkou prochází a čím má cívka více závitů.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6052038" y="4661409"/>
            <a:ext cx="1403823" cy="629310"/>
            <a:chOff x="-1908720" y="3371361"/>
            <a:chExt cx="1403823" cy="629310"/>
          </a:xfrm>
        </p:grpSpPr>
        <p:sp>
          <p:nvSpPr>
            <p:cNvPr id="8" name="Oblouk 7"/>
            <p:cNvSpPr/>
            <p:nvPr/>
          </p:nvSpPr>
          <p:spPr>
            <a:xfrm>
              <a:off x="-1557764" y="3543324"/>
              <a:ext cx="350956" cy="457347"/>
            </a:xfrm>
            <a:prstGeom prst="arc">
              <a:avLst>
                <a:gd name="adj1" fmla="val 10812117"/>
                <a:gd name="adj2" fmla="val 0"/>
              </a:avLst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9" name="Oblouk 8"/>
            <p:cNvSpPr/>
            <p:nvPr/>
          </p:nvSpPr>
          <p:spPr>
            <a:xfrm>
              <a:off x="-1206809" y="3535209"/>
              <a:ext cx="350956" cy="457347"/>
            </a:xfrm>
            <a:prstGeom prst="arc">
              <a:avLst>
                <a:gd name="adj1" fmla="val 10812117"/>
                <a:gd name="adj2" fmla="val 0"/>
              </a:avLst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10" name="Oblouk 9"/>
            <p:cNvSpPr/>
            <p:nvPr/>
          </p:nvSpPr>
          <p:spPr>
            <a:xfrm>
              <a:off x="-855853" y="3543324"/>
              <a:ext cx="350956" cy="457347"/>
            </a:xfrm>
            <a:prstGeom prst="arc">
              <a:avLst>
                <a:gd name="adj1" fmla="val 10812117"/>
                <a:gd name="adj2" fmla="val 0"/>
              </a:avLst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p:sp>
          <p:nvSpPr>
            <p:cNvPr id="11" name="Oblouk 10"/>
            <p:cNvSpPr/>
            <p:nvPr/>
          </p:nvSpPr>
          <p:spPr>
            <a:xfrm>
              <a:off x="-1908720" y="3526101"/>
              <a:ext cx="350956" cy="457347"/>
            </a:xfrm>
            <a:prstGeom prst="arc">
              <a:avLst>
                <a:gd name="adj1" fmla="val 10812117"/>
                <a:gd name="adj2" fmla="val 0"/>
              </a:avLst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-1908720" y="3371361"/>
              <a:ext cx="1403823" cy="0"/>
            </a:xfrm>
            <a:prstGeom prst="line">
              <a:avLst/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6" name="Picture 2" descr="C:\Users\spravce\AppData\Local\Microsoft\Windows\Temporary Internet Files\Content.IE5\HGW68T4R\MC900440428CAI8NX0U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608" y="2035294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3885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91866" y="1148724"/>
            <a:ext cx="4616252" cy="5448628"/>
          </a:xfrm>
          <a:prstGeom prst="roundRect">
            <a:avLst>
              <a:gd name="adj" fmla="val 532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divot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216366" y="111513"/>
            <a:ext cx="4591752" cy="936103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915816" y="303415"/>
            <a:ext cx="3377037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Elektrický zvonek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07865" y="1389381"/>
            <a:ext cx="4104456" cy="490710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884105" y="2664000"/>
            <a:ext cx="1666834" cy="6740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916000" y="3924000"/>
            <a:ext cx="1613439" cy="68055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884105" y="2664000"/>
            <a:ext cx="424403" cy="19308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60175" y="2636912"/>
            <a:ext cx="111682" cy="1941181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úhelník 12"/>
          <p:cNvSpPr/>
          <p:nvPr/>
        </p:nvSpPr>
        <p:spPr>
          <a:xfrm rot="10800000">
            <a:off x="4927814" y="3946711"/>
            <a:ext cx="436274" cy="96879"/>
          </a:xfrm>
          <a:prstGeom prst="homePlat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71830" y="3624270"/>
            <a:ext cx="72008" cy="66332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292080" y="3842935"/>
            <a:ext cx="72008" cy="3061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560552" y="5090864"/>
            <a:ext cx="1211305" cy="1211305"/>
          </a:xfrm>
          <a:prstGeom prst="ellipse">
            <a:avLst/>
          </a:prstGeom>
          <a:gradFill flip="none"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21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3890962" y="2577439"/>
            <a:ext cx="200025" cy="839980"/>
          </a:xfrm>
          <a:custGeom>
            <a:avLst/>
            <a:gdLst>
              <a:gd name="connsiteX0" fmla="*/ 0 w 200025"/>
              <a:gd name="connsiteY0" fmla="*/ 81853 h 839980"/>
              <a:gd name="connsiteX1" fmla="*/ 76200 w 200025"/>
              <a:gd name="connsiteY1" fmla="*/ 62803 h 839980"/>
              <a:gd name="connsiteX2" fmla="*/ 104775 w 200025"/>
              <a:gd name="connsiteY2" fmla="*/ 777178 h 839980"/>
              <a:gd name="connsiteX3" fmla="*/ 200025 w 200025"/>
              <a:gd name="connsiteY3" fmla="*/ 758128 h 839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0025" h="839980">
                <a:moveTo>
                  <a:pt x="0" y="81853"/>
                </a:moveTo>
                <a:cubicBezTo>
                  <a:pt x="29369" y="14384"/>
                  <a:pt x="58738" y="-53084"/>
                  <a:pt x="76200" y="62803"/>
                </a:cubicBezTo>
                <a:cubicBezTo>
                  <a:pt x="93662" y="178690"/>
                  <a:pt x="84138" y="661291"/>
                  <a:pt x="104775" y="777178"/>
                </a:cubicBezTo>
                <a:cubicBezTo>
                  <a:pt x="125412" y="893065"/>
                  <a:pt x="162718" y="825596"/>
                  <a:pt x="200025" y="758128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4110036" y="2577439"/>
            <a:ext cx="200025" cy="839980"/>
          </a:xfrm>
          <a:custGeom>
            <a:avLst/>
            <a:gdLst>
              <a:gd name="connsiteX0" fmla="*/ 0 w 200025"/>
              <a:gd name="connsiteY0" fmla="*/ 81853 h 839980"/>
              <a:gd name="connsiteX1" fmla="*/ 76200 w 200025"/>
              <a:gd name="connsiteY1" fmla="*/ 62803 h 839980"/>
              <a:gd name="connsiteX2" fmla="*/ 104775 w 200025"/>
              <a:gd name="connsiteY2" fmla="*/ 777178 h 839980"/>
              <a:gd name="connsiteX3" fmla="*/ 200025 w 200025"/>
              <a:gd name="connsiteY3" fmla="*/ 758128 h 839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0025" h="839980">
                <a:moveTo>
                  <a:pt x="0" y="81853"/>
                </a:moveTo>
                <a:cubicBezTo>
                  <a:pt x="29369" y="14384"/>
                  <a:pt x="58738" y="-53084"/>
                  <a:pt x="76200" y="62803"/>
                </a:cubicBezTo>
                <a:cubicBezTo>
                  <a:pt x="93662" y="178690"/>
                  <a:pt x="84138" y="661291"/>
                  <a:pt x="104775" y="777178"/>
                </a:cubicBezTo>
                <a:cubicBezTo>
                  <a:pt x="125412" y="893065"/>
                  <a:pt x="162718" y="825596"/>
                  <a:pt x="200025" y="758128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3690937" y="2577439"/>
            <a:ext cx="200025" cy="839980"/>
          </a:xfrm>
          <a:custGeom>
            <a:avLst/>
            <a:gdLst>
              <a:gd name="connsiteX0" fmla="*/ 0 w 200025"/>
              <a:gd name="connsiteY0" fmla="*/ 81853 h 839980"/>
              <a:gd name="connsiteX1" fmla="*/ 76200 w 200025"/>
              <a:gd name="connsiteY1" fmla="*/ 62803 h 839980"/>
              <a:gd name="connsiteX2" fmla="*/ 104775 w 200025"/>
              <a:gd name="connsiteY2" fmla="*/ 777178 h 839980"/>
              <a:gd name="connsiteX3" fmla="*/ 200025 w 200025"/>
              <a:gd name="connsiteY3" fmla="*/ 758128 h 839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0025" h="839980">
                <a:moveTo>
                  <a:pt x="0" y="81853"/>
                </a:moveTo>
                <a:cubicBezTo>
                  <a:pt x="29369" y="14384"/>
                  <a:pt x="58738" y="-53084"/>
                  <a:pt x="76200" y="62803"/>
                </a:cubicBezTo>
                <a:cubicBezTo>
                  <a:pt x="93662" y="178690"/>
                  <a:pt x="84138" y="661291"/>
                  <a:pt x="104775" y="777178"/>
                </a:cubicBezTo>
                <a:cubicBezTo>
                  <a:pt x="125412" y="893065"/>
                  <a:pt x="162718" y="825596"/>
                  <a:pt x="200025" y="758128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3456000" y="2581048"/>
            <a:ext cx="200025" cy="839980"/>
          </a:xfrm>
          <a:custGeom>
            <a:avLst/>
            <a:gdLst>
              <a:gd name="connsiteX0" fmla="*/ 0 w 200025"/>
              <a:gd name="connsiteY0" fmla="*/ 81853 h 839980"/>
              <a:gd name="connsiteX1" fmla="*/ 76200 w 200025"/>
              <a:gd name="connsiteY1" fmla="*/ 62803 h 839980"/>
              <a:gd name="connsiteX2" fmla="*/ 104775 w 200025"/>
              <a:gd name="connsiteY2" fmla="*/ 777178 h 839980"/>
              <a:gd name="connsiteX3" fmla="*/ 200025 w 200025"/>
              <a:gd name="connsiteY3" fmla="*/ 758128 h 839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0025" h="839980">
                <a:moveTo>
                  <a:pt x="0" y="81853"/>
                </a:moveTo>
                <a:cubicBezTo>
                  <a:pt x="29369" y="14384"/>
                  <a:pt x="58738" y="-53084"/>
                  <a:pt x="76200" y="62803"/>
                </a:cubicBezTo>
                <a:cubicBezTo>
                  <a:pt x="93662" y="178690"/>
                  <a:pt x="84138" y="661291"/>
                  <a:pt x="104775" y="777178"/>
                </a:cubicBezTo>
                <a:cubicBezTo>
                  <a:pt x="125412" y="893065"/>
                  <a:pt x="162718" y="825596"/>
                  <a:pt x="200025" y="758128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3532678" y="3850835"/>
            <a:ext cx="200025" cy="839980"/>
          </a:xfrm>
          <a:custGeom>
            <a:avLst/>
            <a:gdLst>
              <a:gd name="connsiteX0" fmla="*/ 0 w 200025"/>
              <a:gd name="connsiteY0" fmla="*/ 81853 h 839980"/>
              <a:gd name="connsiteX1" fmla="*/ 76200 w 200025"/>
              <a:gd name="connsiteY1" fmla="*/ 62803 h 839980"/>
              <a:gd name="connsiteX2" fmla="*/ 104775 w 200025"/>
              <a:gd name="connsiteY2" fmla="*/ 777178 h 839980"/>
              <a:gd name="connsiteX3" fmla="*/ 200025 w 200025"/>
              <a:gd name="connsiteY3" fmla="*/ 758128 h 839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0025" h="839980">
                <a:moveTo>
                  <a:pt x="0" y="81853"/>
                </a:moveTo>
                <a:cubicBezTo>
                  <a:pt x="29369" y="14384"/>
                  <a:pt x="58738" y="-53084"/>
                  <a:pt x="76200" y="62803"/>
                </a:cubicBezTo>
                <a:cubicBezTo>
                  <a:pt x="93662" y="178690"/>
                  <a:pt x="84138" y="661291"/>
                  <a:pt x="104775" y="777178"/>
                </a:cubicBezTo>
                <a:cubicBezTo>
                  <a:pt x="125412" y="893065"/>
                  <a:pt x="162718" y="825596"/>
                  <a:pt x="200025" y="758128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3767137" y="3830175"/>
            <a:ext cx="200025" cy="839980"/>
          </a:xfrm>
          <a:custGeom>
            <a:avLst/>
            <a:gdLst>
              <a:gd name="connsiteX0" fmla="*/ 0 w 200025"/>
              <a:gd name="connsiteY0" fmla="*/ 81853 h 839980"/>
              <a:gd name="connsiteX1" fmla="*/ 76200 w 200025"/>
              <a:gd name="connsiteY1" fmla="*/ 62803 h 839980"/>
              <a:gd name="connsiteX2" fmla="*/ 104775 w 200025"/>
              <a:gd name="connsiteY2" fmla="*/ 777178 h 839980"/>
              <a:gd name="connsiteX3" fmla="*/ 200025 w 200025"/>
              <a:gd name="connsiteY3" fmla="*/ 758128 h 839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0025" h="839980">
                <a:moveTo>
                  <a:pt x="0" y="81853"/>
                </a:moveTo>
                <a:cubicBezTo>
                  <a:pt x="29369" y="14384"/>
                  <a:pt x="58738" y="-53084"/>
                  <a:pt x="76200" y="62803"/>
                </a:cubicBezTo>
                <a:cubicBezTo>
                  <a:pt x="93662" y="178690"/>
                  <a:pt x="84138" y="661291"/>
                  <a:pt x="104775" y="777178"/>
                </a:cubicBezTo>
                <a:cubicBezTo>
                  <a:pt x="125412" y="893065"/>
                  <a:pt x="162718" y="825596"/>
                  <a:pt x="200025" y="758128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3986212" y="3842935"/>
            <a:ext cx="200025" cy="839980"/>
          </a:xfrm>
          <a:custGeom>
            <a:avLst/>
            <a:gdLst>
              <a:gd name="connsiteX0" fmla="*/ 0 w 200025"/>
              <a:gd name="connsiteY0" fmla="*/ 81853 h 839980"/>
              <a:gd name="connsiteX1" fmla="*/ 76200 w 200025"/>
              <a:gd name="connsiteY1" fmla="*/ 62803 h 839980"/>
              <a:gd name="connsiteX2" fmla="*/ 104775 w 200025"/>
              <a:gd name="connsiteY2" fmla="*/ 777178 h 839980"/>
              <a:gd name="connsiteX3" fmla="*/ 200025 w 200025"/>
              <a:gd name="connsiteY3" fmla="*/ 758128 h 839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0025" h="839980">
                <a:moveTo>
                  <a:pt x="0" y="81853"/>
                </a:moveTo>
                <a:cubicBezTo>
                  <a:pt x="29369" y="14384"/>
                  <a:pt x="58738" y="-53084"/>
                  <a:pt x="76200" y="62803"/>
                </a:cubicBezTo>
                <a:cubicBezTo>
                  <a:pt x="93662" y="178690"/>
                  <a:pt x="84138" y="661291"/>
                  <a:pt x="104775" y="777178"/>
                </a:cubicBezTo>
                <a:cubicBezTo>
                  <a:pt x="125412" y="893065"/>
                  <a:pt x="162718" y="825596"/>
                  <a:pt x="200025" y="758128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4190999" y="3831698"/>
            <a:ext cx="200025" cy="839980"/>
          </a:xfrm>
          <a:custGeom>
            <a:avLst/>
            <a:gdLst>
              <a:gd name="connsiteX0" fmla="*/ 0 w 200025"/>
              <a:gd name="connsiteY0" fmla="*/ 81853 h 839980"/>
              <a:gd name="connsiteX1" fmla="*/ 76200 w 200025"/>
              <a:gd name="connsiteY1" fmla="*/ 62803 h 839980"/>
              <a:gd name="connsiteX2" fmla="*/ 104775 w 200025"/>
              <a:gd name="connsiteY2" fmla="*/ 777178 h 839980"/>
              <a:gd name="connsiteX3" fmla="*/ 200025 w 200025"/>
              <a:gd name="connsiteY3" fmla="*/ 758128 h 839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0025" h="839980">
                <a:moveTo>
                  <a:pt x="0" y="81853"/>
                </a:moveTo>
                <a:cubicBezTo>
                  <a:pt x="29369" y="14384"/>
                  <a:pt x="58738" y="-53084"/>
                  <a:pt x="76200" y="62803"/>
                </a:cubicBezTo>
                <a:cubicBezTo>
                  <a:pt x="93662" y="178690"/>
                  <a:pt x="84138" y="661291"/>
                  <a:pt x="104775" y="777178"/>
                </a:cubicBezTo>
                <a:cubicBezTo>
                  <a:pt x="125412" y="893065"/>
                  <a:pt x="162718" y="825596"/>
                  <a:pt x="200025" y="758128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/>
          <p:nvPr/>
        </p:nvCxnSpPr>
        <p:spPr>
          <a:xfrm>
            <a:off x="2656284" y="1700808"/>
            <a:ext cx="0" cy="3168352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2656284" y="4869160"/>
            <a:ext cx="1634727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3570588" y="1712218"/>
            <a:ext cx="615649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2656284" y="1698526"/>
            <a:ext cx="547564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105602" y="1712218"/>
            <a:ext cx="2232" cy="1895284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4716016" y="1713012"/>
            <a:ext cx="391819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4330924" y="2204864"/>
            <a:ext cx="431442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4762366" y="2209004"/>
            <a:ext cx="18365" cy="2353471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4338638" y="2209004"/>
            <a:ext cx="0" cy="454996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3439083" y="2659859"/>
            <a:ext cx="19083" cy="1935001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Volný tvar 53"/>
          <p:cNvSpPr/>
          <p:nvPr/>
        </p:nvSpPr>
        <p:spPr>
          <a:xfrm>
            <a:off x="4780731" y="4562475"/>
            <a:ext cx="148812" cy="1019175"/>
          </a:xfrm>
          <a:custGeom>
            <a:avLst/>
            <a:gdLst>
              <a:gd name="connsiteX0" fmla="*/ 819 w 148812"/>
              <a:gd name="connsiteY0" fmla="*/ 0 h 1019175"/>
              <a:gd name="connsiteX1" fmla="*/ 19869 w 148812"/>
              <a:gd name="connsiteY1" fmla="*/ 476250 h 1019175"/>
              <a:gd name="connsiteX2" fmla="*/ 134169 w 148812"/>
              <a:gd name="connsiteY2" fmla="*/ 781050 h 1019175"/>
              <a:gd name="connsiteX3" fmla="*/ 143694 w 148812"/>
              <a:gd name="connsiteY3" fmla="*/ 1019175 h 1019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812" h="1019175">
                <a:moveTo>
                  <a:pt x="819" y="0"/>
                </a:moveTo>
                <a:cubicBezTo>
                  <a:pt x="-769" y="173037"/>
                  <a:pt x="-2356" y="346075"/>
                  <a:pt x="19869" y="476250"/>
                </a:cubicBezTo>
                <a:cubicBezTo>
                  <a:pt x="42094" y="606425"/>
                  <a:pt x="113532" y="690563"/>
                  <a:pt x="134169" y="781050"/>
                </a:cubicBezTo>
                <a:cubicBezTo>
                  <a:pt x="154807" y="871538"/>
                  <a:pt x="149250" y="945356"/>
                  <a:pt x="143694" y="1019175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4791075" y="3467100"/>
            <a:ext cx="123825" cy="695325"/>
          </a:xfrm>
          <a:custGeom>
            <a:avLst/>
            <a:gdLst>
              <a:gd name="connsiteX0" fmla="*/ 123825 w 123825"/>
              <a:gd name="connsiteY0" fmla="*/ 695325 h 695325"/>
              <a:gd name="connsiteX1" fmla="*/ 114300 w 123825"/>
              <a:gd name="connsiteY1" fmla="*/ 266700 h 695325"/>
              <a:gd name="connsiteX2" fmla="*/ 66675 w 123825"/>
              <a:gd name="connsiteY2" fmla="*/ 104775 h 695325"/>
              <a:gd name="connsiteX3" fmla="*/ 0 w 123825"/>
              <a:gd name="connsiteY3" fmla="*/ 0 h 695325"/>
              <a:gd name="connsiteX4" fmla="*/ 0 w 123825"/>
              <a:gd name="connsiteY4" fmla="*/ 0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695325">
                <a:moveTo>
                  <a:pt x="123825" y="695325"/>
                </a:moveTo>
                <a:cubicBezTo>
                  <a:pt x="123825" y="530225"/>
                  <a:pt x="123825" y="365125"/>
                  <a:pt x="114300" y="266700"/>
                </a:cubicBezTo>
                <a:cubicBezTo>
                  <a:pt x="104775" y="168275"/>
                  <a:pt x="85725" y="149225"/>
                  <a:pt x="66675" y="104775"/>
                </a:cubicBezTo>
                <a:cubicBezTo>
                  <a:pt x="47625" y="60325"/>
                  <a:pt x="0" y="0"/>
                  <a:pt x="0" y="0"/>
                </a:cubicBezTo>
                <a:lnTo>
                  <a:pt x="0" y="0"/>
                </a:ln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9" name="Přímá spojnice 58"/>
          <p:cNvCxnSpPr/>
          <p:nvPr/>
        </p:nvCxnSpPr>
        <p:spPr>
          <a:xfrm flipV="1">
            <a:off x="4927813" y="3068960"/>
            <a:ext cx="796315" cy="558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5364088" y="4043591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4800634" y="4509120"/>
            <a:ext cx="92349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4929543" y="5581650"/>
            <a:ext cx="79458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>
            <a:endCxn id="72" idx="1"/>
          </p:cNvCxnSpPr>
          <p:nvPr/>
        </p:nvCxnSpPr>
        <p:spPr>
          <a:xfrm>
            <a:off x="4800713" y="5908630"/>
            <a:ext cx="8897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5518087" y="2448686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dotyková pružina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574568" y="373933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šroubek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5724128" y="430327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kotva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5698579" y="534420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palička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690467" y="572396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zvonek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3546921" y="1641004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3096306" y="162651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4196110" y="164021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4690358" y="164981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6" name="Přímá spojnice 85"/>
          <p:cNvCxnSpPr/>
          <p:nvPr/>
        </p:nvCxnSpPr>
        <p:spPr>
          <a:xfrm flipH="1">
            <a:off x="4352351" y="1556792"/>
            <a:ext cx="448362" cy="155426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Obdélník 88"/>
          <p:cNvSpPr/>
          <p:nvPr/>
        </p:nvSpPr>
        <p:spPr>
          <a:xfrm>
            <a:off x="4244339" y="4604558"/>
            <a:ext cx="216024" cy="21830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8" name="Přímá spojnice 87"/>
          <p:cNvCxnSpPr/>
          <p:nvPr/>
        </p:nvCxnSpPr>
        <p:spPr>
          <a:xfrm>
            <a:off x="4297832" y="4578093"/>
            <a:ext cx="0" cy="291067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Vývojový diagram: zpoždění 92"/>
          <p:cNvSpPr/>
          <p:nvPr/>
        </p:nvSpPr>
        <p:spPr>
          <a:xfrm rot="10800000">
            <a:off x="4859550" y="5365624"/>
            <a:ext cx="69993" cy="216026"/>
          </a:xfrm>
          <a:prstGeom prst="flowChartDelay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Plus 93"/>
          <p:cNvSpPr/>
          <p:nvPr/>
        </p:nvSpPr>
        <p:spPr>
          <a:xfrm>
            <a:off x="3010227" y="1770534"/>
            <a:ext cx="316174" cy="335718"/>
          </a:xfrm>
          <a:prstGeom prst="mathPlus">
            <a:avLst>
              <a:gd name="adj1" fmla="val 0"/>
            </a:avLst>
          </a:prstGeom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Minus 94"/>
          <p:cNvSpPr/>
          <p:nvPr/>
        </p:nvSpPr>
        <p:spPr>
          <a:xfrm>
            <a:off x="3473647" y="1732588"/>
            <a:ext cx="360040" cy="411610"/>
          </a:xfrm>
          <a:prstGeom prst="mathMinus">
            <a:avLst>
              <a:gd name="adj1" fmla="val 0"/>
            </a:avLst>
          </a:prstGeom>
          <a:ln w="412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152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8" grpId="0" animBg="1"/>
      <p:bldP spid="9" grpId="0" animBg="1"/>
      <p:bldP spid="10" grpId="0" animBg="1"/>
      <p:bldP spid="11" grpId="0" animBg="1"/>
      <p:bldP spid="13" grpId="0" animBg="1"/>
      <p:bldP spid="12" grpId="0" animBg="1"/>
      <p:bldP spid="14" grpId="0" animBg="1"/>
      <p:bldP spid="15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54" grpId="0" animBg="1"/>
      <p:bldP spid="57" grpId="0" animBg="1"/>
      <p:bldP spid="68" grpId="0"/>
      <p:bldP spid="69" grpId="0"/>
      <p:bldP spid="70" grpId="0"/>
      <p:bldP spid="71" grpId="0"/>
      <p:bldP spid="72" grpId="0"/>
      <p:bldP spid="82" grpId="0" animBg="1"/>
      <p:bldP spid="83" grpId="0" animBg="1"/>
      <p:bldP spid="84" grpId="0" animBg="1"/>
      <p:bldP spid="85" grpId="0" animBg="1"/>
      <p:bldP spid="89" grpId="0" animBg="1"/>
      <p:bldP spid="93" grpId="0" animBg="1"/>
      <p:bldP spid="94" grpId="0" animBg="1"/>
      <p:bldP spid="9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71600" y="1339174"/>
            <a:ext cx="8064896" cy="4970146"/>
          </a:xfrm>
          <a:prstGeom prst="roundRect">
            <a:avLst>
              <a:gd name="adj" fmla="val 532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divot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71600" y="166548"/>
            <a:ext cx="7488832" cy="936103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851920" y="330345"/>
            <a:ext cx="209997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Jistič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35274" y="1608534"/>
            <a:ext cx="7513190" cy="448476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393629" y="306896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kotva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63323" y="4104813"/>
            <a:ext cx="1899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b</a:t>
            </a:r>
            <a:r>
              <a:rPr lang="cs-CZ" dirty="0" smtClean="0">
                <a:solidFill>
                  <a:schemeClr val="bg1"/>
                </a:solidFill>
              </a:rPr>
              <a:t>imetalový pásek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63323" y="4524983"/>
            <a:ext cx="2168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k</a:t>
            </a:r>
            <a:r>
              <a:rPr lang="cs-CZ" dirty="0" smtClean="0">
                <a:solidFill>
                  <a:schemeClr val="bg1"/>
                </a:solidFill>
              </a:rPr>
              <a:t>ontakt se při zvýšení proudu oddálí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79882" y="2512429"/>
            <a:ext cx="2168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elektromagnet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25104" y="3314623"/>
            <a:ext cx="2168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z</a:t>
            </a:r>
            <a:r>
              <a:rPr lang="cs-CZ" dirty="0" smtClean="0">
                <a:solidFill>
                  <a:schemeClr val="bg1"/>
                </a:solidFill>
              </a:rPr>
              <a:t>ápadka zabraňuje rozpojení kontaktů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06163" y="4155651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tlačítko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9779" y="4767535"/>
            <a:ext cx="23761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ružina, která po uvolnění západky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 oddálí kontakty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Vývojový diagram: zpoždění 14"/>
          <p:cNvSpPr/>
          <p:nvPr/>
        </p:nvSpPr>
        <p:spPr>
          <a:xfrm rot="10800000">
            <a:off x="3959931" y="1961140"/>
            <a:ext cx="2088233" cy="3925424"/>
          </a:xfrm>
          <a:prstGeom prst="flowChartDelay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52000" y="2276872"/>
            <a:ext cx="622149" cy="129614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 flipH="1">
            <a:off x="5367868" y="2381202"/>
            <a:ext cx="1634727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951894" y="3374984"/>
            <a:ext cx="0" cy="58155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Volný tvar 22"/>
          <p:cNvSpPr/>
          <p:nvPr/>
        </p:nvSpPr>
        <p:spPr>
          <a:xfrm>
            <a:off x="4670684" y="2390775"/>
            <a:ext cx="783707" cy="247650"/>
          </a:xfrm>
          <a:custGeom>
            <a:avLst/>
            <a:gdLst>
              <a:gd name="connsiteX0" fmla="*/ 63241 w 783707"/>
              <a:gd name="connsiteY0" fmla="*/ 0 h 247650"/>
              <a:gd name="connsiteX1" fmla="*/ 63241 w 783707"/>
              <a:gd name="connsiteY1" fmla="*/ 66675 h 247650"/>
              <a:gd name="connsiteX2" fmla="*/ 720466 w 783707"/>
              <a:gd name="connsiteY2" fmla="*/ 133350 h 247650"/>
              <a:gd name="connsiteX3" fmla="*/ 720466 w 783707"/>
              <a:gd name="connsiteY3" fmla="*/ 24765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3707" h="247650">
                <a:moveTo>
                  <a:pt x="63241" y="0"/>
                </a:moveTo>
                <a:cubicBezTo>
                  <a:pt x="8472" y="22225"/>
                  <a:pt x="-46296" y="44450"/>
                  <a:pt x="63241" y="66675"/>
                </a:cubicBezTo>
                <a:cubicBezTo>
                  <a:pt x="172778" y="88900"/>
                  <a:pt x="610929" y="103188"/>
                  <a:pt x="720466" y="133350"/>
                </a:cubicBezTo>
                <a:cubicBezTo>
                  <a:pt x="830003" y="163512"/>
                  <a:pt x="775234" y="205581"/>
                  <a:pt x="720466" y="247650"/>
                </a:cubicBezTo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4663628" y="2697095"/>
            <a:ext cx="783707" cy="247650"/>
          </a:xfrm>
          <a:custGeom>
            <a:avLst/>
            <a:gdLst>
              <a:gd name="connsiteX0" fmla="*/ 63241 w 783707"/>
              <a:gd name="connsiteY0" fmla="*/ 0 h 247650"/>
              <a:gd name="connsiteX1" fmla="*/ 63241 w 783707"/>
              <a:gd name="connsiteY1" fmla="*/ 66675 h 247650"/>
              <a:gd name="connsiteX2" fmla="*/ 720466 w 783707"/>
              <a:gd name="connsiteY2" fmla="*/ 133350 h 247650"/>
              <a:gd name="connsiteX3" fmla="*/ 720466 w 783707"/>
              <a:gd name="connsiteY3" fmla="*/ 24765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3707" h="247650">
                <a:moveTo>
                  <a:pt x="63241" y="0"/>
                </a:moveTo>
                <a:cubicBezTo>
                  <a:pt x="8472" y="22225"/>
                  <a:pt x="-46296" y="44450"/>
                  <a:pt x="63241" y="66675"/>
                </a:cubicBezTo>
                <a:cubicBezTo>
                  <a:pt x="172778" y="88900"/>
                  <a:pt x="610929" y="103188"/>
                  <a:pt x="720466" y="133350"/>
                </a:cubicBezTo>
                <a:cubicBezTo>
                  <a:pt x="830003" y="163512"/>
                  <a:pt x="775234" y="205581"/>
                  <a:pt x="720466" y="247650"/>
                </a:cubicBezTo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4670684" y="2954459"/>
            <a:ext cx="783707" cy="247650"/>
          </a:xfrm>
          <a:custGeom>
            <a:avLst/>
            <a:gdLst>
              <a:gd name="connsiteX0" fmla="*/ 63241 w 783707"/>
              <a:gd name="connsiteY0" fmla="*/ 0 h 247650"/>
              <a:gd name="connsiteX1" fmla="*/ 63241 w 783707"/>
              <a:gd name="connsiteY1" fmla="*/ 66675 h 247650"/>
              <a:gd name="connsiteX2" fmla="*/ 720466 w 783707"/>
              <a:gd name="connsiteY2" fmla="*/ 133350 h 247650"/>
              <a:gd name="connsiteX3" fmla="*/ 720466 w 783707"/>
              <a:gd name="connsiteY3" fmla="*/ 24765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3707" h="247650">
                <a:moveTo>
                  <a:pt x="63241" y="0"/>
                </a:moveTo>
                <a:cubicBezTo>
                  <a:pt x="8472" y="22225"/>
                  <a:pt x="-46296" y="44450"/>
                  <a:pt x="63241" y="66675"/>
                </a:cubicBezTo>
                <a:cubicBezTo>
                  <a:pt x="172778" y="88900"/>
                  <a:pt x="610929" y="103188"/>
                  <a:pt x="720466" y="133350"/>
                </a:cubicBezTo>
                <a:cubicBezTo>
                  <a:pt x="830003" y="163512"/>
                  <a:pt x="775234" y="205581"/>
                  <a:pt x="720466" y="247650"/>
                </a:cubicBezTo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4687495" y="3253626"/>
            <a:ext cx="680372" cy="127000"/>
          </a:xfrm>
          <a:custGeom>
            <a:avLst/>
            <a:gdLst>
              <a:gd name="connsiteX0" fmla="*/ 53838 w 680372"/>
              <a:gd name="connsiteY0" fmla="*/ 0 h 127000"/>
              <a:gd name="connsiteX1" fmla="*/ 62305 w 680372"/>
              <a:gd name="connsiteY1" fmla="*/ 76200 h 127000"/>
              <a:gd name="connsiteX2" fmla="*/ 680372 w 680372"/>
              <a:gd name="connsiteY2" fmla="*/ 127000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0372" h="127000">
                <a:moveTo>
                  <a:pt x="53838" y="0"/>
                </a:moveTo>
                <a:cubicBezTo>
                  <a:pt x="5860" y="27516"/>
                  <a:pt x="-42117" y="55033"/>
                  <a:pt x="62305" y="76200"/>
                </a:cubicBezTo>
                <a:cubicBezTo>
                  <a:pt x="166727" y="97367"/>
                  <a:pt x="423549" y="112183"/>
                  <a:pt x="680372" y="127000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>
            <a:off x="5220072" y="4041325"/>
            <a:ext cx="1" cy="1043843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839011" y="4794393"/>
            <a:ext cx="0" cy="290775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 flipV="1">
            <a:off x="5367868" y="3374984"/>
            <a:ext cx="584026" cy="5642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4839011" y="5080700"/>
            <a:ext cx="381062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4504702" y="5244453"/>
            <a:ext cx="2808535" cy="282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bdélník 40"/>
          <p:cNvSpPr/>
          <p:nvPr/>
        </p:nvSpPr>
        <p:spPr>
          <a:xfrm>
            <a:off x="3713330" y="4048535"/>
            <a:ext cx="720080" cy="1089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3635896" y="3943755"/>
            <a:ext cx="135880" cy="3341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116824" y="4616593"/>
            <a:ext cx="225702" cy="225702"/>
          </a:xfrm>
          <a:prstGeom prst="ellipse">
            <a:avLst/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4782649" y="3998003"/>
            <a:ext cx="225702" cy="225702"/>
          </a:xfrm>
          <a:prstGeom prst="ellipse">
            <a:avLst/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7" name="Vývojový diagram: zpoždění 46"/>
          <p:cNvSpPr/>
          <p:nvPr/>
        </p:nvSpPr>
        <p:spPr>
          <a:xfrm>
            <a:off x="4527449" y="4519669"/>
            <a:ext cx="160045" cy="343973"/>
          </a:xfrm>
          <a:prstGeom prst="flowChartDelay">
            <a:avLst/>
          </a:prstGeom>
          <a:solidFill>
            <a:srgbClr val="FFC000"/>
          </a:solidFill>
          <a:ln w="6350"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zpoždění 47"/>
          <p:cNvSpPr/>
          <p:nvPr/>
        </p:nvSpPr>
        <p:spPr>
          <a:xfrm rot="10800000">
            <a:off x="4687495" y="4519670"/>
            <a:ext cx="151516" cy="343972"/>
          </a:xfrm>
          <a:prstGeom prst="flowChartDelay">
            <a:avLst/>
          </a:prstGeom>
          <a:solidFill>
            <a:srgbClr val="FFC000"/>
          </a:solidFill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zpoždění 49"/>
          <p:cNvSpPr/>
          <p:nvPr/>
        </p:nvSpPr>
        <p:spPr>
          <a:xfrm rot="16200000">
            <a:off x="4611294" y="4192089"/>
            <a:ext cx="152400" cy="215631"/>
          </a:xfrm>
          <a:prstGeom prst="flowChartDelay">
            <a:avLst/>
          </a:prstGeom>
          <a:solidFill>
            <a:srgbClr val="002060"/>
          </a:solidFill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040000" y="3959463"/>
            <a:ext cx="1015119" cy="5088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5040000" y="4008204"/>
            <a:ext cx="1015007" cy="4571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Pravoúhlý trojúhelník 53"/>
          <p:cNvSpPr/>
          <p:nvPr/>
        </p:nvSpPr>
        <p:spPr>
          <a:xfrm rot="10800000">
            <a:off x="4210219" y="3744000"/>
            <a:ext cx="264615" cy="297324"/>
          </a:xfrm>
          <a:prstGeom prst="rtTriangl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nice 56"/>
          <p:cNvCxnSpPr>
            <a:endCxn id="24" idx="0"/>
          </p:cNvCxnSpPr>
          <p:nvPr/>
        </p:nvCxnSpPr>
        <p:spPr>
          <a:xfrm>
            <a:off x="3419872" y="2697095"/>
            <a:ext cx="130699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3203848" y="3808907"/>
            <a:ext cx="1038954" cy="153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V="1">
            <a:off x="3351932" y="4147505"/>
            <a:ext cx="283964" cy="152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V="1">
            <a:off x="3419872" y="4725144"/>
            <a:ext cx="576064" cy="3231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4901907" y="4725144"/>
            <a:ext cx="1491722" cy="1384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V="1">
            <a:off x="5542117" y="3202109"/>
            <a:ext cx="851512" cy="4794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>
            <a:endCxn id="9" idx="1"/>
          </p:cNvCxnSpPr>
          <p:nvPr/>
        </p:nvCxnSpPr>
        <p:spPr>
          <a:xfrm>
            <a:off x="5760151" y="4065530"/>
            <a:ext cx="603172" cy="2239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Volný tvar 70"/>
          <p:cNvSpPr/>
          <p:nvPr/>
        </p:nvSpPr>
        <p:spPr>
          <a:xfrm>
            <a:off x="4653280" y="3797699"/>
            <a:ext cx="109972" cy="448999"/>
          </a:xfrm>
          <a:custGeom>
            <a:avLst/>
            <a:gdLst>
              <a:gd name="connsiteX0" fmla="*/ 86360 w 101600"/>
              <a:gd name="connsiteY0" fmla="*/ 350520 h 350520"/>
              <a:gd name="connsiteX1" fmla="*/ 10160 w 101600"/>
              <a:gd name="connsiteY1" fmla="*/ 314960 h 350520"/>
              <a:gd name="connsiteX2" fmla="*/ 86360 w 101600"/>
              <a:gd name="connsiteY2" fmla="*/ 279400 h 350520"/>
              <a:gd name="connsiteX3" fmla="*/ 0 w 101600"/>
              <a:gd name="connsiteY3" fmla="*/ 233680 h 350520"/>
              <a:gd name="connsiteX4" fmla="*/ 96520 w 101600"/>
              <a:gd name="connsiteY4" fmla="*/ 187960 h 350520"/>
              <a:gd name="connsiteX5" fmla="*/ 10160 w 101600"/>
              <a:gd name="connsiteY5" fmla="*/ 157480 h 350520"/>
              <a:gd name="connsiteX6" fmla="*/ 101600 w 101600"/>
              <a:gd name="connsiteY6" fmla="*/ 111760 h 350520"/>
              <a:gd name="connsiteX7" fmla="*/ 5080 w 101600"/>
              <a:gd name="connsiteY7" fmla="*/ 76200 h 350520"/>
              <a:gd name="connsiteX8" fmla="*/ 91440 w 101600"/>
              <a:gd name="connsiteY8" fmla="*/ 35560 h 350520"/>
              <a:gd name="connsiteX9" fmla="*/ 35560 w 101600"/>
              <a:gd name="connsiteY9" fmla="*/ 0 h 350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1600" h="350520">
                <a:moveTo>
                  <a:pt x="86360" y="350520"/>
                </a:moveTo>
                <a:lnTo>
                  <a:pt x="10160" y="314960"/>
                </a:lnTo>
                <a:lnTo>
                  <a:pt x="86360" y="279400"/>
                </a:lnTo>
                <a:lnTo>
                  <a:pt x="0" y="233680"/>
                </a:lnTo>
                <a:lnTo>
                  <a:pt x="96520" y="187960"/>
                </a:lnTo>
                <a:lnTo>
                  <a:pt x="10160" y="157480"/>
                </a:lnTo>
                <a:lnTo>
                  <a:pt x="101600" y="111760"/>
                </a:lnTo>
                <a:lnTo>
                  <a:pt x="5080" y="76200"/>
                </a:lnTo>
                <a:lnTo>
                  <a:pt x="91440" y="35560"/>
                </a:lnTo>
                <a:lnTo>
                  <a:pt x="35560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Volný tvar 72"/>
          <p:cNvSpPr/>
          <p:nvPr/>
        </p:nvSpPr>
        <p:spPr>
          <a:xfrm>
            <a:off x="4028439" y="4474145"/>
            <a:ext cx="499009" cy="158815"/>
          </a:xfrm>
          <a:custGeom>
            <a:avLst/>
            <a:gdLst>
              <a:gd name="connsiteX0" fmla="*/ 0 w 421640"/>
              <a:gd name="connsiteY0" fmla="*/ 91440 h 152400"/>
              <a:gd name="connsiteX1" fmla="*/ 40640 w 421640"/>
              <a:gd name="connsiteY1" fmla="*/ 152400 h 152400"/>
              <a:gd name="connsiteX2" fmla="*/ 60960 w 421640"/>
              <a:gd name="connsiteY2" fmla="*/ 60960 h 152400"/>
              <a:gd name="connsiteX3" fmla="*/ 121920 w 421640"/>
              <a:gd name="connsiteY3" fmla="*/ 137160 h 152400"/>
              <a:gd name="connsiteX4" fmla="*/ 142240 w 421640"/>
              <a:gd name="connsiteY4" fmla="*/ 35560 h 152400"/>
              <a:gd name="connsiteX5" fmla="*/ 203200 w 421640"/>
              <a:gd name="connsiteY5" fmla="*/ 116840 h 152400"/>
              <a:gd name="connsiteX6" fmla="*/ 228600 w 421640"/>
              <a:gd name="connsiteY6" fmla="*/ 20320 h 152400"/>
              <a:gd name="connsiteX7" fmla="*/ 289560 w 421640"/>
              <a:gd name="connsiteY7" fmla="*/ 96520 h 152400"/>
              <a:gd name="connsiteX8" fmla="*/ 294640 w 421640"/>
              <a:gd name="connsiteY8" fmla="*/ 0 h 152400"/>
              <a:gd name="connsiteX9" fmla="*/ 355600 w 421640"/>
              <a:gd name="connsiteY9" fmla="*/ 86360 h 152400"/>
              <a:gd name="connsiteX10" fmla="*/ 375920 w 421640"/>
              <a:gd name="connsiteY10" fmla="*/ 0 h 152400"/>
              <a:gd name="connsiteX11" fmla="*/ 421640 w 421640"/>
              <a:gd name="connsiteY11" fmla="*/ 6096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21640" h="152400">
                <a:moveTo>
                  <a:pt x="0" y="91440"/>
                </a:moveTo>
                <a:lnTo>
                  <a:pt x="40640" y="152400"/>
                </a:lnTo>
                <a:lnTo>
                  <a:pt x="60960" y="60960"/>
                </a:lnTo>
                <a:lnTo>
                  <a:pt x="121920" y="137160"/>
                </a:lnTo>
                <a:lnTo>
                  <a:pt x="142240" y="35560"/>
                </a:lnTo>
                <a:lnTo>
                  <a:pt x="203200" y="116840"/>
                </a:lnTo>
                <a:lnTo>
                  <a:pt x="228600" y="20320"/>
                </a:lnTo>
                <a:lnTo>
                  <a:pt x="289560" y="96520"/>
                </a:lnTo>
                <a:lnTo>
                  <a:pt x="294640" y="0"/>
                </a:lnTo>
                <a:lnTo>
                  <a:pt x="355600" y="86360"/>
                </a:lnTo>
                <a:lnTo>
                  <a:pt x="375920" y="0"/>
                </a:lnTo>
                <a:lnTo>
                  <a:pt x="421640" y="6096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zpoždění 48"/>
          <p:cNvSpPr/>
          <p:nvPr/>
        </p:nvSpPr>
        <p:spPr>
          <a:xfrm rot="10800000">
            <a:off x="6019307" y="3898521"/>
            <a:ext cx="152400" cy="223653"/>
          </a:xfrm>
          <a:prstGeom prst="flowChartDelay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4470077" y="3808907"/>
            <a:ext cx="57371" cy="1553366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4472241" y="3744000"/>
            <a:ext cx="1302655" cy="7393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4357226" y="5325308"/>
            <a:ext cx="225702" cy="22570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5659881" y="3686997"/>
            <a:ext cx="225702" cy="22570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5140777" y="3799887"/>
            <a:ext cx="79296" cy="15664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0" name="Přímá spojnice se šipkou 79"/>
          <p:cNvCxnSpPr/>
          <p:nvPr/>
        </p:nvCxnSpPr>
        <p:spPr>
          <a:xfrm flipH="1">
            <a:off x="6228184" y="2386494"/>
            <a:ext cx="540060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/>
          <p:nvPr/>
        </p:nvCxnSpPr>
        <p:spPr>
          <a:xfrm>
            <a:off x="6203855" y="5242393"/>
            <a:ext cx="379548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Obdélník 84"/>
          <p:cNvSpPr/>
          <p:nvPr/>
        </p:nvSpPr>
        <p:spPr>
          <a:xfrm>
            <a:off x="4901907" y="2204864"/>
            <a:ext cx="318166" cy="72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4901907" y="3573016"/>
            <a:ext cx="318166" cy="72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985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 animBg="1"/>
      <p:bldP spid="16" grpId="0" animBg="1"/>
      <p:bldP spid="23" grpId="0" animBg="1"/>
      <p:bldP spid="24" grpId="0" animBg="1"/>
      <p:bldP spid="25" grpId="0" animBg="1"/>
      <p:bldP spid="30" grpId="0" animBg="1"/>
      <p:bldP spid="41" grpId="0" animBg="1"/>
      <p:bldP spid="42" grpId="0" animBg="1"/>
      <p:bldP spid="45" grpId="0" animBg="1"/>
      <p:bldP spid="46" grpId="0" animBg="1"/>
      <p:bldP spid="47" grpId="0" animBg="1"/>
      <p:bldP spid="48" grpId="0" animBg="1"/>
      <p:bldP spid="50" grpId="0" animBg="1"/>
      <p:bldP spid="51" grpId="0" animBg="1"/>
      <p:bldP spid="52" grpId="0" animBg="1"/>
      <p:bldP spid="54" grpId="0" animBg="1"/>
      <p:bldP spid="71" grpId="0" animBg="1"/>
      <p:bldP spid="73" grpId="0" animBg="1"/>
      <p:bldP spid="49" grpId="0" animBg="1"/>
      <p:bldP spid="55" grpId="0" animBg="1"/>
      <p:bldP spid="53" grpId="0" animBg="1"/>
      <p:bldP spid="44" grpId="0" animBg="1"/>
      <p:bldP spid="43" grpId="0" animBg="1"/>
      <p:bldP spid="75" grpId="0" animBg="1"/>
      <p:bldP spid="85" grpId="0" animBg="1"/>
      <p:bldP spid="8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43608" y="1339173"/>
            <a:ext cx="7345730" cy="5042155"/>
          </a:xfrm>
          <a:prstGeom prst="roundRect">
            <a:avLst>
              <a:gd name="adj" fmla="val 532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divot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43607" y="166548"/>
            <a:ext cx="7345731" cy="936103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411760" y="366824"/>
            <a:ext cx="6167918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Elektromagnetické relé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96092" y="1569491"/>
            <a:ext cx="6840760" cy="460851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2593645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elektromagnet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12701" y="2284587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kotva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50834" y="3873747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elektromotor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38061" y="5619269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řídící obvod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53509" y="575244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řízený obvod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54693" y="2553800"/>
            <a:ext cx="2016224" cy="74872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4121150" y="2465377"/>
            <a:ext cx="260350" cy="900278"/>
          </a:xfrm>
          <a:custGeom>
            <a:avLst/>
            <a:gdLst>
              <a:gd name="connsiteX0" fmla="*/ 0 w 260350"/>
              <a:gd name="connsiteY0" fmla="*/ 76409 h 900278"/>
              <a:gd name="connsiteX1" fmla="*/ 107950 w 260350"/>
              <a:gd name="connsiteY1" fmla="*/ 70059 h 900278"/>
              <a:gd name="connsiteX2" fmla="*/ 146050 w 260350"/>
              <a:gd name="connsiteY2" fmla="*/ 819359 h 900278"/>
              <a:gd name="connsiteX3" fmla="*/ 260350 w 260350"/>
              <a:gd name="connsiteY3" fmla="*/ 844759 h 90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0350" h="900278">
                <a:moveTo>
                  <a:pt x="0" y="76409"/>
                </a:moveTo>
                <a:cubicBezTo>
                  <a:pt x="41804" y="11321"/>
                  <a:pt x="83608" y="-53766"/>
                  <a:pt x="107950" y="70059"/>
                </a:cubicBezTo>
                <a:cubicBezTo>
                  <a:pt x="132292" y="193884"/>
                  <a:pt x="120650" y="690242"/>
                  <a:pt x="146050" y="819359"/>
                </a:cubicBezTo>
                <a:cubicBezTo>
                  <a:pt x="171450" y="948476"/>
                  <a:pt x="215900" y="896617"/>
                  <a:pt x="260350" y="844759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3897293" y="2465377"/>
            <a:ext cx="260350" cy="900278"/>
          </a:xfrm>
          <a:custGeom>
            <a:avLst/>
            <a:gdLst>
              <a:gd name="connsiteX0" fmla="*/ 0 w 260350"/>
              <a:gd name="connsiteY0" fmla="*/ 76409 h 900278"/>
              <a:gd name="connsiteX1" fmla="*/ 107950 w 260350"/>
              <a:gd name="connsiteY1" fmla="*/ 70059 h 900278"/>
              <a:gd name="connsiteX2" fmla="*/ 146050 w 260350"/>
              <a:gd name="connsiteY2" fmla="*/ 819359 h 900278"/>
              <a:gd name="connsiteX3" fmla="*/ 260350 w 260350"/>
              <a:gd name="connsiteY3" fmla="*/ 844759 h 90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0350" h="900278">
                <a:moveTo>
                  <a:pt x="0" y="76409"/>
                </a:moveTo>
                <a:cubicBezTo>
                  <a:pt x="41804" y="11321"/>
                  <a:pt x="83608" y="-53766"/>
                  <a:pt x="107950" y="70059"/>
                </a:cubicBezTo>
                <a:cubicBezTo>
                  <a:pt x="132292" y="193884"/>
                  <a:pt x="120650" y="690242"/>
                  <a:pt x="146050" y="819359"/>
                </a:cubicBezTo>
                <a:cubicBezTo>
                  <a:pt x="171450" y="948476"/>
                  <a:pt x="215900" y="896617"/>
                  <a:pt x="260350" y="844759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3673103" y="2465377"/>
            <a:ext cx="260350" cy="900278"/>
          </a:xfrm>
          <a:custGeom>
            <a:avLst/>
            <a:gdLst>
              <a:gd name="connsiteX0" fmla="*/ 0 w 260350"/>
              <a:gd name="connsiteY0" fmla="*/ 76409 h 900278"/>
              <a:gd name="connsiteX1" fmla="*/ 107950 w 260350"/>
              <a:gd name="connsiteY1" fmla="*/ 70059 h 900278"/>
              <a:gd name="connsiteX2" fmla="*/ 146050 w 260350"/>
              <a:gd name="connsiteY2" fmla="*/ 819359 h 900278"/>
              <a:gd name="connsiteX3" fmla="*/ 260350 w 260350"/>
              <a:gd name="connsiteY3" fmla="*/ 844759 h 90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0350" h="900278">
                <a:moveTo>
                  <a:pt x="0" y="76409"/>
                </a:moveTo>
                <a:cubicBezTo>
                  <a:pt x="41804" y="11321"/>
                  <a:pt x="83608" y="-53766"/>
                  <a:pt x="107950" y="70059"/>
                </a:cubicBezTo>
                <a:cubicBezTo>
                  <a:pt x="132292" y="193884"/>
                  <a:pt x="120650" y="690242"/>
                  <a:pt x="146050" y="819359"/>
                </a:cubicBezTo>
                <a:cubicBezTo>
                  <a:pt x="171450" y="948476"/>
                  <a:pt x="215900" y="896617"/>
                  <a:pt x="260350" y="844759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4302455" y="2469253"/>
            <a:ext cx="260350" cy="900278"/>
          </a:xfrm>
          <a:custGeom>
            <a:avLst/>
            <a:gdLst>
              <a:gd name="connsiteX0" fmla="*/ 0 w 260350"/>
              <a:gd name="connsiteY0" fmla="*/ 76409 h 900278"/>
              <a:gd name="connsiteX1" fmla="*/ 107950 w 260350"/>
              <a:gd name="connsiteY1" fmla="*/ 70059 h 900278"/>
              <a:gd name="connsiteX2" fmla="*/ 146050 w 260350"/>
              <a:gd name="connsiteY2" fmla="*/ 819359 h 900278"/>
              <a:gd name="connsiteX3" fmla="*/ 260350 w 260350"/>
              <a:gd name="connsiteY3" fmla="*/ 844759 h 90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0350" h="900278">
                <a:moveTo>
                  <a:pt x="0" y="76409"/>
                </a:moveTo>
                <a:cubicBezTo>
                  <a:pt x="41804" y="11321"/>
                  <a:pt x="83608" y="-53766"/>
                  <a:pt x="107950" y="70059"/>
                </a:cubicBezTo>
                <a:cubicBezTo>
                  <a:pt x="132292" y="193884"/>
                  <a:pt x="120650" y="690242"/>
                  <a:pt x="146050" y="819359"/>
                </a:cubicBezTo>
                <a:cubicBezTo>
                  <a:pt x="171450" y="948476"/>
                  <a:pt x="215900" y="896617"/>
                  <a:pt x="260350" y="844759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4530725" y="2469253"/>
            <a:ext cx="260350" cy="900278"/>
          </a:xfrm>
          <a:custGeom>
            <a:avLst/>
            <a:gdLst>
              <a:gd name="connsiteX0" fmla="*/ 0 w 260350"/>
              <a:gd name="connsiteY0" fmla="*/ 76409 h 900278"/>
              <a:gd name="connsiteX1" fmla="*/ 107950 w 260350"/>
              <a:gd name="connsiteY1" fmla="*/ 70059 h 900278"/>
              <a:gd name="connsiteX2" fmla="*/ 146050 w 260350"/>
              <a:gd name="connsiteY2" fmla="*/ 819359 h 900278"/>
              <a:gd name="connsiteX3" fmla="*/ 260350 w 260350"/>
              <a:gd name="connsiteY3" fmla="*/ 844759 h 90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0350" h="900278">
                <a:moveTo>
                  <a:pt x="0" y="76409"/>
                </a:moveTo>
                <a:cubicBezTo>
                  <a:pt x="41804" y="11321"/>
                  <a:pt x="83608" y="-53766"/>
                  <a:pt x="107950" y="70059"/>
                </a:cubicBezTo>
                <a:cubicBezTo>
                  <a:pt x="132292" y="193884"/>
                  <a:pt x="120650" y="690242"/>
                  <a:pt x="146050" y="819359"/>
                </a:cubicBezTo>
                <a:cubicBezTo>
                  <a:pt x="171450" y="948476"/>
                  <a:pt x="215900" y="896617"/>
                  <a:pt x="260350" y="844759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4790442" y="2455873"/>
            <a:ext cx="260350" cy="900278"/>
          </a:xfrm>
          <a:custGeom>
            <a:avLst/>
            <a:gdLst>
              <a:gd name="connsiteX0" fmla="*/ 0 w 260350"/>
              <a:gd name="connsiteY0" fmla="*/ 76409 h 900278"/>
              <a:gd name="connsiteX1" fmla="*/ 107950 w 260350"/>
              <a:gd name="connsiteY1" fmla="*/ 70059 h 900278"/>
              <a:gd name="connsiteX2" fmla="*/ 146050 w 260350"/>
              <a:gd name="connsiteY2" fmla="*/ 819359 h 900278"/>
              <a:gd name="connsiteX3" fmla="*/ 260350 w 260350"/>
              <a:gd name="connsiteY3" fmla="*/ 844759 h 90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0350" h="900278">
                <a:moveTo>
                  <a:pt x="0" y="76409"/>
                </a:moveTo>
                <a:cubicBezTo>
                  <a:pt x="41804" y="11321"/>
                  <a:pt x="83608" y="-53766"/>
                  <a:pt x="107950" y="70059"/>
                </a:cubicBezTo>
                <a:cubicBezTo>
                  <a:pt x="132292" y="193884"/>
                  <a:pt x="120650" y="690242"/>
                  <a:pt x="146050" y="819359"/>
                </a:cubicBezTo>
                <a:cubicBezTo>
                  <a:pt x="171450" y="948476"/>
                  <a:pt x="215900" y="896617"/>
                  <a:pt x="260350" y="844759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5012370" y="2465377"/>
            <a:ext cx="260350" cy="900278"/>
          </a:xfrm>
          <a:custGeom>
            <a:avLst/>
            <a:gdLst>
              <a:gd name="connsiteX0" fmla="*/ 0 w 260350"/>
              <a:gd name="connsiteY0" fmla="*/ 76409 h 900278"/>
              <a:gd name="connsiteX1" fmla="*/ 107950 w 260350"/>
              <a:gd name="connsiteY1" fmla="*/ 70059 h 900278"/>
              <a:gd name="connsiteX2" fmla="*/ 146050 w 260350"/>
              <a:gd name="connsiteY2" fmla="*/ 819359 h 900278"/>
              <a:gd name="connsiteX3" fmla="*/ 260350 w 260350"/>
              <a:gd name="connsiteY3" fmla="*/ 844759 h 90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0350" h="900278">
                <a:moveTo>
                  <a:pt x="0" y="76409"/>
                </a:moveTo>
                <a:cubicBezTo>
                  <a:pt x="41804" y="11321"/>
                  <a:pt x="83608" y="-53766"/>
                  <a:pt x="107950" y="70059"/>
                </a:cubicBezTo>
                <a:cubicBezTo>
                  <a:pt x="132292" y="193884"/>
                  <a:pt x="120650" y="690242"/>
                  <a:pt x="146050" y="819359"/>
                </a:cubicBezTo>
                <a:cubicBezTo>
                  <a:pt x="171450" y="948476"/>
                  <a:pt x="215900" y="896617"/>
                  <a:pt x="260350" y="844759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5284787" y="2455873"/>
            <a:ext cx="127000" cy="827495"/>
          </a:xfrm>
          <a:custGeom>
            <a:avLst/>
            <a:gdLst>
              <a:gd name="connsiteX0" fmla="*/ 0 w 127000"/>
              <a:gd name="connsiteY0" fmla="*/ 90895 h 827495"/>
              <a:gd name="connsiteX1" fmla="*/ 88900 w 127000"/>
              <a:gd name="connsiteY1" fmla="*/ 65495 h 827495"/>
              <a:gd name="connsiteX2" fmla="*/ 127000 w 127000"/>
              <a:gd name="connsiteY2" fmla="*/ 827495 h 8274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7000" h="827495">
                <a:moveTo>
                  <a:pt x="0" y="90895"/>
                </a:moveTo>
                <a:cubicBezTo>
                  <a:pt x="33866" y="16811"/>
                  <a:pt x="67733" y="-57272"/>
                  <a:pt x="88900" y="65495"/>
                </a:cubicBezTo>
                <a:cubicBezTo>
                  <a:pt x="110067" y="188262"/>
                  <a:pt x="127000" y="827495"/>
                  <a:pt x="127000" y="827495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383248" y="2212026"/>
            <a:ext cx="72008" cy="218063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 rot="5400000">
            <a:off x="4481679" y="1086039"/>
            <a:ext cx="72010" cy="2268871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724110" y="1680413"/>
            <a:ext cx="99918" cy="531613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478697" y="1912295"/>
            <a:ext cx="108914" cy="316297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4791075" y="1771650"/>
            <a:ext cx="835386" cy="107950"/>
          </a:xfrm>
          <a:custGeom>
            <a:avLst/>
            <a:gdLst>
              <a:gd name="connsiteX0" fmla="*/ 0 w 742950"/>
              <a:gd name="connsiteY0" fmla="*/ 12700 h 107950"/>
              <a:gd name="connsiteX1" fmla="*/ 50800 w 742950"/>
              <a:gd name="connsiteY1" fmla="*/ 107950 h 107950"/>
              <a:gd name="connsiteX2" fmla="*/ 88900 w 742950"/>
              <a:gd name="connsiteY2" fmla="*/ 0 h 107950"/>
              <a:gd name="connsiteX3" fmla="*/ 146050 w 742950"/>
              <a:gd name="connsiteY3" fmla="*/ 107950 h 107950"/>
              <a:gd name="connsiteX4" fmla="*/ 190500 w 742950"/>
              <a:gd name="connsiteY4" fmla="*/ 0 h 107950"/>
              <a:gd name="connsiteX5" fmla="*/ 241300 w 742950"/>
              <a:gd name="connsiteY5" fmla="*/ 101600 h 107950"/>
              <a:gd name="connsiteX6" fmla="*/ 279400 w 742950"/>
              <a:gd name="connsiteY6" fmla="*/ 12700 h 107950"/>
              <a:gd name="connsiteX7" fmla="*/ 336550 w 742950"/>
              <a:gd name="connsiteY7" fmla="*/ 107950 h 107950"/>
              <a:gd name="connsiteX8" fmla="*/ 381000 w 742950"/>
              <a:gd name="connsiteY8" fmla="*/ 12700 h 107950"/>
              <a:gd name="connsiteX9" fmla="*/ 425450 w 742950"/>
              <a:gd name="connsiteY9" fmla="*/ 95250 h 107950"/>
              <a:gd name="connsiteX10" fmla="*/ 476250 w 742950"/>
              <a:gd name="connsiteY10" fmla="*/ 12700 h 107950"/>
              <a:gd name="connsiteX11" fmla="*/ 527050 w 742950"/>
              <a:gd name="connsiteY11" fmla="*/ 101600 h 107950"/>
              <a:gd name="connsiteX12" fmla="*/ 565150 w 742950"/>
              <a:gd name="connsiteY12" fmla="*/ 12700 h 107950"/>
              <a:gd name="connsiteX13" fmla="*/ 615950 w 742950"/>
              <a:gd name="connsiteY13" fmla="*/ 95250 h 107950"/>
              <a:gd name="connsiteX14" fmla="*/ 647700 w 742950"/>
              <a:gd name="connsiteY14" fmla="*/ 6350 h 107950"/>
              <a:gd name="connsiteX15" fmla="*/ 711200 w 742950"/>
              <a:gd name="connsiteY15" fmla="*/ 101600 h 107950"/>
              <a:gd name="connsiteX16" fmla="*/ 742950 w 742950"/>
              <a:gd name="connsiteY16" fmla="*/ 38100 h 107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742950" h="107950">
                <a:moveTo>
                  <a:pt x="0" y="12700"/>
                </a:moveTo>
                <a:lnTo>
                  <a:pt x="50800" y="107950"/>
                </a:lnTo>
                <a:lnTo>
                  <a:pt x="88900" y="0"/>
                </a:lnTo>
                <a:lnTo>
                  <a:pt x="146050" y="107950"/>
                </a:lnTo>
                <a:lnTo>
                  <a:pt x="190500" y="0"/>
                </a:lnTo>
                <a:lnTo>
                  <a:pt x="241300" y="101600"/>
                </a:lnTo>
                <a:lnTo>
                  <a:pt x="279400" y="12700"/>
                </a:lnTo>
                <a:lnTo>
                  <a:pt x="336550" y="107950"/>
                </a:lnTo>
                <a:lnTo>
                  <a:pt x="381000" y="12700"/>
                </a:lnTo>
                <a:lnTo>
                  <a:pt x="425450" y="95250"/>
                </a:lnTo>
                <a:lnTo>
                  <a:pt x="476250" y="12700"/>
                </a:lnTo>
                <a:lnTo>
                  <a:pt x="527050" y="101600"/>
                </a:lnTo>
                <a:lnTo>
                  <a:pt x="565150" y="12700"/>
                </a:lnTo>
                <a:lnTo>
                  <a:pt x="615950" y="95250"/>
                </a:lnTo>
                <a:lnTo>
                  <a:pt x="647700" y="6350"/>
                </a:lnTo>
                <a:lnTo>
                  <a:pt x="711200" y="101600"/>
                </a:lnTo>
                <a:lnTo>
                  <a:pt x="742950" y="3810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var L 29"/>
          <p:cNvSpPr/>
          <p:nvPr/>
        </p:nvSpPr>
        <p:spPr>
          <a:xfrm rot="21188954">
            <a:off x="5654346" y="1686793"/>
            <a:ext cx="195806" cy="2248470"/>
          </a:xfrm>
          <a:prstGeom prst="corner">
            <a:avLst>
              <a:gd name="adj1" fmla="val 30281"/>
              <a:gd name="adj2" fmla="val 38135"/>
            </a:avLst>
          </a:prstGeom>
          <a:solidFill>
            <a:srgbClr val="92D050"/>
          </a:solidFill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 flipV="1">
            <a:off x="5868144" y="2636912"/>
            <a:ext cx="792088" cy="2259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673103" y="3302343"/>
            <a:ext cx="0" cy="1422801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884368" y="4149080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381500" y="3500317"/>
            <a:ext cx="0" cy="1872899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229225" y="3702578"/>
            <a:ext cx="0" cy="167063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587611" y="3702578"/>
            <a:ext cx="0" cy="102256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874929" y="4722270"/>
            <a:ext cx="6036" cy="65535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880965" y="4722271"/>
            <a:ext cx="792138" cy="2873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2880965" y="5377629"/>
            <a:ext cx="360041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4157643" y="5377628"/>
            <a:ext cx="223857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endCxn id="84" idx="2"/>
          </p:cNvCxnSpPr>
          <p:nvPr/>
        </p:nvCxnSpPr>
        <p:spPr>
          <a:xfrm flipV="1">
            <a:off x="3396499" y="5368781"/>
            <a:ext cx="276604" cy="884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5214515" y="5373216"/>
            <a:ext cx="79764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6581594" y="5389847"/>
            <a:ext cx="1250188" cy="1793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5570917" y="4723707"/>
            <a:ext cx="2264829" cy="19371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3241006" y="5184261"/>
            <a:ext cx="0" cy="386735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3383248" y="5263727"/>
            <a:ext cx="0" cy="21897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7835746" y="4729557"/>
            <a:ext cx="0" cy="67822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Ovál 67"/>
          <p:cNvSpPr/>
          <p:nvPr/>
        </p:nvSpPr>
        <p:spPr>
          <a:xfrm>
            <a:off x="7596336" y="4869160"/>
            <a:ext cx="432048" cy="432048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M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9" name="Vývojový diagram: zpoždění 68"/>
          <p:cNvSpPr/>
          <p:nvPr/>
        </p:nvSpPr>
        <p:spPr>
          <a:xfrm>
            <a:off x="5229225" y="3702578"/>
            <a:ext cx="149225" cy="342338"/>
          </a:xfrm>
          <a:prstGeom prst="flowChartDelay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ývojový diagram: zpoždění 69"/>
          <p:cNvSpPr/>
          <p:nvPr/>
        </p:nvSpPr>
        <p:spPr>
          <a:xfrm rot="10800000">
            <a:off x="5458541" y="3702578"/>
            <a:ext cx="149225" cy="342338"/>
          </a:xfrm>
          <a:prstGeom prst="flowChartDelay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1" name="Přímá spojnice 70"/>
          <p:cNvCxnSpPr/>
          <p:nvPr/>
        </p:nvCxnSpPr>
        <p:spPr>
          <a:xfrm>
            <a:off x="4373885" y="3500317"/>
            <a:ext cx="1037902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bdélník 72"/>
          <p:cNvSpPr/>
          <p:nvPr/>
        </p:nvSpPr>
        <p:spPr>
          <a:xfrm>
            <a:off x="3446680" y="2636912"/>
            <a:ext cx="108013" cy="4753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>
            <a:off x="3054085" y="2862852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Obdélník 73"/>
          <p:cNvSpPr/>
          <p:nvPr/>
        </p:nvSpPr>
        <p:spPr>
          <a:xfrm>
            <a:off x="5559330" y="2657404"/>
            <a:ext cx="108013" cy="4753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5573124" y="2112462"/>
            <a:ext cx="216024" cy="21602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347864" y="4365104"/>
            <a:ext cx="2664296" cy="21602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6" name="Přímá spojnice 75"/>
          <p:cNvCxnSpPr/>
          <p:nvPr/>
        </p:nvCxnSpPr>
        <p:spPr>
          <a:xfrm>
            <a:off x="5411787" y="3306950"/>
            <a:ext cx="0" cy="193367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Ovál 84"/>
          <p:cNvSpPr/>
          <p:nvPr/>
        </p:nvSpPr>
        <p:spPr>
          <a:xfrm>
            <a:off x="4027468" y="5301207"/>
            <a:ext cx="130175" cy="135147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6451419" y="5307074"/>
            <a:ext cx="130175" cy="135147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6012779" y="5318460"/>
            <a:ext cx="130175" cy="135147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Plus 93"/>
          <p:cNvSpPr/>
          <p:nvPr/>
        </p:nvSpPr>
        <p:spPr>
          <a:xfrm>
            <a:off x="5919779" y="5453607"/>
            <a:ext cx="316174" cy="335718"/>
          </a:xfrm>
          <a:prstGeom prst="mathPlus">
            <a:avLst>
              <a:gd name="adj1" fmla="val 0"/>
            </a:avLst>
          </a:prstGeom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Minus 95"/>
          <p:cNvSpPr/>
          <p:nvPr/>
        </p:nvSpPr>
        <p:spPr>
          <a:xfrm>
            <a:off x="6336486" y="5389847"/>
            <a:ext cx="360040" cy="411610"/>
          </a:xfrm>
          <a:prstGeom prst="mathMinus">
            <a:avLst>
              <a:gd name="adj1" fmla="val 0"/>
            </a:avLst>
          </a:prstGeom>
          <a:ln w="412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9" name="Přímá spojnice 98"/>
          <p:cNvCxnSpPr/>
          <p:nvPr/>
        </p:nvCxnSpPr>
        <p:spPr>
          <a:xfrm flipV="1">
            <a:off x="3766667" y="5184261"/>
            <a:ext cx="354483" cy="17542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Ovál 83"/>
          <p:cNvSpPr/>
          <p:nvPr/>
        </p:nvSpPr>
        <p:spPr>
          <a:xfrm>
            <a:off x="3673103" y="5301207"/>
            <a:ext cx="130175" cy="135147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358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8" grpId="0"/>
      <p:bldP spid="9" grpId="0"/>
      <p:bldP spid="10" grpId="0"/>
      <p:bldP spid="11" grpId="0"/>
      <p:bldP spid="12" grpId="0"/>
      <p:bldP spid="13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68" grpId="0" animBg="1"/>
      <p:bldP spid="69" grpId="0" animBg="1"/>
      <p:bldP spid="70" grpId="0" animBg="1"/>
      <p:bldP spid="73" grpId="0" animBg="1"/>
      <p:bldP spid="74" grpId="0" animBg="1"/>
      <p:bldP spid="75" grpId="0" animBg="1"/>
      <p:bldP spid="24" grpId="0" animBg="1"/>
      <p:bldP spid="85" grpId="0" animBg="1"/>
      <p:bldP spid="88" grpId="0" animBg="1"/>
      <p:bldP spid="89" grpId="0" animBg="1"/>
      <p:bldP spid="94" grpId="0" animBg="1"/>
      <p:bldP spid="96" grpId="0" animBg="1"/>
      <p:bldP spid="8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108692" y="842946"/>
            <a:ext cx="8855795" cy="2802078"/>
          </a:xfrm>
          <a:prstGeom prst="roundRect">
            <a:avLst>
              <a:gd name="adj" fmla="val 560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12269" y="24488"/>
            <a:ext cx="8852218" cy="77190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46211" y="163608"/>
            <a:ext cx="3433303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Otázky a úkoly: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301008" y="1023163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Jak můžeme zesílit magnetické pole cívky s proudem?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46211" y="1467428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Uveď příklady využití elektromagnetu.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46211" y="1887259"/>
            <a:ext cx="9140922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Proč je v elektromagnetu jádro z magneticky měkké oceli?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46211" y="2314649"/>
            <a:ext cx="8240473" cy="11863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4. Překresli si obrázek do sešitu. Připoj obě cívky ke zdroji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napětí tak, aby magnetické póly cívek sousedících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s kotvou byly souhlasné.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892484" y="3789040"/>
            <a:ext cx="5291787" cy="2665430"/>
          </a:xfrm>
          <a:prstGeom prst="roundRect">
            <a:avLst>
              <a:gd name="adj" fmla="val 532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divot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62862" y="4005064"/>
            <a:ext cx="4957410" cy="223224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120812" y="4623694"/>
            <a:ext cx="622149" cy="129614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 flipH="1">
            <a:off x="5736681" y="4728024"/>
            <a:ext cx="923022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Volný tvar 16"/>
          <p:cNvSpPr/>
          <p:nvPr/>
        </p:nvSpPr>
        <p:spPr>
          <a:xfrm>
            <a:off x="5039496" y="4737597"/>
            <a:ext cx="783707" cy="247650"/>
          </a:xfrm>
          <a:custGeom>
            <a:avLst/>
            <a:gdLst>
              <a:gd name="connsiteX0" fmla="*/ 63241 w 783707"/>
              <a:gd name="connsiteY0" fmla="*/ 0 h 247650"/>
              <a:gd name="connsiteX1" fmla="*/ 63241 w 783707"/>
              <a:gd name="connsiteY1" fmla="*/ 66675 h 247650"/>
              <a:gd name="connsiteX2" fmla="*/ 720466 w 783707"/>
              <a:gd name="connsiteY2" fmla="*/ 133350 h 247650"/>
              <a:gd name="connsiteX3" fmla="*/ 720466 w 783707"/>
              <a:gd name="connsiteY3" fmla="*/ 24765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3707" h="247650">
                <a:moveTo>
                  <a:pt x="63241" y="0"/>
                </a:moveTo>
                <a:cubicBezTo>
                  <a:pt x="8472" y="22225"/>
                  <a:pt x="-46296" y="44450"/>
                  <a:pt x="63241" y="66675"/>
                </a:cubicBezTo>
                <a:cubicBezTo>
                  <a:pt x="172778" y="88900"/>
                  <a:pt x="610929" y="103188"/>
                  <a:pt x="720466" y="133350"/>
                </a:cubicBezTo>
                <a:cubicBezTo>
                  <a:pt x="830003" y="163512"/>
                  <a:pt x="775234" y="205581"/>
                  <a:pt x="720466" y="247650"/>
                </a:cubicBezTo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5032440" y="5043917"/>
            <a:ext cx="783707" cy="247650"/>
          </a:xfrm>
          <a:custGeom>
            <a:avLst/>
            <a:gdLst>
              <a:gd name="connsiteX0" fmla="*/ 63241 w 783707"/>
              <a:gd name="connsiteY0" fmla="*/ 0 h 247650"/>
              <a:gd name="connsiteX1" fmla="*/ 63241 w 783707"/>
              <a:gd name="connsiteY1" fmla="*/ 66675 h 247650"/>
              <a:gd name="connsiteX2" fmla="*/ 720466 w 783707"/>
              <a:gd name="connsiteY2" fmla="*/ 133350 h 247650"/>
              <a:gd name="connsiteX3" fmla="*/ 720466 w 783707"/>
              <a:gd name="connsiteY3" fmla="*/ 24765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3707" h="247650">
                <a:moveTo>
                  <a:pt x="63241" y="0"/>
                </a:moveTo>
                <a:cubicBezTo>
                  <a:pt x="8472" y="22225"/>
                  <a:pt x="-46296" y="44450"/>
                  <a:pt x="63241" y="66675"/>
                </a:cubicBezTo>
                <a:cubicBezTo>
                  <a:pt x="172778" y="88900"/>
                  <a:pt x="610929" y="103188"/>
                  <a:pt x="720466" y="133350"/>
                </a:cubicBezTo>
                <a:cubicBezTo>
                  <a:pt x="830003" y="163512"/>
                  <a:pt x="775234" y="205581"/>
                  <a:pt x="720466" y="247650"/>
                </a:cubicBezTo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5039496" y="5301281"/>
            <a:ext cx="783707" cy="247650"/>
          </a:xfrm>
          <a:custGeom>
            <a:avLst/>
            <a:gdLst>
              <a:gd name="connsiteX0" fmla="*/ 63241 w 783707"/>
              <a:gd name="connsiteY0" fmla="*/ 0 h 247650"/>
              <a:gd name="connsiteX1" fmla="*/ 63241 w 783707"/>
              <a:gd name="connsiteY1" fmla="*/ 66675 h 247650"/>
              <a:gd name="connsiteX2" fmla="*/ 720466 w 783707"/>
              <a:gd name="connsiteY2" fmla="*/ 133350 h 247650"/>
              <a:gd name="connsiteX3" fmla="*/ 720466 w 783707"/>
              <a:gd name="connsiteY3" fmla="*/ 24765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3707" h="247650">
                <a:moveTo>
                  <a:pt x="63241" y="0"/>
                </a:moveTo>
                <a:cubicBezTo>
                  <a:pt x="8472" y="22225"/>
                  <a:pt x="-46296" y="44450"/>
                  <a:pt x="63241" y="66675"/>
                </a:cubicBezTo>
                <a:cubicBezTo>
                  <a:pt x="172778" y="88900"/>
                  <a:pt x="610929" y="103188"/>
                  <a:pt x="720466" y="133350"/>
                </a:cubicBezTo>
                <a:cubicBezTo>
                  <a:pt x="830003" y="163512"/>
                  <a:pt x="775234" y="205581"/>
                  <a:pt x="720466" y="247650"/>
                </a:cubicBezTo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5056307" y="5600448"/>
            <a:ext cx="680372" cy="127000"/>
          </a:xfrm>
          <a:custGeom>
            <a:avLst/>
            <a:gdLst>
              <a:gd name="connsiteX0" fmla="*/ 53838 w 680372"/>
              <a:gd name="connsiteY0" fmla="*/ 0 h 127000"/>
              <a:gd name="connsiteX1" fmla="*/ 62305 w 680372"/>
              <a:gd name="connsiteY1" fmla="*/ 76200 h 127000"/>
              <a:gd name="connsiteX2" fmla="*/ 680372 w 680372"/>
              <a:gd name="connsiteY2" fmla="*/ 127000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0372" h="127000">
                <a:moveTo>
                  <a:pt x="53838" y="0"/>
                </a:moveTo>
                <a:cubicBezTo>
                  <a:pt x="5860" y="27516"/>
                  <a:pt x="-42117" y="55033"/>
                  <a:pt x="62305" y="76200"/>
                </a:cubicBezTo>
                <a:cubicBezTo>
                  <a:pt x="166727" y="97367"/>
                  <a:pt x="423549" y="112183"/>
                  <a:pt x="680372" y="127000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 flipH="1" flipV="1">
            <a:off x="5736680" y="5721806"/>
            <a:ext cx="584026" cy="5642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2656317" y="4199932"/>
            <a:ext cx="3664389" cy="216024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270719" y="4551686"/>
            <a:ext cx="318166" cy="72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270719" y="5919838"/>
            <a:ext cx="318166" cy="72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407282" y="4623694"/>
            <a:ext cx="622149" cy="129614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8" name="Přímá spojnice 27"/>
          <p:cNvCxnSpPr/>
          <p:nvPr/>
        </p:nvCxnSpPr>
        <p:spPr>
          <a:xfrm flipH="1">
            <a:off x="2458678" y="4826898"/>
            <a:ext cx="923022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 29"/>
          <p:cNvSpPr/>
          <p:nvPr/>
        </p:nvSpPr>
        <p:spPr>
          <a:xfrm>
            <a:off x="3318910" y="5043917"/>
            <a:ext cx="783707" cy="247650"/>
          </a:xfrm>
          <a:custGeom>
            <a:avLst/>
            <a:gdLst>
              <a:gd name="connsiteX0" fmla="*/ 63241 w 783707"/>
              <a:gd name="connsiteY0" fmla="*/ 0 h 247650"/>
              <a:gd name="connsiteX1" fmla="*/ 63241 w 783707"/>
              <a:gd name="connsiteY1" fmla="*/ 66675 h 247650"/>
              <a:gd name="connsiteX2" fmla="*/ 720466 w 783707"/>
              <a:gd name="connsiteY2" fmla="*/ 133350 h 247650"/>
              <a:gd name="connsiteX3" fmla="*/ 720466 w 783707"/>
              <a:gd name="connsiteY3" fmla="*/ 24765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3707" h="247650">
                <a:moveTo>
                  <a:pt x="63241" y="0"/>
                </a:moveTo>
                <a:cubicBezTo>
                  <a:pt x="8472" y="22225"/>
                  <a:pt x="-46296" y="44450"/>
                  <a:pt x="63241" y="66675"/>
                </a:cubicBezTo>
                <a:cubicBezTo>
                  <a:pt x="172778" y="88900"/>
                  <a:pt x="610929" y="103188"/>
                  <a:pt x="720466" y="133350"/>
                </a:cubicBezTo>
                <a:cubicBezTo>
                  <a:pt x="830003" y="163512"/>
                  <a:pt x="775234" y="205581"/>
                  <a:pt x="720466" y="247650"/>
                </a:cubicBezTo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>
            <a:off x="3325966" y="5301281"/>
            <a:ext cx="783707" cy="247650"/>
          </a:xfrm>
          <a:custGeom>
            <a:avLst/>
            <a:gdLst>
              <a:gd name="connsiteX0" fmla="*/ 63241 w 783707"/>
              <a:gd name="connsiteY0" fmla="*/ 0 h 247650"/>
              <a:gd name="connsiteX1" fmla="*/ 63241 w 783707"/>
              <a:gd name="connsiteY1" fmla="*/ 66675 h 247650"/>
              <a:gd name="connsiteX2" fmla="*/ 720466 w 783707"/>
              <a:gd name="connsiteY2" fmla="*/ 133350 h 247650"/>
              <a:gd name="connsiteX3" fmla="*/ 720466 w 783707"/>
              <a:gd name="connsiteY3" fmla="*/ 24765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3707" h="247650">
                <a:moveTo>
                  <a:pt x="63241" y="0"/>
                </a:moveTo>
                <a:cubicBezTo>
                  <a:pt x="8472" y="22225"/>
                  <a:pt x="-46296" y="44450"/>
                  <a:pt x="63241" y="66675"/>
                </a:cubicBezTo>
                <a:cubicBezTo>
                  <a:pt x="172778" y="88900"/>
                  <a:pt x="610929" y="103188"/>
                  <a:pt x="720466" y="133350"/>
                </a:cubicBezTo>
                <a:cubicBezTo>
                  <a:pt x="830003" y="163512"/>
                  <a:pt x="775234" y="205581"/>
                  <a:pt x="720466" y="247650"/>
                </a:cubicBezTo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>
            <a:off x="3342777" y="5600448"/>
            <a:ext cx="680372" cy="127000"/>
          </a:xfrm>
          <a:custGeom>
            <a:avLst/>
            <a:gdLst>
              <a:gd name="connsiteX0" fmla="*/ 53838 w 680372"/>
              <a:gd name="connsiteY0" fmla="*/ 0 h 127000"/>
              <a:gd name="connsiteX1" fmla="*/ 62305 w 680372"/>
              <a:gd name="connsiteY1" fmla="*/ 76200 h 127000"/>
              <a:gd name="connsiteX2" fmla="*/ 680372 w 680372"/>
              <a:gd name="connsiteY2" fmla="*/ 127000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0372" h="127000">
                <a:moveTo>
                  <a:pt x="53838" y="0"/>
                </a:moveTo>
                <a:cubicBezTo>
                  <a:pt x="5860" y="27516"/>
                  <a:pt x="-42117" y="55033"/>
                  <a:pt x="62305" y="76200"/>
                </a:cubicBezTo>
                <a:cubicBezTo>
                  <a:pt x="166727" y="97367"/>
                  <a:pt x="423549" y="112183"/>
                  <a:pt x="680372" y="127000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 flipH="1" flipV="1">
            <a:off x="4023150" y="5721806"/>
            <a:ext cx="584026" cy="5642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3557189" y="4551686"/>
            <a:ext cx="318166" cy="72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557189" y="5919838"/>
            <a:ext cx="318166" cy="72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3381700" y="4826898"/>
            <a:ext cx="720917" cy="190500"/>
          </a:xfrm>
          <a:custGeom>
            <a:avLst/>
            <a:gdLst>
              <a:gd name="connsiteX0" fmla="*/ 662940 w 720917"/>
              <a:gd name="connsiteY0" fmla="*/ 190500 h 190500"/>
              <a:gd name="connsiteX1" fmla="*/ 655320 w 720917"/>
              <a:gd name="connsiteY1" fmla="*/ 76200 h 190500"/>
              <a:gd name="connsiteX2" fmla="*/ 0 w 720917"/>
              <a:gd name="connsiteY2" fmla="*/ 0 h 19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20917" h="190500">
                <a:moveTo>
                  <a:pt x="662940" y="190500"/>
                </a:moveTo>
                <a:cubicBezTo>
                  <a:pt x="714375" y="149225"/>
                  <a:pt x="765810" y="107950"/>
                  <a:pt x="655320" y="76200"/>
                </a:cubicBezTo>
                <a:cubicBezTo>
                  <a:pt x="544830" y="44450"/>
                  <a:pt x="272415" y="22225"/>
                  <a:pt x="0" y="0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6392183" y="412327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kotva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81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2" grpId="0"/>
      <p:bldP spid="8" grpId="0"/>
      <p:bldP spid="9" grpId="0"/>
      <p:bldP spid="11" grpId="0"/>
      <p:bldP spid="5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3" grpId="0" animBg="1"/>
      <p:bldP spid="25" grpId="0" animBg="1"/>
      <p:bldP spid="26" grpId="0" animBg="1"/>
      <p:bldP spid="27" grpId="0" animBg="1"/>
      <p:bldP spid="30" grpId="0" animBg="1"/>
      <p:bldP spid="33" grpId="0" animBg="1"/>
      <p:bldP spid="34" grpId="0" animBg="1"/>
      <p:bldP spid="36" grpId="0" animBg="1"/>
      <p:bldP spid="37" grpId="0" animBg="1"/>
      <p:bldP spid="7" grpId="0" animBg="1"/>
      <p:bldP spid="3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8692" y="842946"/>
            <a:ext cx="8855795" cy="2081998"/>
          </a:xfrm>
          <a:prstGeom prst="roundRect">
            <a:avLst>
              <a:gd name="adj" fmla="val 560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12269" y="24488"/>
            <a:ext cx="8852218" cy="77190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46211" y="163608"/>
            <a:ext cx="3433303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  <a:cs typeface="Calibri" pitchFamily="34" charset="0"/>
              </a:rPr>
              <a:t>Řešení:</a:t>
            </a: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45539" y="1042602"/>
            <a:ext cx="9887616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Zvětšíme počet závitů nebo zvětšíme elektrický proud v obvodu. </a:t>
            </a:r>
            <a:endParaRPr lang="cs-CZ" spc="-150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46211" y="1467428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Elektrický zvonek, jistič, elektromagnetické relé.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346212" y="1887258"/>
            <a:ext cx="8462184" cy="8216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3. Aby po přerušení elektrického obvodu, přestaly působit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magnetické účinky jádra.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1842617" y="3536172"/>
            <a:ext cx="5291787" cy="2917164"/>
          </a:xfrm>
          <a:prstGeom prst="roundRect">
            <a:avLst>
              <a:gd name="adj" fmla="val 532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divot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012995" y="3752196"/>
            <a:ext cx="4957410" cy="241310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070945" y="4370826"/>
            <a:ext cx="622149" cy="129614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40" name="Přímá spojnice 39"/>
          <p:cNvCxnSpPr/>
          <p:nvPr/>
        </p:nvCxnSpPr>
        <p:spPr>
          <a:xfrm flipH="1">
            <a:off x="3938307" y="4535127"/>
            <a:ext cx="1118097" cy="933811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Volný tvar 41"/>
          <p:cNvSpPr/>
          <p:nvPr/>
        </p:nvSpPr>
        <p:spPr>
          <a:xfrm>
            <a:off x="4982573" y="4791049"/>
            <a:ext cx="783707" cy="247650"/>
          </a:xfrm>
          <a:custGeom>
            <a:avLst/>
            <a:gdLst>
              <a:gd name="connsiteX0" fmla="*/ 63241 w 783707"/>
              <a:gd name="connsiteY0" fmla="*/ 0 h 247650"/>
              <a:gd name="connsiteX1" fmla="*/ 63241 w 783707"/>
              <a:gd name="connsiteY1" fmla="*/ 66675 h 247650"/>
              <a:gd name="connsiteX2" fmla="*/ 720466 w 783707"/>
              <a:gd name="connsiteY2" fmla="*/ 133350 h 247650"/>
              <a:gd name="connsiteX3" fmla="*/ 720466 w 783707"/>
              <a:gd name="connsiteY3" fmla="*/ 24765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3707" h="247650">
                <a:moveTo>
                  <a:pt x="63241" y="0"/>
                </a:moveTo>
                <a:cubicBezTo>
                  <a:pt x="8472" y="22225"/>
                  <a:pt x="-46296" y="44450"/>
                  <a:pt x="63241" y="66675"/>
                </a:cubicBezTo>
                <a:cubicBezTo>
                  <a:pt x="172778" y="88900"/>
                  <a:pt x="610929" y="103188"/>
                  <a:pt x="720466" y="133350"/>
                </a:cubicBezTo>
                <a:cubicBezTo>
                  <a:pt x="830003" y="163512"/>
                  <a:pt x="775234" y="205581"/>
                  <a:pt x="720466" y="247650"/>
                </a:cubicBezTo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4989629" y="5048413"/>
            <a:ext cx="783707" cy="247650"/>
          </a:xfrm>
          <a:custGeom>
            <a:avLst/>
            <a:gdLst>
              <a:gd name="connsiteX0" fmla="*/ 63241 w 783707"/>
              <a:gd name="connsiteY0" fmla="*/ 0 h 247650"/>
              <a:gd name="connsiteX1" fmla="*/ 63241 w 783707"/>
              <a:gd name="connsiteY1" fmla="*/ 66675 h 247650"/>
              <a:gd name="connsiteX2" fmla="*/ 720466 w 783707"/>
              <a:gd name="connsiteY2" fmla="*/ 133350 h 247650"/>
              <a:gd name="connsiteX3" fmla="*/ 720466 w 783707"/>
              <a:gd name="connsiteY3" fmla="*/ 24765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3707" h="247650">
                <a:moveTo>
                  <a:pt x="63241" y="0"/>
                </a:moveTo>
                <a:cubicBezTo>
                  <a:pt x="8472" y="22225"/>
                  <a:pt x="-46296" y="44450"/>
                  <a:pt x="63241" y="66675"/>
                </a:cubicBezTo>
                <a:cubicBezTo>
                  <a:pt x="172778" y="88900"/>
                  <a:pt x="610929" y="103188"/>
                  <a:pt x="720466" y="133350"/>
                </a:cubicBezTo>
                <a:cubicBezTo>
                  <a:pt x="830003" y="163512"/>
                  <a:pt x="775234" y="205581"/>
                  <a:pt x="720466" y="247650"/>
                </a:cubicBezTo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5006440" y="5347580"/>
            <a:ext cx="680372" cy="127000"/>
          </a:xfrm>
          <a:custGeom>
            <a:avLst/>
            <a:gdLst>
              <a:gd name="connsiteX0" fmla="*/ 53838 w 680372"/>
              <a:gd name="connsiteY0" fmla="*/ 0 h 127000"/>
              <a:gd name="connsiteX1" fmla="*/ 62305 w 680372"/>
              <a:gd name="connsiteY1" fmla="*/ 76200 h 127000"/>
              <a:gd name="connsiteX2" fmla="*/ 680372 w 680372"/>
              <a:gd name="connsiteY2" fmla="*/ 127000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0372" h="127000">
                <a:moveTo>
                  <a:pt x="53838" y="0"/>
                </a:moveTo>
                <a:cubicBezTo>
                  <a:pt x="5860" y="27516"/>
                  <a:pt x="-42117" y="55033"/>
                  <a:pt x="62305" y="76200"/>
                </a:cubicBezTo>
                <a:cubicBezTo>
                  <a:pt x="166727" y="97367"/>
                  <a:pt x="423549" y="112183"/>
                  <a:pt x="680372" y="127000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44"/>
          <p:cNvCxnSpPr/>
          <p:nvPr/>
        </p:nvCxnSpPr>
        <p:spPr>
          <a:xfrm flipH="1" flipV="1">
            <a:off x="5686813" y="5468938"/>
            <a:ext cx="584026" cy="5642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bdélník 45"/>
          <p:cNvSpPr/>
          <p:nvPr/>
        </p:nvSpPr>
        <p:spPr>
          <a:xfrm>
            <a:off x="2606449" y="3892579"/>
            <a:ext cx="3664389" cy="216024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5220852" y="4298818"/>
            <a:ext cx="318166" cy="72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220852" y="5666970"/>
            <a:ext cx="318166" cy="72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3357415" y="4370826"/>
            <a:ext cx="622149" cy="1296144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50" name="Přímá spojnice 49"/>
          <p:cNvCxnSpPr/>
          <p:nvPr/>
        </p:nvCxnSpPr>
        <p:spPr>
          <a:xfrm flipH="1">
            <a:off x="2408811" y="4574030"/>
            <a:ext cx="923022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Volný tvar 50"/>
          <p:cNvSpPr/>
          <p:nvPr/>
        </p:nvSpPr>
        <p:spPr>
          <a:xfrm>
            <a:off x="3269043" y="4791049"/>
            <a:ext cx="783707" cy="247650"/>
          </a:xfrm>
          <a:custGeom>
            <a:avLst/>
            <a:gdLst>
              <a:gd name="connsiteX0" fmla="*/ 63241 w 783707"/>
              <a:gd name="connsiteY0" fmla="*/ 0 h 247650"/>
              <a:gd name="connsiteX1" fmla="*/ 63241 w 783707"/>
              <a:gd name="connsiteY1" fmla="*/ 66675 h 247650"/>
              <a:gd name="connsiteX2" fmla="*/ 720466 w 783707"/>
              <a:gd name="connsiteY2" fmla="*/ 133350 h 247650"/>
              <a:gd name="connsiteX3" fmla="*/ 720466 w 783707"/>
              <a:gd name="connsiteY3" fmla="*/ 24765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3707" h="247650">
                <a:moveTo>
                  <a:pt x="63241" y="0"/>
                </a:moveTo>
                <a:cubicBezTo>
                  <a:pt x="8472" y="22225"/>
                  <a:pt x="-46296" y="44450"/>
                  <a:pt x="63241" y="66675"/>
                </a:cubicBezTo>
                <a:cubicBezTo>
                  <a:pt x="172778" y="88900"/>
                  <a:pt x="610929" y="103188"/>
                  <a:pt x="720466" y="133350"/>
                </a:cubicBezTo>
                <a:cubicBezTo>
                  <a:pt x="830003" y="163512"/>
                  <a:pt x="775234" y="205581"/>
                  <a:pt x="720466" y="247650"/>
                </a:cubicBezTo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3276099" y="5048413"/>
            <a:ext cx="783707" cy="247650"/>
          </a:xfrm>
          <a:custGeom>
            <a:avLst/>
            <a:gdLst>
              <a:gd name="connsiteX0" fmla="*/ 63241 w 783707"/>
              <a:gd name="connsiteY0" fmla="*/ 0 h 247650"/>
              <a:gd name="connsiteX1" fmla="*/ 63241 w 783707"/>
              <a:gd name="connsiteY1" fmla="*/ 66675 h 247650"/>
              <a:gd name="connsiteX2" fmla="*/ 720466 w 783707"/>
              <a:gd name="connsiteY2" fmla="*/ 133350 h 247650"/>
              <a:gd name="connsiteX3" fmla="*/ 720466 w 783707"/>
              <a:gd name="connsiteY3" fmla="*/ 247650 h 247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3707" h="247650">
                <a:moveTo>
                  <a:pt x="63241" y="0"/>
                </a:moveTo>
                <a:cubicBezTo>
                  <a:pt x="8472" y="22225"/>
                  <a:pt x="-46296" y="44450"/>
                  <a:pt x="63241" y="66675"/>
                </a:cubicBezTo>
                <a:cubicBezTo>
                  <a:pt x="172778" y="88900"/>
                  <a:pt x="610929" y="103188"/>
                  <a:pt x="720466" y="133350"/>
                </a:cubicBezTo>
                <a:cubicBezTo>
                  <a:pt x="830003" y="163512"/>
                  <a:pt x="775234" y="205581"/>
                  <a:pt x="720466" y="247650"/>
                </a:cubicBezTo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3292910" y="5347580"/>
            <a:ext cx="680372" cy="127000"/>
          </a:xfrm>
          <a:custGeom>
            <a:avLst/>
            <a:gdLst>
              <a:gd name="connsiteX0" fmla="*/ 53838 w 680372"/>
              <a:gd name="connsiteY0" fmla="*/ 0 h 127000"/>
              <a:gd name="connsiteX1" fmla="*/ 62305 w 680372"/>
              <a:gd name="connsiteY1" fmla="*/ 76200 h 127000"/>
              <a:gd name="connsiteX2" fmla="*/ 680372 w 680372"/>
              <a:gd name="connsiteY2" fmla="*/ 127000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0372" h="127000">
                <a:moveTo>
                  <a:pt x="53838" y="0"/>
                </a:moveTo>
                <a:cubicBezTo>
                  <a:pt x="5860" y="27516"/>
                  <a:pt x="-42117" y="55033"/>
                  <a:pt x="62305" y="76200"/>
                </a:cubicBezTo>
                <a:cubicBezTo>
                  <a:pt x="166727" y="97367"/>
                  <a:pt x="423549" y="112183"/>
                  <a:pt x="680372" y="127000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507322" y="4298818"/>
            <a:ext cx="318166" cy="72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3507322" y="5666970"/>
            <a:ext cx="318166" cy="72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3331833" y="4574030"/>
            <a:ext cx="720917" cy="190500"/>
          </a:xfrm>
          <a:custGeom>
            <a:avLst/>
            <a:gdLst>
              <a:gd name="connsiteX0" fmla="*/ 662940 w 720917"/>
              <a:gd name="connsiteY0" fmla="*/ 190500 h 190500"/>
              <a:gd name="connsiteX1" fmla="*/ 655320 w 720917"/>
              <a:gd name="connsiteY1" fmla="*/ 76200 h 190500"/>
              <a:gd name="connsiteX2" fmla="*/ 0 w 720917"/>
              <a:gd name="connsiteY2" fmla="*/ 0 h 19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20917" h="190500">
                <a:moveTo>
                  <a:pt x="662940" y="190500"/>
                </a:moveTo>
                <a:cubicBezTo>
                  <a:pt x="714375" y="149225"/>
                  <a:pt x="765810" y="107950"/>
                  <a:pt x="655320" y="76200"/>
                </a:cubicBezTo>
                <a:cubicBezTo>
                  <a:pt x="544830" y="44450"/>
                  <a:pt x="272415" y="22225"/>
                  <a:pt x="0" y="0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6270839" y="3870410"/>
            <a:ext cx="699566" cy="3797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kotva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2398374" y="4490764"/>
            <a:ext cx="471948" cy="4522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+</a:t>
            </a:r>
            <a:endParaRPr lang="cs-CZ" sz="2800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644008" y="4271117"/>
            <a:ext cx="471948" cy="4522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+</a:t>
            </a:r>
            <a:endParaRPr lang="cs-CZ" sz="2800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4052750" y="5341464"/>
            <a:ext cx="471948" cy="4522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</a:t>
            </a:r>
            <a:endParaRPr lang="cs-CZ" sz="2800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6034865" y="5463924"/>
            <a:ext cx="471948" cy="4522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</a:t>
            </a:r>
            <a:endParaRPr lang="cs-CZ" sz="2800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2962765" y="4082863"/>
            <a:ext cx="471948" cy="4522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Trebuchet MS" pitchFamily="34" charset="0"/>
                <a:ea typeface="Cambria Math" pitchFamily="18" charset="0"/>
              </a:rPr>
              <a:t>N</a:t>
            </a:r>
            <a:endParaRPr lang="cs-CZ" sz="2800" b="1" dirty="0" smtClean="0">
              <a:solidFill>
                <a:srgbClr val="FF0000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5700340" y="4022892"/>
            <a:ext cx="471948" cy="4522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Trebuchet MS" pitchFamily="34" charset="0"/>
                <a:ea typeface="Cambria Math" pitchFamily="18" charset="0"/>
              </a:rPr>
              <a:t>N</a:t>
            </a:r>
            <a:endParaRPr lang="cs-CZ" sz="2800" b="1" dirty="0" smtClean="0">
              <a:solidFill>
                <a:srgbClr val="FF0000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3220343" y="5666970"/>
            <a:ext cx="471948" cy="4522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rgbClr val="0070C0"/>
                </a:solidFill>
                <a:latin typeface="Trebuchet MS" pitchFamily="34" charset="0"/>
                <a:ea typeface="Cambria Math" pitchFamily="18" charset="0"/>
              </a:rPr>
              <a:t>S</a:t>
            </a:r>
            <a:endParaRPr lang="cs-CZ" sz="2800" b="1" dirty="0" smtClean="0">
              <a:solidFill>
                <a:srgbClr val="0070C0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5338605" y="5738978"/>
            <a:ext cx="471948" cy="4522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rgbClr val="0070C0"/>
                </a:solidFill>
                <a:latin typeface="Trebuchet MS" pitchFamily="34" charset="0"/>
                <a:ea typeface="Cambria Math" pitchFamily="18" charset="0"/>
              </a:rPr>
              <a:t>S</a:t>
            </a:r>
            <a:endParaRPr lang="cs-CZ" sz="2800" b="1" dirty="0" smtClean="0">
              <a:solidFill>
                <a:srgbClr val="0070C0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3" name="Šipka doprava 22"/>
          <p:cNvSpPr/>
          <p:nvPr/>
        </p:nvSpPr>
        <p:spPr>
          <a:xfrm rot="240000">
            <a:off x="3541577" y="4518875"/>
            <a:ext cx="380304" cy="181255"/>
          </a:xfrm>
          <a:prstGeom prst="rightArrow">
            <a:avLst>
              <a:gd name="adj1" fmla="val 5229"/>
              <a:gd name="adj2" fmla="val 64246"/>
            </a:avLst>
          </a:prstGeom>
          <a:solidFill>
            <a:schemeClr val="bg1">
              <a:lumMod val="95000"/>
              <a:lumOff val="5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 rot="240000">
            <a:off x="3513180" y="4804092"/>
            <a:ext cx="380304" cy="181255"/>
          </a:xfrm>
          <a:prstGeom prst="rightArrow">
            <a:avLst>
              <a:gd name="adj1" fmla="val 5229"/>
              <a:gd name="adj2" fmla="val 64246"/>
            </a:avLst>
          </a:prstGeom>
          <a:solidFill>
            <a:schemeClr val="bg1">
              <a:lumMod val="95000"/>
              <a:lumOff val="5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 rot="240000">
            <a:off x="3502137" y="5061457"/>
            <a:ext cx="380304" cy="181255"/>
          </a:xfrm>
          <a:prstGeom prst="rightArrow">
            <a:avLst>
              <a:gd name="adj1" fmla="val 5229"/>
              <a:gd name="adj2" fmla="val 64246"/>
            </a:avLst>
          </a:prstGeom>
          <a:solidFill>
            <a:schemeClr val="bg1">
              <a:lumMod val="95000"/>
              <a:lumOff val="5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 rot="240000">
            <a:off x="3552144" y="5376036"/>
            <a:ext cx="380304" cy="181255"/>
          </a:xfrm>
          <a:prstGeom prst="rightArrow">
            <a:avLst>
              <a:gd name="adj1" fmla="val 5229"/>
              <a:gd name="adj2" fmla="val 64246"/>
            </a:avLst>
          </a:prstGeom>
          <a:solidFill>
            <a:schemeClr val="bg1">
              <a:lumMod val="95000"/>
              <a:lumOff val="5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 rot="240000">
            <a:off x="5232888" y="4498232"/>
            <a:ext cx="380304" cy="181255"/>
          </a:xfrm>
          <a:prstGeom prst="rightArrow">
            <a:avLst>
              <a:gd name="adj1" fmla="val 5229"/>
              <a:gd name="adj2" fmla="val 64246"/>
            </a:avLst>
          </a:prstGeom>
          <a:solidFill>
            <a:schemeClr val="bg1">
              <a:lumMod val="95000"/>
              <a:lumOff val="5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 rot="240000">
            <a:off x="5226711" y="4804091"/>
            <a:ext cx="380304" cy="181255"/>
          </a:xfrm>
          <a:prstGeom prst="rightArrow">
            <a:avLst>
              <a:gd name="adj1" fmla="val 5229"/>
              <a:gd name="adj2" fmla="val 64246"/>
            </a:avLst>
          </a:prstGeom>
          <a:solidFill>
            <a:schemeClr val="bg1">
              <a:lumMod val="95000"/>
              <a:lumOff val="5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prava 31"/>
          <p:cNvSpPr/>
          <p:nvPr/>
        </p:nvSpPr>
        <p:spPr>
          <a:xfrm rot="240000">
            <a:off x="5220014" y="5061457"/>
            <a:ext cx="380304" cy="181255"/>
          </a:xfrm>
          <a:prstGeom prst="rightArrow">
            <a:avLst>
              <a:gd name="adj1" fmla="val 5229"/>
              <a:gd name="adj2" fmla="val 64246"/>
            </a:avLst>
          </a:prstGeom>
          <a:solidFill>
            <a:schemeClr val="bg1">
              <a:lumMod val="95000"/>
              <a:lumOff val="5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32"/>
          <p:cNvSpPr/>
          <p:nvPr/>
        </p:nvSpPr>
        <p:spPr>
          <a:xfrm rot="240000">
            <a:off x="5239066" y="5373297"/>
            <a:ext cx="380304" cy="181255"/>
          </a:xfrm>
          <a:prstGeom prst="rightArrow">
            <a:avLst>
              <a:gd name="adj1" fmla="val 5229"/>
              <a:gd name="adj2" fmla="val 64246"/>
            </a:avLst>
          </a:prstGeom>
          <a:solidFill>
            <a:schemeClr val="bg1">
              <a:lumMod val="95000"/>
              <a:lumOff val="5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012995" y="3752334"/>
            <a:ext cx="471948" cy="4522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9" name="Volný tvar 58"/>
          <p:cNvSpPr/>
          <p:nvPr/>
        </p:nvSpPr>
        <p:spPr>
          <a:xfrm>
            <a:off x="5056404" y="4535930"/>
            <a:ext cx="720917" cy="190500"/>
          </a:xfrm>
          <a:custGeom>
            <a:avLst/>
            <a:gdLst>
              <a:gd name="connsiteX0" fmla="*/ 662940 w 720917"/>
              <a:gd name="connsiteY0" fmla="*/ 190500 h 190500"/>
              <a:gd name="connsiteX1" fmla="*/ 655320 w 720917"/>
              <a:gd name="connsiteY1" fmla="*/ 76200 h 190500"/>
              <a:gd name="connsiteX2" fmla="*/ 0 w 720917"/>
              <a:gd name="connsiteY2" fmla="*/ 0 h 19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20917" h="190500">
                <a:moveTo>
                  <a:pt x="662940" y="190500"/>
                </a:moveTo>
                <a:cubicBezTo>
                  <a:pt x="714375" y="149225"/>
                  <a:pt x="765810" y="107950"/>
                  <a:pt x="655320" y="76200"/>
                </a:cubicBezTo>
                <a:cubicBezTo>
                  <a:pt x="544830" y="44450"/>
                  <a:pt x="272415" y="22225"/>
                  <a:pt x="0" y="0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139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37" grpId="0" animBg="1"/>
      <p:bldP spid="38" grpId="0" animBg="1"/>
      <p:bldP spid="42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  <p:bldP spid="51" grpId="0" animBg="1"/>
      <p:bldP spid="52" grpId="0" animBg="1"/>
      <p:bldP spid="53" grpId="0" animBg="1"/>
      <p:bldP spid="55" grpId="0" animBg="1"/>
      <p:bldP spid="56" grpId="0" animBg="1"/>
      <p:bldP spid="57" grpId="0" animBg="1"/>
      <p:bldP spid="58" grpId="0"/>
      <p:bldP spid="13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3" grpId="0" animBg="1"/>
      <p:bldP spid="26" grpId="0" animBg="1"/>
      <p:bldP spid="27" grpId="0" animBg="1"/>
      <p:bldP spid="28" grpId="0" animBg="1"/>
      <p:bldP spid="30" grpId="0" animBg="1"/>
      <p:bldP spid="31" grpId="0" animBg="1"/>
      <p:bldP spid="32" grpId="0" animBg="1"/>
      <p:bldP spid="33" grpId="0" animBg="1"/>
      <p:bldP spid="8" grpId="0"/>
      <p:bldP spid="5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1333844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21571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KOLÁŘOVÁ, Růžena; BOHUNĚK, Jiří; ŠTOLL, Ivan a kol. </a:t>
            </a:r>
            <a:r>
              <a:rPr lang="cs-CZ" sz="1100" i="1" dirty="0"/>
              <a:t>Fyzika pro 9. ročník</a:t>
            </a:r>
            <a:r>
              <a:rPr lang="cs-CZ" sz="1100" dirty="0"/>
              <a:t>. Havlíčkův Brod: Prometheus, 2002, ISBN 80-7196-193-0. </a:t>
            </a:r>
            <a:r>
              <a:rPr lang="cs-CZ" sz="1100" dirty="0" smtClean="0"/>
              <a:t>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klipart</a:t>
            </a: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1063</TotalTime>
  <Words>321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BlackTie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183</cp:revision>
  <dcterms:created xsi:type="dcterms:W3CDTF">2012-04-23T18:25:05Z</dcterms:created>
  <dcterms:modified xsi:type="dcterms:W3CDTF">2013-03-25T16:08:20Z</dcterms:modified>
</cp:coreProperties>
</file>